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1" r:id="rId3"/>
    <p:sldId id="262" r:id="rId4"/>
    <p:sldId id="288" r:id="rId5"/>
    <p:sldId id="289" r:id="rId6"/>
    <p:sldId id="281" r:id="rId7"/>
    <p:sldId id="267" r:id="rId8"/>
    <p:sldId id="290" r:id="rId9"/>
    <p:sldId id="291" r:id="rId10"/>
    <p:sldId id="292" r:id="rId11"/>
    <p:sldId id="293" r:id="rId12"/>
    <p:sldId id="297" r:id="rId13"/>
    <p:sldId id="295" r:id="rId14"/>
    <p:sldId id="296" r:id="rId15"/>
    <p:sldId id="294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62"/>
            <p14:sldId id="288"/>
            <p14:sldId id="289"/>
            <p14:sldId id="281"/>
            <p14:sldId id="267"/>
            <p14:sldId id="290"/>
            <p14:sldId id="291"/>
            <p14:sldId id="292"/>
            <p14:sldId id="293"/>
            <p14:sldId id="297"/>
            <p14:sldId id="295"/>
            <p14:sldId id="296"/>
            <p14:sldId id="294"/>
            <p14:sldId id="298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66" d="100"/>
          <a:sy n="66" d="100"/>
        </p:scale>
        <p:origin x="-2045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Very steep terrain with heavy vegetation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 requires visiting remote locations well away from vehicles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Subject to high water &amp; flash floods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8753B659-8F6D-4A32-A4D4-58C12DE9D93E}">
      <dgm:prSet/>
      <dgm:spPr/>
      <dgm:t>
        <a:bodyPr/>
        <a:lstStyle/>
        <a:p>
          <a:r>
            <a:rPr lang="en-AU" dirty="0" smtClean="0"/>
            <a:t>4</a:t>
          </a:r>
          <a:endParaRPr lang="en-AU" dirty="0"/>
        </a:p>
      </dgm:t>
    </dgm:pt>
    <dgm:pt modelId="{DC84310F-D5CF-4128-A5CF-BA5784800E4C}" type="parTrans" cxnId="{FD8C38AA-A8F6-49AE-BB21-4AB8DC6B310D}">
      <dgm:prSet/>
      <dgm:spPr/>
      <dgm:t>
        <a:bodyPr/>
        <a:lstStyle/>
        <a:p>
          <a:endParaRPr lang="en-AU"/>
        </a:p>
      </dgm:t>
    </dgm:pt>
    <dgm:pt modelId="{602C5765-3DB7-46CB-9C6F-691F50B344A9}" type="sibTrans" cxnId="{FD8C38AA-A8F6-49AE-BB21-4AB8DC6B310D}">
      <dgm:prSet/>
      <dgm:spPr/>
      <dgm:t>
        <a:bodyPr/>
        <a:lstStyle/>
        <a:p>
          <a:endParaRPr lang="en-AU"/>
        </a:p>
      </dgm:t>
    </dgm:pt>
    <dgm:pt modelId="{C35E778F-B13F-4724-92D4-015264CC7974}">
      <dgm:prSet custT="1"/>
      <dgm:spPr/>
      <dgm:t>
        <a:bodyPr/>
        <a:lstStyle/>
        <a:p>
          <a:r>
            <a:rPr lang="en-A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Communications difficult</a:t>
          </a:r>
          <a:endParaRPr lang="en-A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B5035F-0DD8-4F12-A9D3-A5C6AD28831E}" type="parTrans" cxnId="{E00B5017-4E22-40E1-A7DE-EF9998F71544}">
      <dgm:prSet/>
      <dgm:spPr/>
      <dgm:t>
        <a:bodyPr/>
        <a:lstStyle/>
        <a:p>
          <a:endParaRPr lang="en-AU"/>
        </a:p>
      </dgm:t>
    </dgm:pt>
    <dgm:pt modelId="{FC3CA0DD-6EFA-447B-8AEB-E8D15228BF89}" type="sibTrans" cxnId="{E00B5017-4E22-40E1-A7DE-EF9998F71544}">
      <dgm:prSet/>
      <dgm:spPr/>
      <dgm:t>
        <a:bodyPr/>
        <a:lstStyle/>
        <a:p>
          <a:endParaRPr lang="en-AU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06705F-F72E-4E53-A958-F93CA5FB83E5}" type="pres">
      <dgm:prSet presAssocID="{88B75C29-8054-417D-BCE3-878A55118F6D}" presName="sp" presStyleCnt="0"/>
      <dgm:spPr/>
    </dgm:pt>
    <dgm:pt modelId="{996BCFF0-962B-4DB3-BBA1-9F51E23FBDB7}" type="pres">
      <dgm:prSet presAssocID="{8753B659-8F6D-4A32-A4D4-58C12DE9D93E}" presName="linNode" presStyleCnt="0"/>
      <dgm:spPr/>
    </dgm:pt>
    <dgm:pt modelId="{DF0F4C4C-C891-4778-8294-E0D67BC73E5C}" type="pres">
      <dgm:prSet presAssocID="{8753B659-8F6D-4A32-A4D4-58C12DE9D93E}" presName="parentText" presStyleLbl="node1" presStyleIdx="3" presStyleCnt="4" custScaleX="5174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8D100E-03FB-4A8A-A35F-0A84C4A8A864}" type="pres">
      <dgm:prSet presAssocID="{8753B659-8F6D-4A32-A4D4-58C12DE9D93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E00B5017-4E22-40E1-A7DE-EF9998F71544}" srcId="{8753B659-8F6D-4A32-A4D4-58C12DE9D93E}" destId="{C35E778F-B13F-4724-92D4-015264CC7974}" srcOrd="0" destOrd="0" parTransId="{29B5035F-0DD8-4F12-A9D3-A5C6AD28831E}" sibTransId="{FC3CA0DD-6EFA-447B-8AEB-E8D15228BF89}"/>
    <dgm:cxn modelId="{FD8C38AA-A8F6-49AE-BB21-4AB8DC6B310D}" srcId="{F6FEADD9-F67D-41F5-BA4C-3C84956E7F46}" destId="{8753B659-8F6D-4A32-A4D4-58C12DE9D93E}" srcOrd="3" destOrd="0" parTransId="{DC84310F-D5CF-4128-A5CF-BA5784800E4C}" sibTransId="{602C5765-3DB7-46CB-9C6F-691F50B344A9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DD2F1865-88F4-414E-B8C2-E4DD55B3E6DC}" type="presOf" srcId="{C35E778F-B13F-4724-92D4-015264CC7974}" destId="{FE8D100E-03FB-4A8A-A35F-0A84C4A8A864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3BFBD662-6044-4BDB-B151-6B42DDDFFFC5}" type="presOf" srcId="{8753B659-8F6D-4A32-A4D4-58C12DE9D93E}" destId="{DF0F4C4C-C891-4778-8294-E0D67BC73E5C}" srcOrd="0" destOrd="0" presId="urn:microsoft.com/office/officeart/2005/8/layout/vList5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  <dgm:cxn modelId="{259C7B6B-0F8D-4710-8E06-DCE75EFC4E4F}" type="presParOf" srcId="{AAE7A1E6-6847-453D-B55B-8A82BF138C1D}" destId="{2806705F-F72E-4E53-A958-F93CA5FB83E5}" srcOrd="5" destOrd="0" presId="urn:microsoft.com/office/officeart/2005/8/layout/vList5"/>
    <dgm:cxn modelId="{5043E1F7-1FCE-48BC-BE3F-C47CE7012C47}" type="presParOf" srcId="{AAE7A1E6-6847-453D-B55B-8A82BF138C1D}" destId="{996BCFF0-962B-4DB3-BBA1-9F51E23FBDB7}" srcOrd="6" destOrd="0" presId="urn:microsoft.com/office/officeart/2005/8/layout/vList5"/>
    <dgm:cxn modelId="{5FFCE7D7-EA48-4D21-9C72-AC585CC9BDA7}" type="presParOf" srcId="{996BCFF0-962B-4DB3-BBA1-9F51E23FBDB7}" destId="{DF0F4C4C-C891-4778-8294-E0D67BC73E5C}" srcOrd="0" destOrd="0" presId="urn:microsoft.com/office/officeart/2005/8/layout/vList5"/>
    <dgm:cxn modelId="{D1C54B39-B8E3-46CA-8AC9-2314B55CAB16}" type="presParOf" srcId="{996BCFF0-962B-4DB3-BBA1-9F51E23FBDB7}" destId="{FE8D100E-03FB-4A8A-A35F-0A84C4A8A8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fit personnel and tracks are cut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Adherence to Long Plains safety procedures and Sampling JSA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Avoid unpredictable weather (Sample bias, but safety first)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8753B659-8F6D-4A32-A4D4-58C12DE9D93E}">
      <dgm:prSet/>
      <dgm:spPr/>
      <dgm:t>
        <a:bodyPr/>
        <a:lstStyle/>
        <a:p>
          <a:r>
            <a:rPr lang="en-AU" dirty="0" smtClean="0"/>
            <a:t>4</a:t>
          </a:r>
          <a:endParaRPr lang="en-AU" dirty="0"/>
        </a:p>
      </dgm:t>
    </dgm:pt>
    <dgm:pt modelId="{DC84310F-D5CF-4128-A5CF-BA5784800E4C}" type="parTrans" cxnId="{FD8C38AA-A8F6-49AE-BB21-4AB8DC6B310D}">
      <dgm:prSet/>
      <dgm:spPr/>
      <dgm:t>
        <a:bodyPr/>
        <a:lstStyle/>
        <a:p>
          <a:endParaRPr lang="en-AU"/>
        </a:p>
      </dgm:t>
    </dgm:pt>
    <dgm:pt modelId="{602C5765-3DB7-46CB-9C6F-691F50B344A9}" type="sibTrans" cxnId="{FD8C38AA-A8F6-49AE-BB21-4AB8DC6B310D}">
      <dgm:prSet/>
      <dgm:spPr/>
      <dgm:t>
        <a:bodyPr/>
        <a:lstStyle/>
        <a:p>
          <a:endParaRPr lang="en-AU"/>
        </a:p>
      </dgm:t>
    </dgm:pt>
    <dgm:pt modelId="{C35E778F-B13F-4724-92D4-015264CC7974}">
      <dgm:prSet custT="1"/>
      <dgm:spPr/>
      <dgm:t>
        <a:bodyPr/>
        <a:lstStyle/>
        <a:p>
          <a:r>
            <a:rPr lang="en-A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Take sat phone, EPIRB and have strict call in procedures</a:t>
          </a:r>
          <a:endParaRPr lang="en-A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B5035F-0DD8-4F12-A9D3-A5C6AD28831E}" type="parTrans" cxnId="{E00B5017-4E22-40E1-A7DE-EF9998F71544}">
      <dgm:prSet/>
      <dgm:spPr/>
      <dgm:t>
        <a:bodyPr/>
        <a:lstStyle/>
        <a:p>
          <a:endParaRPr lang="en-AU"/>
        </a:p>
      </dgm:t>
    </dgm:pt>
    <dgm:pt modelId="{FC3CA0DD-6EFA-447B-8AEB-E8D15228BF89}" type="sibTrans" cxnId="{E00B5017-4E22-40E1-A7DE-EF9998F71544}">
      <dgm:prSet/>
      <dgm:spPr/>
      <dgm:t>
        <a:bodyPr/>
        <a:lstStyle/>
        <a:p>
          <a:endParaRPr lang="en-AU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806705F-F72E-4E53-A958-F93CA5FB83E5}" type="pres">
      <dgm:prSet presAssocID="{88B75C29-8054-417D-BCE3-878A55118F6D}" presName="sp" presStyleCnt="0"/>
      <dgm:spPr/>
    </dgm:pt>
    <dgm:pt modelId="{996BCFF0-962B-4DB3-BBA1-9F51E23FBDB7}" type="pres">
      <dgm:prSet presAssocID="{8753B659-8F6D-4A32-A4D4-58C12DE9D93E}" presName="linNode" presStyleCnt="0"/>
      <dgm:spPr/>
    </dgm:pt>
    <dgm:pt modelId="{DF0F4C4C-C891-4778-8294-E0D67BC73E5C}" type="pres">
      <dgm:prSet presAssocID="{8753B659-8F6D-4A32-A4D4-58C12DE9D93E}" presName="parentText" presStyleLbl="node1" presStyleIdx="3" presStyleCnt="4" custScaleX="5174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8D100E-03FB-4A8A-A35F-0A84C4A8A864}" type="pres">
      <dgm:prSet presAssocID="{8753B659-8F6D-4A32-A4D4-58C12DE9D93E}" presName="descendantText" presStyleLbl="alignAccFollowNode1" presStyleIdx="3" presStyleCnt="4" custScaleX="128201" custScaleY="10422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6C872309-9635-4EE1-8A95-8DA9185656CB}" type="presOf" srcId="{C35E778F-B13F-4724-92D4-015264CC7974}" destId="{FE8D100E-03FB-4A8A-A35F-0A84C4A8A864}" srcOrd="0" destOrd="0" presId="urn:microsoft.com/office/officeart/2005/8/layout/vList5"/>
    <dgm:cxn modelId="{E00B5017-4E22-40E1-A7DE-EF9998F71544}" srcId="{8753B659-8F6D-4A32-A4D4-58C12DE9D93E}" destId="{C35E778F-B13F-4724-92D4-015264CC7974}" srcOrd="0" destOrd="0" parTransId="{29B5035F-0DD8-4F12-A9D3-A5C6AD28831E}" sibTransId="{FC3CA0DD-6EFA-447B-8AEB-E8D15228BF89}"/>
    <dgm:cxn modelId="{281D356B-F917-4550-8472-7CE21E2445FB}" type="presOf" srcId="{C59269D0-92A5-481C-BA64-727AFB0DD545}" destId="{B37A5355-225B-4C6F-AED7-6C620F99EECC}" srcOrd="0" destOrd="0" presId="urn:microsoft.com/office/officeart/2005/8/layout/vList5"/>
    <dgm:cxn modelId="{FD8C38AA-A8F6-49AE-BB21-4AB8DC6B310D}" srcId="{F6FEADD9-F67D-41F5-BA4C-3C84956E7F46}" destId="{8753B659-8F6D-4A32-A4D4-58C12DE9D93E}" srcOrd="3" destOrd="0" parTransId="{DC84310F-D5CF-4128-A5CF-BA5784800E4C}" sibTransId="{602C5765-3DB7-46CB-9C6F-691F50B344A9}"/>
    <dgm:cxn modelId="{467731C4-FD13-452C-82A4-AA0F332E23EE}" type="presOf" srcId="{D1776C8F-2B10-4075-8DF7-7F65AB725ED5}" destId="{F5034101-5B7D-4FE7-B47A-5A48CF39606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68DE5AB8-CEA3-48D6-BFB1-DEDEEF2B3D27}" type="presOf" srcId="{74EE5CD8-078F-4590-BF9C-A341A294A016}" destId="{7E429971-BC57-430F-BB25-C0574E5E39E3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727517A-8623-4E95-A8E3-01958978894C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A9530E84-6649-4C3B-829E-D70A09BC6E5D}" type="presOf" srcId="{6BE4E373-0656-4EDC-821E-BE09C952B1F6}" destId="{C7C3E6FD-D83F-4BDA-907E-B5EE041DA931}" srcOrd="0" destOrd="0" presId="urn:microsoft.com/office/officeart/2005/8/layout/vList5"/>
    <dgm:cxn modelId="{9E1F66AA-EA2C-4390-806C-EC6EDC52C616}" type="presOf" srcId="{8753B659-8F6D-4A32-A4D4-58C12DE9D93E}" destId="{DF0F4C4C-C891-4778-8294-E0D67BC73E5C}" srcOrd="0" destOrd="0" presId="urn:microsoft.com/office/officeart/2005/8/layout/vList5"/>
    <dgm:cxn modelId="{CEC0B246-DCEA-481F-987C-B8DD5A9D3AFC}" type="presOf" srcId="{1E4D3931-0DBD-4211-A24A-6AF364284B1E}" destId="{D54B1729-BC98-42C1-9C6C-D65DCBA4358F}" srcOrd="0" destOrd="0" presId="urn:microsoft.com/office/officeart/2005/8/layout/vList5"/>
    <dgm:cxn modelId="{94A490FF-6D3E-4D03-9DB8-D90DDE24901A}" type="presOf" srcId="{F6FEADD9-F67D-41F5-BA4C-3C84956E7F46}" destId="{AAE7A1E6-6847-453D-B55B-8A82BF138C1D}" srcOrd="0" destOrd="0" presId="urn:microsoft.com/office/officeart/2005/8/layout/vList5"/>
    <dgm:cxn modelId="{40AE16D1-F98A-4B16-95E9-74830CC0CF65}" type="presParOf" srcId="{AAE7A1E6-6847-453D-B55B-8A82BF138C1D}" destId="{C4407577-18A2-46E0-8805-2838042EB67A}" srcOrd="0" destOrd="0" presId="urn:microsoft.com/office/officeart/2005/8/layout/vList5"/>
    <dgm:cxn modelId="{168BE992-1B8B-4564-908C-6D0A4C2EFC98}" type="presParOf" srcId="{C4407577-18A2-46E0-8805-2838042EB67A}" destId="{7E429971-BC57-430F-BB25-C0574E5E39E3}" srcOrd="0" destOrd="0" presId="urn:microsoft.com/office/officeart/2005/8/layout/vList5"/>
    <dgm:cxn modelId="{2D7D834A-E3C1-4541-98CF-21E8FB8854B7}" type="presParOf" srcId="{C4407577-18A2-46E0-8805-2838042EB67A}" destId="{D54B1729-BC98-42C1-9C6C-D65DCBA4358F}" srcOrd="1" destOrd="0" presId="urn:microsoft.com/office/officeart/2005/8/layout/vList5"/>
    <dgm:cxn modelId="{C25FAC59-3939-408E-B048-6E7E8F62FD89}" type="presParOf" srcId="{AAE7A1E6-6847-453D-B55B-8A82BF138C1D}" destId="{AB8574CC-D4F2-4555-AEE3-F4EE58B11D03}" srcOrd="1" destOrd="0" presId="urn:microsoft.com/office/officeart/2005/8/layout/vList5"/>
    <dgm:cxn modelId="{40131130-477B-4DB2-A096-A79D505D33F5}" type="presParOf" srcId="{AAE7A1E6-6847-453D-B55B-8A82BF138C1D}" destId="{85B8F607-FDD8-476A-ADBE-E1250824F294}" srcOrd="2" destOrd="0" presId="urn:microsoft.com/office/officeart/2005/8/layout/vList5"/>
    <dgm:cxn modelId="{4C9B05E0-D1E1-40EA-975D-CA68B656D83B}" type="presParOf" srcId="{85B8F607-FDD8-476A-ADBE-E1250824F294}" destId="{C04276DC-EE64-470A-B8BC-09067B8045FA}" srcOrd="0" destOrd="0" presId="urn:microsoft.com/office/officeart/2005/8/layout/vList5"/>
    <dgm:cxn modelId="{6F1F6321-4BC9-4601-A9A8-6CC812841DB9}" type="presParOf" srcId="{85B8F607-FDD8-476A-ADBE-E1250824F294}" destId="{B37A5355-225B-4C6F-AED7-6C620F99EECC}" srcOrd="1" destOrd="0" presId="urn:microsoft.com/office/officeart/2005/8/layout/vList5"/>
    <dgm:cxn modelId="{AC4A4202-4970-4CBB-93E3-AA32336A8D77}" type="presParOf" srcId="{AAE7A1E6-6847-453D-B55B-8A82BF138C1D}" destId="{5ACAA866-A8A8-4183-97B5-CEEAB1525C60}" srcOrd="3" destOrd="0" presId="urn:microsoft.com/office/officeart/2005/8/layout/vList5"/>
    <dgm:cxn modelId="{F2C91A6B-5794-4929-83AE-E540317C1F40}" type="presParOf" srcId="{AAE7A1E6-6847-453D-B55B-8A82BF138C1D}" destId="{477213BE-9E91-4950-8451-7F60796F47F4}" srcOrd="4" destOrd="0" presId="urn:microsoft.com/office/officeart/2005/8/layout/vList5"/>
    <dgm:cxn modelId="{D4CBCDDE-BFD8-4EAE-9A32-2D6E4601F352}" type="presParOf" srcId="{477213BE-9E91-4950-8451-7F60796F47F4}" destId="{F5034101-5B7D-4FE7-B47A-5A48CF39606B}" srcOrd="0" destOrd="0" presId="urn:microsoft.com/office/officeart/2005/8/layout/vList5"/>
    <dgm:cxn modelId="{B53423A6-2426-42AD-B622-AC8F45769984}" type="presParOf" srcId="{477213BE-9E91-4950-8451-7F60796F47F4}" destId="{C7C3E6FD-D83F-4BDA-907E-B5EE041DA931}" srcOrd="1" destOrd="0" presId="urn:microsoft.com/office/officeart/2005/8/layout/vList5"/>
    <dgm:cxn modelId="{101375DE-09F8-4E80-A971-47B8D24103BB}" type="presParOf" srcId="{AAE7A1E6-6847-453D-B55B-8A82BF138C1D}" destId="{2806705F-F72E-4E53-A958-F93CA5FB83E5}" srcOrd="5" destOrd="0" presId="urn:microsoft.com/office/officeart/2005/8/layout/vList5"/>
    <dgm:cxn modelId="{B2AC0E01-F616-4B6D-8401-D85885358399}" type="presParOf" srcId="{AAE7A1E6-6847-453D-B55B-8A82BF138C1D}" destId="{996BCFF0-962B-4DB3-BBA1-9F51E23FBDB7}" srcOrd="6" destOrd="0" presId="urn:microsoft.com/office/officeart/2005/8/layout/vList5"/>
    <dgm:cxn modelId="{5B2423B7-93E2-44B9-8395-55201A75D552}" type="presParOf" srcId="{996BCFF0-962B-4DB3-BBA1-9F51E23FBDB7}" destId="{DF0F4C4C-C891-4778-8294-E0D67BC73E5C}" srcOrd="0" destOrd="0" presId="urn:microsoft.com/office/officeart/2005/8/layout/vList5"/>
    <dgm:cxn modelId="{97D00AE2-3EF3-4D01-95ED-DDE189E3850E}" type="presParOf" srcId="{996BCFF0-962B-4DB3-BBA1-9F51E23FBDB7}" destId="{FE8D100E-03FB-4A8A-A35F-0A84C4A8A8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514932" y="-2234078"/>
          <a:ext cx="782637" cy="54505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 requires visiting remote locations well away from vehicles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80990" y="99864"/>
        <a:ext cx="5450522" cy="782637"/>
      </dsp:txXfrm>
    </dsp:sp>
    <dsp:sp modelId="{7E429971-BC57-430F-BB25-C0574E5E39E3}">
      <dsp:nvSpPr>
        <dsp:cNvPr id="0" name=""/>
        <dsp:cNvSpPr/>
      </dsp:nvSpPr>
      <dsp:spPr>
        <a:xfrm>
          <a:off x="119" y="0"/>
          <a:ext cx="1180870" cy="9782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47875" y="47756"/>
        <a:ext cx="1085358" cy="882784"/>
      </dsp:txXfrm>
    </dsp:sp>
    <dsp:sp modelId="{B37A5355-225B-4C6F-AED7-6C620F99EECC}">
      <dsp:nvSpPr>
        <dsp:cNvPr id="0" name=""/>
        <dsp:cNvSpPr/>
      </dsp:nvSpPr>
      <dsp:spPr>
        <a:xfrm rot="5400000">
          <a:off x="3514932" y="-1206866"/>
          <a:ext cx="782637" cy="5450522"/>
        </a:xfrm>
        <a:prstGeom prst="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Very steep terrain with heavy vegetation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80990" y="1127076"/>
        <a:ext cx="5450522" cy="782637"/>
      </dsp:txXfrm>
    </dsp:sp>
    <dsp:sp modelId="{C04276DC-EE64-470A-B8BC-09067B8045FA}">
      <dsp:nvSpPr>
        <dsp:cNvPr id="0" name=""/>
        <dsp:cNvSpPr/>
      </dsp:nvSpPr>
      <dsp:spPr>
        <a:xfrm>
          <a:off x="119" y="1029245"/>
          <a:ext cx="1180870" cy="97829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47875" y="1077001"/>
        <a:ext cx="1085358" cy="882784"/>
      </dsp:txXfrm>
    </dsp:sp>
    <dsp:sp modelId="{C7C3E6FD-D83F-4BDA-907E-B5EE041DA931}">
      <dsp:nvSpPr>
        <dsp:cNvPr id="0" name=""/>
        <dsp:cNvSpPr/>
      </dsp:nvSpPr>
      <dsp:spPr>
        <a:xfrm rot="5400000">
          <a:off x="3514932" y="-179655"/>
          <a:ext cx="782637" cy="5450522"/>
        </a:xfrm>
        <a:prstGeom prst="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Subject to high water &amp; flash floods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80990" y="2154287"/>
        <a:ext cx="5450522" cy="782637"/>
      </dsp:txXfrm>
    </dsp:sp>
    <dsp:sp modelId="{F5034101-5B7D-4FE7-B47A-5A48CF39606B}">
      <dsp:nvSpPr>
        <dsp:cNvPr id="0" name=""/>
        <dsp:cNvSpPr/>
      </dsp:nvSpPr>
      <dsp:spPr>
        <a:xfrm>
          <a:off x="119" y="2056457"/>
          <a:ext cx="1180870" cy="978296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7875" y="2104213"/>
        <a:ext cx="1085358" cy="882784"/>
      </dsp:txXfrm>
    </dsp:sp>
    <dsp:sp modelId="{FE8D100E-03FB-4A8A-A35F-0A84C4A8A864}">
      <dsp:nvSpPr>
        <dsp:cNvPr id="0" name=""/>
        <dsp:cNvSpPr/>
      </dsp:nvSpPr>
      <dsp:spPr>
        <a:xfrm rot="5400000">
          <a:off x="2966181" y="1450695"/>
          <a:ext cx="782637" cy="4244244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Communications difficult</a:t>
          </a:r>
          <a:endParaRPr lang="en-A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35378" y="3219704"/>
        <a:ext cx="4206039" cy="706227"/>
      </dsp:txXfrm>
    </dsp:sp>
    <dsp:sp modelId="{DF0F4C4C-C891-4778-8294-E0D67BC73E5C}">
      <dsp:nvSpPr>
        <dsp:cNvPr id="0" name=""/>
        <dsp:cNvSpPr/>
      </dsp:nvSpPr>
      <dsp:spPr>
        <a:xfrm>
          <a:off x="119" y="3083669"/>
          <a:ext cx="1235258" cy="97829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900" kern="1200" dirty="0" smtClean="0"/>
            <a:t>4</a:t>
          </a:r>
          <a:endParaRPr lang="en-AU" sz="4900" kern="1200" dirty="0"/>
        </a:p>
      </dsp:txBody>
      <dsp:txXfrm>
        <a:off x="47875" y="3131425"/>
        <a:ext cx="1139746" cy="882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514932" y="-2234078"/>
          <a:ext cx="782637" cy="54505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Adherence to Long Plains safety procedures and Sampling JSA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80990" y="99864"/>
        <a:ext cx="5450522" cy="782637"/>
      </dsp:txXfrm>
    </dsp:sp>
    <dsp:sp modelId="{7E429971-BC57-430F-BB25-C0574E5E39E3}">
      <dsp:nvSpPr>
        <dsp:cNvPr id="0" name=""/>
        <dsp:cNvSpPr/>
      </dsp:nvSpPr>
      <dsp:spPr>
        <a:xfrm>
          <a:off x="119" y="0"/>
          <a:ext cx="1180870" cy="9782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47875" y="47756"/>
        <a:ext cx="1085358" cy="882784"/>
      </dsp:txXfrm>
    </dsp:sp>
    <dsp:sp modelId="{B37A5355-225B-4C6F-AED7-6C620F99EECC}">
      <dsp:nvSpPr>
        <dsp:cNvPr id="0" name=""/>
        <dsp:cNvSpPr/>
      </dsp:nvSpPr>
      <dsp:spPr>
        <a:xfrm rot="5400000">
          <a:off x="3514932" y="-1206866"/>
          <a:ext cx="782637" cy="5450522"/>
        </a:xfrm>
        <a:prstGeom prst="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fit personnel and tracks are cut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80990" y="1127076"/>
        <a:ext cx="5450522" cy="782637"/>
      </dsp:txXfrm>
    </dsp:sp>
    <dsp:sp modelId="{C04276DC-EE64-470A-B8BC-09067B8045FA}">
      <dsp:nvSpPr>
        <dsp:cNvPr id="0" name=""/>
        <dsp:cNvSpPr/>
      </dsp:nvSpPr>
      <dsp:spPr>
        <a:xfrm>
          <a:off x="119" y="1029245"/>
          <a:ext cx="1180870" cy="97829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47875" y="1077001"/>
        <a:ext cx="1085358" cy="882784"/>
      </dsp:txXfrm>
    </dsp:sp>
    <dsp:sp modelId="{C7C3E6FD-D83F-4BDA-907E-B5EE041DA931}">
      <dsp:nvSpPr>
        <dsp:cNvPr id="0" name=""/>
        <dsp:cNvSpPr/>
      </dsp:nvSpPr>
      <dsp:spPr>
        <a:xfrm rot="5400000">
          <a:off x="3514932" y="-179655"/>
          <a:ext cx="782637" cy="5450522"/>
        </a:xfrm>
        <a:prstGeom prst="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Avoid unpredictable weather (Sample bias, but safety first)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80990" y="2154287"/>
        <a:ext cx="5450522" cy="782637"/>
      </dsp:txXfrm>
    </dsp:sp>
    <dsp:sp modelId="{F5034101-5B7D-4FE7-B47A-5A48CF39606B}">
      <dsp:nvSpPr>
        <dsp:cNvPr id="0" name=""/>
        <dsp:cNvSpPr/>
      </dsp:nvSpPr>
      <dsp:spPr>
        <a:xfrm>
          <a:off x="119" y="2056457"/>
          <a:ext cx="1180870" cy="978296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7875" y="2104213"/>
        <a:ext cx="1085358" cy="882784"/>
      </dsp:txXfrm>
    </dsp:sp>
    <dsp:sp modelId="{FE8D100E-03FB-4A8A-A35F-0A84C4A8A864}">
      <dsp:nvSpPr>
        <dsp:cNvPr id="0" name=""/>
        <dsp:cNvSpPr/>
      </dsp:nvSpPr>
      <dsp:spPr>
        <a:xfrm rot="5400000">
          <a:off x="3521077" y="870833"/>
          <a:ext cx="815680" cy="5403968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Take sat phone, EPIRB and have strict call in procedures</a:t>
          </a:r>
          <a:endParaRPr lang="en-A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26933" y="3204795"/>
        <a:ext cx="5364150" cy="736044"/>
      </dsp:txXfrm>
    </dsp:sp>
    <dsp:sp modelId="{DF0F4C4C-C891-4778-8294-E0D67BC73E5C}">
      <dsp:nvSpPr>
        <dsp:cNvPr id="0" name=""/>
        <dsp:cNvSpPr/>
      </dsp:nvSpPr>
      <dsp:spPr>
        <a:xfrm>
          <a:off x="119" y="3083669"/>
          <a:ext cx="1226814" cy="97829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900" kern="1200" dirty="0" smtClean="0"/>
            <a:t>4</a:t>
          </a:r>
          <a:endParaRPr lang="en-AU" sz="4900" kern="1200" dirty="0"/>
        </a:p>
      </dsp:txBody>
      <dsp:txXfrm>
        <a:off x="47875" y="3131425"/>
        <a:ext cx="1131302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09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8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Long Plains Water Quality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400" dirty="0" smtClean="0">
                <a:latin typeface="+mn-lt"/>
              </a:rPr>
              <a:t>Daniel Ray</a:t>
            </a:r>
          </a:p>
          <a:p>
            <a:r>
              <a:rPr lang="en-US" sz="2400" dirty="0" smtClean="0">
                <a:latin typeface="+mn-lt"/>
              </a:rPr>
              <a:t>17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of Feb 2014</a:t>
            </a:r>
          </a:p>
          <a:p>
            <a:r>
              <a:rPr lang="en-US" sz="2400" dirty="0" smtClean="0">
                <a:latin typeface="+mn-lt"/>
              </a:rPr>
              <a:t>Graphs updated June 2014</a:t>
            </a:r>
          </a:p>
          <a:p>
            <a:r>
              <a:rPr lang="en-US" sz="2400" dirty="0">
                <a:latin typeface="+mn-lt"/>
              </a:rPr>
              <a:t> path=M:\Geology\LP_DPEMP\LP-DPEMP\water baseline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373216"/>
            <a:ext cx="4324350" cy="1276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7691192" cy="9723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Total Aluminium at different Long Plains sites (Log Scale).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6309320"/>
            <a:ext cx="535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Levels considered low except during high flow event..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9167611" cy="540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6260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7691192" cy="9723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Total Iron at different Long Plains sites (Log Scale).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6309320"/>
            <a:ext cx="731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</a:t>
            </a:r>
            <a:r>
              <a:rPr lang="en-AU" dirty="0"/>
              <a:t>Levels considered low, but levels may be associated with land disturbance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4875"/>
            <a:ext cx="82851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7706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94"/>
            <a:ext cx="7416823" cy="67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168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522"/>
            <a:ext cx="8208912" cy="699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7894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2" y="15302"/>
            <a:ext cx="8582441" cy="66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102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Points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in flow between Bowry Upper and lower site</a:t>
            </a:r>
          </a:p>
          <a:p>
            <a:r>
              <a:rPr lang="en-US" dirty="0" smtClean="0"/>
              <a:t>Flow Stations?</a:t>
            </a:r>
          </a:p>
          <a:p>
            <a:r>
              <a:rPr lang="en-US" dirty="0" smtClean="0"/>
              <a:t>Future Monitoring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0805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Magnesium Increase within lower Bowry Creek catchment (NF Creek &amp; Bowry Creek)</a:t>
            </a:r>
            <a:endParaRPr lang="en-AU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1188"/>
            <a:ext cx="8388424" cy="511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468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OH&amp;S Issues</a:t>
            </a:r>
          </a:p>
          <a:p>
            <a:r>
              <a:rPr lang="en-US" dirty="0" smtClean="0"/>
              <a:t>Brief water quality data review</a:t>
            </a:r>
            <a:endParaRPr lang="en-US" dirty="0"/>
          </a:p>
          <a:p>
            <a:r>
              <a:rPr lang="en-US" dirty="0" smtClean="0"/>
              <a:t>Future sampling considerations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7215979"/>
              </p:ext>
            </p:extLst>
          </p:nvPr>
        </p:nvGraphicFramePr>
        <p:xfrm>
          <a:off x="1828800" y="1752600"/>
          <a:ext cx="6631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Safety concerns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0F4C4C-C891-4778-8294-E0D67BC7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DF0F4C4C-C891-4778-8294-E0D67BC7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8D100E-03FB-4A8A-A35F-0A84C4A8A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E8D100E-03FB-4A8A-A35F-0A84C4A8A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5067341"/>
              </p:ext>
            </p:extLst>
          </p:nvPr>
        </p:nvGraphicFramePr>
        <p:xfrm>
          <a:off x="1828800" y="1752600"/>
          <a:ext cx="6631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Safety concerns addressed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24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0F4C4C-C891-4778-8294-E0D67BC7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DF0F4C4C-C891-4778-8294-E0D67BC7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8D100E-03FB-4A8A-A35F-0A84C4A8A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E8D100E-03FB-4A8A-A35F-0A84C4A8A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Safety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Tracks require periodic review (due) and upgrade where required.</a:t>
            </a:r>
          </a:p>
          <a:p>
            <a:r>
              <a:rPr lang="en-US" dirty="0" smtClean="0"/>
              <a:t>Review whether Lower Long Plains flow station is the best options as higher flow gauging maybe problematic.  Is Bowry at Bridge a better option?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216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Water Data</a:t>
            </a:r>
          </a:p>
          <a:p>
            <a:r>
              <a:rPr lang="en-US" sz="3200" dirty="0" smtClean="0"/>
              <a:t>Reconnaissance and base line surveys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487" y="0"/>
            <a:ext cx="7765662" cy="16476125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03648" y="5085184"/>
            <a:ext cx="7115256" cy="326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path=M:\Geology\LP_DPEMP\LP-DPEMP\water baseline sampling</a:t>
            </a:r>
            <a:endParaRPr 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7691192" cy="9723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Total Copper at different Long Plains sites.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956300"/>
            <a:ext cx="7951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*Dissolved copper all less than 4ug/L and all samples at or below level of detection </a:t>
            </a:r>
          </a:p>
          <a:p>
            <a:r>
              <a:rPr lang="en-AU" dirty="0"/>
              <a:t>e</a:t>
            </a:r>
            <a:r>
              <a:rPr lang="en-AU" dirty="0" smtClean="0"/>
              <a:t>xcept during 2/7/2013 flood event</a:t>
            </a:r>
            <a:endParaRPr lang="en-A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8" y="908050"/>
            <a:ext cx="82851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7691192" cy="9723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Sulphate at different Long Plains sites.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6309320"/>
            <a:ext cx="771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Levels considered low and indicate low rates of acid rock drainage in catchment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050"/>
            <a:ext cx="8864538" cy="540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536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7691192" cy="9723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Total Manganese at different Long Plains sites.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3" y="1052736"/>
            <a:ext cx="839072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536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823</Words>
  <Application>Microsoft Office PowerPoint</Application>
  <PresentationFormat>On-screen Show (4:3)</PresentationFormat>
  <Paragraphs>99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Training</vt:lpstr>
      <vt:lpstr>Long Plains Water Quality </vt:lpstr>
      <vt:lpstr>Presentation Outline</vt:lpstr>
      <vt:lpstr>Safety concerns</vt:lpstr>
      <vt:lpstr>Safety concerns addressed by</vt:lpstr>
      <vt:lpstr>Safety improvements</vt:lpstr>
      <vt:lpstr>PowerPoint Presentation</vt:lpstr>
      <vt:lpstr>Total Copper at different Long Plains sites.</vt:lpstr>
      <vt:lpstr>Sulphate at different Long Plains sites.</vt:lpstr>
      <vt:lpstr>Total Manganese at different Long Plains sites.</vt:lpstr>
      <vt:lpstr>Total Aluminium at different Long Plains sites (Log Scale).</vt:lpstr>
      <vt:lpstr>Total Iron at different Long Plains sites (Log Scale).</vt:lpstr>
      <vt:lpstr>PowerPoint Presentation</vt:lpstr>
      <vt:lpstr>PowerPoint Presentation</vt:lpstr>
      <vt:lpstr>PowerPoint Presentation</vt:lpstr>
      <vt:lpstr>Points for Discussion</vt:lpstr>
      <vt:lpstr>Magnesium Increase within lower Bowry Creek catchment (NF Creek &amp; Bowry Creek)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2014-02-14T02:58:49Z</dcterms:created>
  <dcterms:modified xsi:type="dcterms:W3CDTF">2014-06-12T04:19:29Z</dcterms:modified>
</cp:coreProperties>
</file>