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9" r:id="rId2"/>
    <p:sldId id="287" r:id="rId3"/>
    <p:sldId id="290" r:id="rId4"/>
    <p:sldId id="291" r:id="rId5"/>
    <p:sldId id="277" r:id="rId6"/>
    <p:sldId id="278" r:id="rId7"/>
    <p:sldId id="279" r:id="rId8"/>
    <p:sldId id="280" r:id="rId9"/>
    <p:sldId id="257" r:id="rId10"/>
    <p:sldId id="261" r:id="rId11"/>
    <p:sldId id="306" r:id="rId12"/>
    <p:sldId id="292" r:id="rId13"/>
    <p:sldId id="293" r:id="rId14"/>
    <p:sldId id="295" r:id="rId15"/>
    <p:sldId id="283" r:id="rId16"/>
    <p:sldId id="275" r:id="rId17"/>
    <p:sldId id="272" r:id="rId18"/>
    <p:sldId id="268" r:id="rId19"/>
    <p:sldId id="274" r:id="rId20"/>
    <p:sldId id="271" r:id="rId21"/>
    <p:sldId id="273" r:id="rId22"/>
    <p:sldId id="260" r:id="rId23"/>
    <p:sldId id="269" r:id="rId24"/>
    <p:sldId id="282" r:id="rId25"/>
    <p:sldId id="303" r:id="rId26"/>
    <p:sldId id="305" r:id="rId27"/>
    <p:sldId id="258" r:id="rId28"/>
    <p:sldId id="308" r:id="rId29"/>
    <p:sldId id="284" r:id="rId30"/>
    <p:sldId id="309" r:id="rId31"/>
    <p:sldId id="270" r:id="rId32"/>
    <p:sldId id="297" r:id="rId33"/>
    <p:sldId id="298" r:id="rId34"/>
    <p:sldId id="294" r:id="rId35"/>
    <p:sldId id="304" r:id="rId36"/>
    <p:sldId id="310" r:id="rId37"/>
    <p:sldId id="312" r:id="rId38"/>
    <p:sldId id="259" r:id="rId39"/>
    <p:sldId id="264" r:id="rId40"/>
    <p:sldId id="262" r:id="rId41"/>
    <p:sldId id="265" r:id="rId42"/>
    <p:sldId id="296" r:id="rId43"/>
    <p:sldId id="263" r:id="rId44"/>
    <p:sldId id="266" r:id="rId45"/>
    <p:sldId id="302" r:id="rId46"/>
    <p:sldId id="299" r:id="rId47"/>
    <p:sldId id="301" r:id="rId48"/>
    <p:sldId id="311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MF-23</c:v>
          </c:tx>
          <c:spPr>
            <a:ln w="15875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'MF-23 Assays'!$C$4:$C$22</c:f>
              <c:numCache>
                <c:formatCode>General</c:formatCode>
                <c:ptCount val="19"/>
                <c:pt idx="0">
                  <c:v>4.2</c:v>
                </c:pt>
                <c:pt idx="1">
                  <c:v>10.3</c:v>
                </c:pt>
                <c:pt idx="2">
                  <c:v>1.54</c:v>
                </c:pt>
                <c:pt idx="3">
                  <c:v>6.0000000000000001E-3</c:v>
                </c:pt>
                <c:pt idx="4">
                  <c:v>0.45</c:v>
                </c:pt>
                <c:pt idx="5">
                  <c:v>0.06</c:v>
                </c:pt>
                <c:pt idx="6">
                  <c:v>0.03</c:v>
                </c:pt>
                <c:pt idx="7">
                  <c:v>0.12</c:v>
                </c:pt>
                <c:pt idx="8">
                  <c:v>1.03</c:v>
                </c:pt>
                <c:pt idx="9">
                  <c:v>8.5</c:v>
                </c:pt>
                <c:pt idx="10">
                  <c:v>0.34</c:v>
                </c:pt>
                <c:pt idx="11">
                  <c:v>0.05</c:v>
                </c:pt>
                <c:pt idx="12">
                  <c:v>0.01</c:v>
                </c:pt>
                <c:pt idx="13">
                  <c:v>0.03</c:v>
                </c:pt>
                <c:pt idx="14">
                  <c:v>0.01</c:v>
                </c:pt>
                <c:pt idx="15">
                  <c:v>0.01</c:v>
                </c:pt>
                <c:pt idx="16">
                  <c:v>0.4</c:v>
                </c:pt>
                <c:pt idx="17">
                  <c:v>8.0500000000000007</c:v>
                </c:pt>
                <c:pt idx="18">
                  <c:v>1.46</c:v>
                </c:pt>
              </c:numCache>
            </c:numRef>
          </c:xVal>
          <c:yVal>
            <c:numRef>
              <c:f>'MF-23 Assays'!$A$4:$A$22</c:f>
              <c:numCache>
                <c:formatCode>General</c:formatCode>
                <c:ptCount val="19"/>
                <c:pt idx="0">
                  <c:v>64.099999999999994</c:v>
                </c:pt>
                <c:pt idx="1">
                  <c:v>64.7</c:v>
                </c:pt>
                <c:pt idx="2">
                  <c:v>65.3</c:v>
                </c:pt>
                <c:pt idx="3">
                  <c:v>65.599999999999994</c:v>
                </c:pt>
                <c:pt idx="4">
                  <c:v>66.099999999999994</c:v>
                </c:pt>
                <c:pt idx="5">
                  <c:v>66.599999999999994</c:v>
                </c:pt>
                <c:pt idx="6">
                  <c:v>67.599999999999994</c:v>
                </c:pt>
                <c:pt idx="7">
                  <c:v>68.7</c:v>
                </c:pt>
                <c:pt idx="8">
                  <c:v>69</c:v>
                </c:pt>
                <c:pt idx="9">
                  <c:v>69.3</c:v>
                </c:pt>
                <c:pt idx="10">
                  <c:v>69.5</c:v>
                </c:pt>
                <c:pt idx="11">
                  <c:v>69.900000000000006</c:v>
                </c:pt>
                <c:pt idx="12">
                  <c:v>70.900000000000006</c:v>
                </c:pt>
                <c:pt idx="13">
                  <c:v>72</c:v>
                </c:pt>
                <c:pt idx="14">
                  <c:v>72.400000000000006</c:v>
                </c:pt>
                <c:pt idx="15">
                  <c:v>73.400000000000006</c:v>
                </c:pt>
                <c:pt idx="16">
                  <c:v>74.400000000000006</c:v>
                </c:pt>
                <c:pt idx="17">
                  <c:v>74.5</c:v>
                </c:pt>
                <c:pt idx="18">
                  <c:v>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37248"/>
        <c:axId val="118839552"/>
      </c:scatterChart>
      <c:valAx>
        <c:axId val="11883724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 (wt%)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18839552"/>
        <c:crosses val="max"/>
        <c:crossBetween val="midCat"/>
      </c:valAx>
      <c:valAx>
        <c:axId val="118839552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18837248"/>
        <c:crossesAt val="1E-3"/>
        <c:crossBetween val="midCat"/>
      </c:valAx>
      <c:spPr>
        <a:solidFill>
          <a:schemeClr val="bg1"/>
        </a:solidFill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04176438653637"/>
          <c:y val="8.2696797153024901E-2"/>
          <c:w val="0.112587947882736"/>
          <c:h val="6.1759430604982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6999"/>
          <c:w val="0.68137931034482702"/>
          <c:h val="0.71493212669683304"/>
        </c:manualLayout>
      </c:layout>
      <c:scatterChart>
        <c:scatterStyle val="lineMarker"/>
        <c:varyColors val="0"/>
        <c:ser>
          <c:idx val="0"/>
          <c:order val="0"/>
          <c:tx>
            <c:v>MF 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Data!$K$6:$K$16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">
                  <c:v>114.3</c:v>
                </c:pt>
                <c:pt idx="4">
                  <c:v>190.5</c:v>
                </c:pt>
                <c:pt idx="5" formatCode="0">
                  <c:v>3268.9</c:v>
                </c:pt>
                <c:pt idx="6">
                  <c:v>40000</c:v>
                </c:pt>
                <c:pt idx="7">
                  <c:v>37000</c:v>
                </c:pt>
                <c:pt idx="8" formatCode="0">
                  <c:v>24400</c:v>
                </c:pt>
                <c:pt idx="9">
                  <c:v>37000</c:v>
                </c:pt>
                <c:pt idx="10" formatCode="0">
                  <c:v>37300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54432"/>
        <c:axId val="119556736"/>
      </c:scatterChart>
      <c:valAx>
        <c:axId val="119554432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556736"/>
        <c:crosses val="max"/>
        <c:crossBetween val="midCat"/>
      </c:valAx>
      <c:valAx>
        <c:axId val="1195567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1.9310344827586201E-2"/>
              <c:y val="0.407239819004524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554432"/>
        <c:crossesAt val="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965517241379301"/>
          <c:y val="0.76244343891402699"/>
          <c:w val="0.17793103448275899"/>
          <c:h val="4.977375565610860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6999"/>
          <c:w val="0.68137931034482702"/>
          <c:h val="0.71493212669683304"/>
        </c:manualLayout>
      </c:layout>
      <c:scatterChart>
        <c:scatterStyle val="lineMarker"/>
        <c:varyColors val="0"/>
        <c:ser>
          <c:idx val="0"/>
          <c:order val="0"/>
          <c:tx>
            <c:v>MF 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Data!$BP$6:$BP$16</c:f>
              <c:numCache>
                <c:formatCode>General</c:formatCode>
                <c:ptCount val="11"/>
                <c:pt idx="0">
                  <c:v>238.5</c:v>
                </c:pt>
                <c:pt idx="1">
                  <c:v>288.10000000000002</c:v>
                </c:pt>
                <c:pt idx="2">
                  <c:v>142.19999999999999</c:v>
                </c:pt>
                <c:pt idx="3" formatCode="0">
                  <c:v>515</c:v>
                </c:pt>
                <c:pt idx="4">
                  <c:v>584.70000000000005</c:v>
                </c:pt>
                <c:pt idx="5" formatCode="0">
                  <c:v>3308</c:v>
                </c:pt>
                <c:pt idx="6">
                  <c:v>10800</c:v>
                </c:pt>
                <c:pt idx="7">
                  <c:v>10800</c:v>
                </c:pt>
                <c:pt idx="8" formatCode="0">
                  <c:v>144700</c:v>
                </c:pt>
                <c:pt idx="9">
                  <c:v>10800</c:v>
                </c:pt>
                <c:pt idx="10" formatCode="0">
                  <c:v>97899.999999999985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73120"/>
        <c:axId val="119473280"/>
      </c:scatterChart>
      <c:valAx>
        <c:axId val="119573120"/>
        <c:scaling>
          <c:logBase val="10"/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Ni (ppm)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473280"/>
        <c:crosses val="max"/>
        <c:crossBetween val="midCat"/>
      </c:valAx>
      <c:valAx>
        <c:axId val="11947328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1.9310344827586201E-2"/>
              <c:y val="0.407239819004524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573120"/>
        <c:crossesAt val="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206896551724097"/>
          <c:y val="0.194570135746606"/>
          <c:w val="0.17793103448275899"/>
          <c:h val="4.977375565610860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6999"/>
          <c:w val="0.68137931034482702"/>
          <c:h val="0.71493212669683304"/>
        </c:manualLayout>
      </c:layout>
      <c:scatterChart>
        <c:scatterStyle val="lineMarker"/>
        <c:varyColors val="0"/>
        <c:ser>
          <c:idx val="0"/>
          <c:order val="0"/>
          <c:tx>
            <c:v>MF81A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</c:v>
                </c:pt>
                <c:pt idx="1">
                  <c:v>6000</c:v>
                </c:pt>
                <c:pt idx="2">
                  <c:v>5500</c:v>
                </c:pt>
                <c:pt idx="3">
                  <c:v>4398.82697947214</c:v>
                </c:pt>
                <c:pt idx="4">
                  <c:v>3333.3333333333348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2503.5063113604501</c:v>
                </c:pt>
                <c:pt idx="10">
                  <c:v>1956.004756242568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ser>
          <c:idx val="1"/>
          <c:order val="1"/>
          <c:tx>
            <c:v>Mantle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dPt>
            <c:idx val="1"/>
            <c:bubble3D val="0"/>
            <c:spPr>
              <a:ln w="635000">
                <a:solidFill>
                  <a:srgbClr val="008000">
                    <a:alpha val="16000"/>
                  </a:srgbClr>
                </a:solidFill>
              </a:ln>
            </c:spPr>
          </c:dPt>
          <c:xVal>
            <c:numRef>
              <c:f>Data!$Q$108:$Q$109</c:f>
              <c:numCache>
                <c:formatCode>General</c:formatCode>
                <c:ptCount val="2"/>
                <c:pt idx="0">
                  <c:v>2500</c:v>
                </c:pt>
                <c:pt idx="1">
                  <c:v>2500</c:v>
                </c:pt>
              </c:numCache>
            </c:numRef>
          </c:xVal>
          <c:yVal>
            <c:numRef>
              <c:f>Data!$C$108:$C$109</c:f>
              <c:numCache>
                <c:formatCode>General</c:formatCode>
                <c:ptCount val="2"/>
                <c:pt idx="0">
                  <c:v>160</c:v>
                </c:pt>
                <c:pt idx="1">
                  <c:v>180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95296"/>
        <c:axId val="119501568"/>
      </c:scatterChart>
      <c:valAx>
        <c:axId val="11949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501568"/>
        <c:crosses val="max"/>
        <c:crossBetween val="midCat"/>
      </c:valAx>
      <c:valAx>
        <c:axId val="119501568"/>
        <c:scaling>
          <c:orientation val="maxMin"/>
          <c:max val="176"/>
          <c:min val="162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1.9310344827586201E-2"/>
              <c:y val="0.407239819004524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495296"/>
        <c:crossesAt val="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2413793103448301"/>
          <c:y val="0.17647058823529399"/>
          <c:w val="0.154762964974206"/>
          <c:h val="5.4877436134962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40065146579797E-2"/>
          <c:y val="2.26199288256228E-2"/>
          <c:w val="0.82540352973119702"/>
          <c:h val="0.91327973793849904"/>
        </c:manualLayout>
      </c:layout>
      <c:lineChart>
        <c:grouping val="standard"/>
        <c:varyColors val="0"/>
        <c:ser>
          <c:idx val="2"/>
          <c:order val="0"/>
          <c:tx>
            <c:v>MF95-121.8-Min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Data!$CL$38:$CZ$38</c:f>
              <c:numCache>
                <c:formatCode>0.00</c:formatCode>
                <c:ptCount val="15"/>
                <c:pt idx="0">
                  <c:v>173.50216644255201</c:v>
                </c:pt>
                <c:pt idx="1">
                  <c:v>15.3074600610607</c:v>
                </c:pt>
                <c:pt idx="2">
                  <c:v>5.8906756003754737</c:v>
                </c:pt>
                <c:pt idx="3">
                  <c:v>9.3899928615302866</c:v>
                </c:pt>
                <c:pt idx="4">
                  <c:v>7.7470112458772746</c:v>
                </c:pt>
                <c:pt idx="5">
                  <c:v>3.100851636037651</c:v>
                </c:pt>
                <c:pt idx="6">
                  <c:v>2.9281323696023822</c:v>
                </c:pt>
                <c:pt idx="7">
                  <c:v>6.659961624489668</c:v>
                </c:pt>
                <c:pt idx="8">
                  <c:v>6.2965571706046823</c:v>
                </c:pt>
                <c:pt idx="9">
                  <c:v>5.8389375413999289</c:v>
                </c:pt>
                <c:pt idx="10">
                  <c:v>3.9220080681308831</c:v>
                </c:pt>
                <c:pt idx="11">
                  <c:v>6.7996578954307001</c:v>
                </c:pt>
                <c:pt idx="12">
                  <c:v>6.6901909564046846</c:v>
                </c:pt>
                <c:pt idx="13">
                  <c:v>6.3524762121128386</c:v>
                </c:pt>
                <c:pt idx="14">
                  <c:v>5.8671309551760054</c:v>
                </c:pt>
              </c:numCache>
            </c:numRef>
          </c:val>
          <c:smooth val="0"/>
        </c:ser>
        <c:ser>
          <c:idx val="3"/>
          <c:order val="1"/>
          <c:tx>
            <c:v>MF81A-163.5 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Data!$CL$6:$CZ$6</c:f>
              <c:numCache>
                <c:formatCode>0.00</c:formatCode>
                <c:ptCount val="15"/>
                <c:pt idx="0">
                  <c:v>64.647337964100075</c:v>
                </c:pt>
                <c:pt idx="1">
                  <c:v>10.956840786635921</c:v>
                </c:pt>
                <c:pt idx="2">
                  <c:v>4.562719656846669</c:v>
                </c:pt>
                <c:pt idx="3">
                  <c:v>6.3709734447152906</c:v>
                </c:pt>
                <c:pt idx="4">
                  <c:v>5.7423893178654346</c:v>
                </c:pt>
                <c:pt idx="5">
                  <c:v>2.401815627364098</c:v>
                </c:pt>
                <c:pt idx="6">
                  <c:v>16.569391863673712</c:v>
                </c:pt>
                <c:pt idx="7">
                  <c:v>5.5127906859125417</c:v>
                </c:pt>
                <c:pt idx="8">
                  <c:v>4.7346291807547596</c:v>
                </c:pt>
                <c:pt idx="9">
                  <c:v>4.613515364506978</c:v>
                </c:pt>
                <c:pt idx="10">
                  <c:v>4.8703053134048471</c:v>
                </c:pt>
                <c:pt idx="11">
                  <c:v>5.8407130278892039</c:v>
                </c:pt>
                <c:pt idx="12">
                  <c:v>5.9632596501703983</c:v>
                </c:pt>
                <c:pt idx="13">
                  <c:v>5.778700922371466</c:v>
                </c:pt>
                <c:pt idx="14">
                  <c:v>5.4159060504492844</c:v>
                </c:pt>
              </c:numCache>
            </c:numRef>
          </c:val>
          <c:smooth val="0"/>
        </c:ser>
        <c:ser>
          <c:idx val="5"/>
          <c:order val="2"/>
          <c:tx>
            <c:v>MF83-143.7-Min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Data!$CL$65:$CZ$65</c:f>
              <c:numCache>
                <c:formatCode>0.00</c:formatCode>
                <c:ptCount val="15"/>
                <c:pt idx="0">
                  <c:v>86.456577184109278</c:v>
                </c:pt>
                <c:pt idx="1">
                  <c:v>13.80293685087376</c:v>
                </c:pt>
                <c:pt idx="2">
                  <c:v>4.1692001506248619</c:v>
                </c:pt>
                <c:pt idx="3">
                  <c:v>5.588272350041251</c:v>
                </c:pt>
                <c:pt idx="4">
                  <c:v>6.6822695476856877</c:v>
                </c:pt>
                <c:pt idx="5">
                  <c:v>5.0038406671787454</c:v>
                </c:pt>
                <c:pt idx="6">
                  <c:v>8.1555588763525755</c:v>
                </c:pt>
                <c:pt idx="7">
                  <c:v>5.243416134261726</c:v>
                </c:pt>
                <c:pt idx="8">
                  <c:v>5.1940451369837772</c:v>
                </c:pt>
                <c:pt idx="9">
                  <c:v>2.5649096687436872</c:v>
                </c:pt>
                <c:pt idx="10">
                  <c:v>5.7716890812468602</c:v>
                </c:pt>
                <c:pt idx="11">
                  <c:v>5.5875252548072689</c:v>
                </c:pt>
                <c:pt idx="12">
                  <c:v>5.7960047292793639</c:v>
                </c:pt>
                <c:pt idx="13">
                  <c:v>4.559696193956448</c:v>
                </c:pt>
                <c:pt idx="14">
                  <c:v>5.1507489860862599</c:v>
                </c:pt>
              </c:numCache>
            </c:numRef>
          </c:val>
          <c:smooth val="0"/>
        </c:ser>
        <c:ser>
          <c:idx val="0"/>
          <c:order val="3"/>
          <c:tx>
            <c:v>MF23-48.35-Barren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Data!$CL$53:$CZ$53</c:f>
              <c:numCache>
                <c:formatCode>0.00</c:formatCode>
                <c:ptCount val="15"/>
                <c:pt idx="0">
                  <c:v>87.946336015195001</c:v>
                </c:pt>
                <c:pt idx="1">
                  <c:v>13.88061835378643</c:v>
                </c:pt>
                <c:pt idx="2">
                  <c:v>5.1989033332684764</c:v>
                </c:pt>
                <c:pt idx="3">
                  <c:v>10.72856126928076</c:v>
                </c:pt>
                <c:pt idx="4">
                  <c:v>7.3128069649545262</c:v>
                </c:pt>
                <c:pt idx="5">
                  <c:v>5.7382476274553076</c:v>
                </c:pt>
                <c:pt idx="6">
                  <c:v>7.8909222785745037</c:v>
                </c:pt>
                <c:pt idx="7">
                  <c:v>4.8380450818825551</c:v>
                </c:pt>
                <c:pt idx="8">
                  <c:v>5.2653151306870036</c:v>
                </c:pt>
                <c:pt idx="9">
                  <c:v>2.7446873253975199</c:v>
                </c:pt>
                <c:pt idx="10">
                  <c:v>4.8726378454915213</c:v>
                </c:pt>
                <c:pt idx="11">
                  <c:v>5.4566905111194766</c:v>
                </c:pt>
                <c:pt idx="12">
                  <c:v>6.0087219792173538</c:v>
                </c:pt>
                <c:pt idx="13">
                  <c:v>5.6435171608271366</c:v>
                </c:pt>
                <c:pt idx="14">
                  <c:v>5.154713985940143</c:v>
                </c:pt>
              </c:numCache>
            </c:numRef>
          </c:val>
          <c:smooth val="0"/>
        </c:ser>
        <c:ser>
          <c:idx val="1"/>
          <c:order val="4"/>
          <c:tx>
            <c:v>MF93-323.3-Barren</c:v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Data!$CL$26:$CZ$26</c:f>
              <c:numCache>
                <c:formatCode>0.00</c:formatCode>
                <c:ptCount val="15"/>
                <c:pt idx="0">
                  <c:v>22.90088383838382</c:v>
                </c:pt>
                <c:pt idx="1">
                  <c:v>11.51729559748428</c:v>
                </c:pt>
                <c:pt idx="2">
                  <c:v>5.1133485309017228</c:v>
                </c:pt>
                <c:pt idx="3">
                  <c:v>5.1118827160493776</c:v>
                </c:pt>
                <c:pt idx="4">
                  <c:v>4.8383084577114426</c:v>
                </c:pt>
                <c:pt idx="5">
                  <c:v>2.6916666666666669</c:v>
                </c:pt>
                <c:pt idx="6">
                  <c:v>9.4639865996649899</c:v>
                </c:pt>
                <c:pt idx="7">
                  <c:v>5.3237889983579638</c:v>
                </c:pt>
                <c:pt idx="8">
                  <c:v>4.563492063492065</c:v>
                </c:pt>
                <c:pt idx="9">
                  <c:v>5.208333333333333</c:v>
                </c:pt>
                <c:pt idx="10">
                  <c:v>5.2962662337662341</c:v>
                </c:pt>
                <c:pt idx="11">
                  <c:v>6.7401960784313726</c:v>
                </c:pt>
                <c:pt idx="12">
                  <c:v>7.7661350148367836</c:v>
                </c:pt>
                <c:pt idx="13">
                  <c:v>8.2405821917808186</c:v>
                </c:pt>
                <c:pt idx="14">
                  <c:v>7.8680083144368869</c:v>
                </c:pt>
              </c:numCache>
            </c:numRef>
          </c:val>
          <c:smooth val="0"/>
        </c:ser>
        <c:ser>
          <c:idx val="4"/>
          <c:order val="5"/>
          <c:tx>
            <c:v>MF93-368.86-Barren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Data!$CL$10:$CZ$10</c:f>
              <c:numCache>
                <c:formatCode>0.00</c:formatCode>
                <c:ptCount val="15"/>
                <c:pt idx="0">
                  <c:v>11.516632980956111</c:v>
                </c:pt>
                <c:pt idx="1">
                  <c:v>7.7747005971584846</c:v>
                </c:pt>
                <c:pt idx="2">
                  <c:v>4.1713265349084114</c:v>
                </c:pt>
                <c:pt idx="3">
                  <c:v>5.4607822426857746</c:v>
                </c:pt>
                <c:pt idx="4">
                  <c:v>4.9062104215275602</c:v>
                </c:pt>
                <c:pt idx="5">
                  <c:v>2.1957862879757881</c:v>
                </c:pt>
                <c:pt idx="6">
                  <c:v>7.6099271821802521</c:v>
                </c:pt>
                <c:pt idx="7">
                  <c:v>4.7707160603977217</c:v>
                </c:pt>
                <c:pt idx="8">
                  <c:v>4.6560353858689316</c:v>
                </c:pt>
                <c:pt idx="9">
                  <c:v>4.5389705920908261</c:v>
                </c:pt>
                <c:pt idx="10">
                  <c:v>4.8827903559599486</c:v>
                </c:pt>
                <c:pt idx="11">
                  <c:v>4.7309256609173742</c:v>
                </c:pt>
                <c:pt idx="12">
                  <c:v>4.9029986871223681</c:v>
                </c:pt>
                <c:pt idx="13">
                  <c:v>4.7782828902924299</c:v>
                </c:pt>
                <c:pt idx="14">
                  <c:v>4.7827302263007336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46368"/>
        <c:axId val="128352640"/>
      </c:lineChart>
      <c:catAx>
        <c:axId val="12834636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128352640"/>
        <c:crossesAt val="0.1"/>
        <c:auto val="1"/>
        <c:lblAlgn val="ctr"/>
        <c:lblOffset val="100"/>
        <c:noMultiLvlLbl val="0"/>
      </c:catAx>
      <c:valAx>
        <c:axId val="12835264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Sample/Primitive</a:t>
                </a:r>
                <a:r>
                  <a:rPr lang="en-US" b="0" baseline="0"/>
                  <a:t> Mantle</a:t>
                </a:r>
                <a:endParaRPr lang="en-US" b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834636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9195439739414"/>
          <c:y val="6.7256583629893202E-2"/>
          <c:w val="0.19569503122454501"/>
          <c:h val="0.319615383862012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01"/>
          <c:y val="5.4304262015484002E-2"/>
          <c:w val="0.67034482758620695"/>
          <c:h val="0.80995475113122195"/>
        </c:manualLayout>
      </c:layout>
      <c:scatterChart>
        <c:scatterStyle val="lineMarker"/>
        <c:varyColors val="0"/>
        <c:ser>
          <c:idx val="5"/>
          <c:order val="0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Data!$DF$64:$DF$66</c:f>
              <c:numCache>
                <c:formatCode>0.00</c:formatCode>
                <c:ptCount val="3"/>
                <c:pt idx="0">
                  <c:v>1.733490566037736</c:v>
                </c:pt>
                <c:pt idx="1">
                  <c:v>2.679792179382007</c:v>
                </c:pt>
                <c:pt idx="2">
                  <c:v>3.0257289879931388</c:v>
                </c:pt>
              </c:numCache>
            </c:numRef>
          </c:xVal>
          <c:yVal>
            <c:numRef>
              <c:f>Data!$DE$64:$DE$66</c:f>
              <c:numCache>
                <c:formatCode>0.00</c:formatCode>
                <c:ptCount val="3"/>
                <c:pt idx="0">
                  <c:v>0.51348784194528896</c:v>
                </c:pt>
                <c:pt idx="1">
                  <c:v>0.30205167173252301</c:v>
                </c:pt>
                <c:pt idx="2">
                  <c:v>0.33561296859169198</c:v>
                </c:pt>
              </c:numCache>
            </c:numRef>
          </c:yVal>
          <c:smooth val="0"/>
        </c:ser>
        <c:ser>
          <c:idx val="4"/>
          <c:order val="1"/>
          <c:tx>
            <c:v>MF95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Data!$DF$38:$DF$41</c:f>
              <c:numCache>
                <c:formatCode>0.00</c:formatCode>
                <c:ptCount val="4"/>
                <c:pt idx="0">
                  <c:v>2.6090196687286009</c:v>
                </c:pt>
                <c:pt idx="1">
                  <c:v>2.3039619910984901</c:v>
                </c:pt>
                <c:pt idx="2">
                  <c:v>2.412991755657611</c:v>
                </c:pt>
                <c:pt idx="3">
                  <c:v>2.3942351480949018</c:v>
                </c:pt>
              </c:numCache>
            </c:numRef>
          </c:xVal>
          <c:yVal>
            <c:numRef>
              <c:f>Data!$DE$38:$DE$41</c:f>
              <c:numCache>
                <c:formatCode>0.00</c:formatCode>
                <c:ptCount val="4"/>
                <c:pt idx="0">
                  <c:v>0.38482384254983298</c:v>
                </c:pt>
                <c:pt idx="1">
                  <c:v>0.42560869703356202</c:v>
                </c:pt>
                <c:pt idx="2">
                  <c:v>0.38893395034322598</c:v>
                </c:pt>
                <c:pt idx="3">
                  <c:v>0.38710306350983797</c:v>
                </c:pt>
              </c:numCache>
            </c:numRef>
          </c:yVal>
          <c:smooth val="0"/>
        </c:ser>
        <c:ser>
          <c:idx val="0"/>
          <c:order val="2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Data!$DF$6:$DF$16</c:f>
              <c:numCache>
                <c:formatCode>0.00</c:formatCode>
                <c:ptCount val="11"/>
                <c:pt idx="0">
                  <c:v>2.0230854605993338</c:v>
                </c:pt>
                <c:pt idx="1">
                  <c:v>2.3016688599616111</c:v>
                </c:pt>
                <c:pt idx="2">
                  <c:v>2.3078710222472538</c:v>
                </c:pt>
                <c:pt idx="3" formatCode="0.0">
                  <c:v>20.9</c:v>
                </c:pt>
                <c:pt idx="4">
                  <c:v>1.6255779082843931</c:v>
                </c:pt>
                <c:pt idx="5" formatCode="0.0">
                  <c:v>28.1</c:v>
                </c:pt>
              </c:numCache>
            </c:numRef>
          </c:xVal>
          <c:yVal>
            <c:numRef>
              <c:f>Data!$DE$6:$DE$16</c:f>
              <c:numCache>
                <c:formatCode>0.00</c:formatCode>
                <c:ptCount val="11"/>
                <c:pt idx="0">
                  <c:v>0.41642657274091699</c:v>
                </c:pt>
                <c:pt idx="1">
                  <c:v>0.40010527651764199</c:v>
                </c:pt>
                <c:pt idx="2">
                  <c:v>0.38603016342497298</c:v>
                </c:pt>
                <c:pt idx="4">
                  <c:v>0.53652568131471801</c:v>
                </c:pt>
                <c:pt idx="5">
                  <c:v>0.02</c:v>
                </c:pt>
                <c:pt idx="8">
                  <c:v>0.16</c:v>
                </c:pt>
                <c:pt idx="10">
                  <c:v>0.22</c:v>
                </c:pt>
              </c:numCache>
            </c:numRef>
          </c:yVal>
          <c:smooth val="0"/>
        </c:ser>
        <c:ser>
          <c:idx val="6"/>
          <c:order val="3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Data!$DF$53:$DF$54</c:f>
              <c:numCache>
                <c:formatCode>0.00</c:formatCode>
                <c:ptCount val="2"/>
                <c:pt idx="0">
                  <c:v>2.6928008792819198</c:v>
                </c:pt>
                <c:pt idx="1">
                  <c:v>2.4407547169811319</c:v>
                </c:pt>
              </c:numCache>
            </c:numRef>
          </c:xVal>
          <c:yVal>
            <c:numRef>
              <c:f>Data!$DE$53:$DE$54</c:f>
              <c:numCache>
                <c:formatCode>0.00</c:formatCode>
                <c:ptCount val="2"/>
                <c:pt idx="0">
                  <c:v>0.37454407294832798</c:v>
                </c:pt>
                <c:pt idx="1">
                  <c:v>0.34049461177120699</c:v>
                </c:pt>
              </c:numCache>
            </c:numRef>
          </c:yVal>
          <c:smooth val="0"/>
        </c:ser>
        <c:ser>
          <c:idx val="7"/>
          <c:order val="4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Data!$DF$56:$DF$62</c:f>
              <c:numCache>
                <c:formatCode>General</c:formatCode>
                <c:ptCount val="7"/>
                <c:pt idx="0" formatCode="0.00">
                  <c:v>3.0336084905660381</c:v>
                </c:pt>
                <c:pt idx="3" formatCode="0.00">
                  <c:v>3.5158118522455499</c:v>
                </c:pt>
                <c:pt idx="4" formatCode="0.00">
                  <c:v>6.6566037735849042</c:v>
                </c:pt>
                <c:pt idx="6" formatCode="0.00">
                  <c:v>3.73367198838897</c:v>
                </c:pt>
              </c:numCache>
            </c:numRef>
          </c:xVal>
          <c:yVal>
            <c:numRef>
              <c:f>Data!$DE$56:$DE$62</c:f>
              <c:numCache>
                <c:formatCode>General</c:formatCode>
                <c:ptCount val="7"/>
                <c:pt idx="0" formatCode="0.00">
                  <c:v>0.44876248371689098</c:v>
                </c:pt>
                <c:pt idx="3" formatCode="0.00">
                  <c:v>0.295339412360689</c:v>
                </c:pt>
                <c:pt idx="4" formatCode="0.00">
                  <c:v>0.38931104356636298</c:v>
                </c:pt>
                <c:pt idx="6" formatCode="0.00">
                  <c:v>0.44876248371689098</c:v>
                </c:pt>
              </c:numCache>
            </c:numRef>
          </c:yVal>
          <c:smooth val="0"/>
        </c:ser>
        <c:ser>
          <c:idx val="3"/>
          <c:order val="5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0.16927272727272699</c:v>
                </c:pt>
                <c:pt idx="1">
                  <c:v>4.9703999999999997</c:v>
                </c:pt>
              </c:numCache>
            </c:numRef>
          </c:yVal>
          <c:smooth val="0"/>
        </c:ser>
        <c:ser>
          <c:idx val="9"/>
          <c:order val="6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Data!$DF$20:$DF$22</c:f>
              <c:numCache>
                <c:formatCode>0.00</c:formatCode>
                <c:ptCount val="3"/>
                <c:pt idx="0">
                  <c:v>2.0272384219554032</c:v>
                </c:pt>
                <c:pt idx="1">
                  <c:v>2.3641244753658262</c:v>
                </c:pt>
                <c:pt idx="2">
                  <c:v>2.4560572543916721</c:v>
                </c:pt>
              </c:numCache>
            </c:numRef>
          </c:xVal>
          <c:yVal>
            <c:numRef>
              <c:f>Data!$DE$20:$DE$22</c:f>
              <c:numCache>
                <c:formatCode>0.00</c:formatCode>
                <c:ptCount val="3"/>
                <c:pt idx="0">
                  <c:v>0.45523144157631301</c:v>
                </c:pt>
                <c:pt idx="1">
                  <c:v>0.41245676553820299</c:v>
                </c:pt>
                <c:pt idx="2">
                  <c:v>0.382285127214537</c:v>
                </c:pt>
              </c:numCache>
            </c:numRef>
          </c:yVal>
          <c:smooth val="0"/>
        </c:ser>
        <c:ser>
          <c:idx val="8"/>
          <c:order val="7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Data!$DF$24:$DF$25</c:f>
              <c:numCache>
                <c:formatCode>0.00</c:formatCode>
                <c:ptCount val="2"/>
                <c:pt idx="0">
                  <c:v>2.2143488452522768</c:v>
                </c:pt>
                <c:pt idx="1">
                  <c:v>2.510118291133054</c:v>
                </c:pt>
              </c:numCache>
            </c:numRef>
          </c:xVal>
          <c:yVal>
            <c:numRef>
              <c:f>Data!$DE$24:$DE$25</c:f>
              <c:numCache>
                <c:formatCode>0.00</c:formatCode>
                <c:ptCount val="2"/>
                <c:pt idx="0">
                  <c:v>0.39657124247875403</c:v>
                </c:pt>
                <c:pt idx="1">
                  <c:v>0.37249196617090902</c:v>
                </c:pt>
              </c:numCache>
            </c:numRef>
          </c:yVal>
          <c:smooth val="0"/>
        </c:ser>
        <c:ser>
          <c:idx val="10"/>
          <c:order val="8"/>
          <c:tx>
            <c:v>MF93-Sill4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Data!$DF$26:$DF$36</c:f>
              <c:numCache>
                <c:formatCode>0.00</c:formatCode>
                <c:ptCount val="11"/>
                <c:pt idx="0">
                  <c:v>1.463813348589295</c:v>
                </c:pt>
                <c:pt idx="1">
                  <c:v>1.239019486545005</c:v>
                </c:pt>
                <c:pt idx="2" formatCode="0.0">
                  <c:v>2.2000000000000002</c:v>
                </c:pt>
                <c:pt idx="3">
                  <c:v>1.08295686066082</c:v>
                </c:pt>
                <c:pt idx="4">
                  <c:v>0.95640858815875096</c:v>
                </c:pt>
                <c:pt idx="5" formatCode="0.0">
                  <c:v>3.7</c:v>
                </c:pt>
                <c:pt idx="6">
                  <c:v>1.175559165313008</c:v>
                </c:pt>
                <c:pt idx="7">
                  <c:v>0.946646203845807</c:v>
                </c:pt>
                <c:pt idx="8" formatCode="0.0">
                  <c:v>8.6999999999999993</c:v>
                </c:pt>
                <c:pt idx="9" formatCode="0.0">
                  <c:v>2.8</c:v>
                </c:pt>
                <c:pt idx="10">
                  <c:v>0.51553622781791397</c:v>
                </c:pt>
              </c:numCache>
            </c:numRef>
          </c:xVal>
          <c:yVal>
            <c:numRef>
              <c:f>Data!$DE$26:$DE$36</c:f>
              <c:numCache>
                <c:formatCode>0.00</c:formatCode>
                <c:ptCount val="11"/>
                <c:pt idx="0">
                  <c:v>0.44397128541344699</c:v>
                </c:pt>
                <c:pt idx="1">
                  <c:v>0.529560316220964</c:v>
                </c:pt>
                <c:pt idx="3">
                  <c:v>0.54502469985563795</c:v>
                </c:pt>
                <c:pt idx="4">
                  <c:v>0.58893051530359797</c:v>
                </c:pt>
                <c:pt idx="6">
                  <c:v>0.60513306507322495</c:v>
                </c:pt>
                <c:pt idx="7">
                  <c:v>0.71363236087833404</c:v>
                </c:pt>
                <c:pt idx="10">
                  <c:v>0.58283890577507602</c:v>
                </c:pt>
              </c:numCache>
            </c:numRef>
          </c:yVal>
          <c:smooth val="0"/>
        </c:ser>
        <c:ser>
          <c:idx val="1"/>
          <c:order val="9"/>
          <c:tx>
            <c:v>Line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Data!$DF$70:$DF$80</c:f>
              <c:numCache>
                <c:formatCode>General</c:formatCode>
                <c:ptCount val="11"/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9</c:v>
                </c:pt>
                <c:pt idx="7">
                  <c:v>13</c:v>
                </c:pt>
                <c:pt idx="8">
                  <c:v>20</c:v>
                </c:pt>
                <c:pt idx="9">
                  <c:v>25</c:v>
                </c:pt>
                <c:pt idx="10">
                  <c:v>29</c:v>
                </c:pt>
              </c:numCache>
            </c:numRef>
          </c:xVal>
          <c:yVal>
            <c:numRef>
              <c:f>Data!$DE$70:$DE$80</c:f>
              <c:numCache>
                <c:formatCode>General</c:formatCode>
                <c:ptCount val="11"/>
                <c:pt idx="1">
                  <c:v>0.8</c:v>
                </c:pt>
                <c:pt idx="2">
                  <c:v>0.6</c:v>
                </c:pt>
                <c:pt idx="3">
                  <c:v>0.44</c:v>
                </c:pt>
                <c:pt idx="4">
                  <c:v>0.32</c:v>
                </c:pt>
                <c:pt idx="5">
                  <c:v>0.23</c:v>
                </c:pt>
                <c:pt idx="6">
                  <c:v>0.16</c:v>
                </c:pt>
                <c:pt idx="7">
                  <c:v>0.12</c:v>
                </c:pt>
                <c:pt idx="8">
                  <c:v>0.06</c:v>
                </c:pt>
                <c:pt idx="9">
                  <c:v>0.03</c:v>
                </c:pt>
                <c:pt idx="10">
                  <c:v>0.02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57344"/>
        <c:axId val="128059264"/>
      </c:scatterChart>
      <c:valAx>
        <c:axId val="128057344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(Th/Yb)PM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8059264"/>
        <c:crossesAt val="0"/>
        <c:crossBetween val="midCat"/>
      </c:valAx>
      <c:valAx>
        <c:axId val="12805926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(Nb/Th)PM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8057344"/>
        <c:crossesAt val="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630178399410389"/>
          <c:y val="9.9420170811461303E-2"/>
          <c:w val="0.128439333880323"/>
          <c:h val="0.47836656727145199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36699239957"/>
          <c:y val="4.0706715593076002E-2"/>
          <c:w val="0.800582736156352"/>
          <c:h val="0.86245409252669003"/>
        </c:manualLayout>
      </c:layout>
      <c:lineChart>
        <c:grouping val="standard"/>
        <c:varyColors val="0"/>
        <c:ser>
          <c:idx val="0"/>
          <c:order val="0"/>
          <c:tx>
            <c:v>MF23-Sill 1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Data!$CL$53:$CZ$53</c:f>
              <c:numCache>
                <c:formatCode>0.00</c:formatCode>
                <c:ptCount val="15"/>
                <c:pt idx="0">
                  <c:v>87.946336015195001</c:v>
                </c:pt>
                <c:pt idx="1">
                  <c:v>13.88061835378643</c:v>
                </c:pt>
                <c:pt idx="2">
                  <c:v>5.1989033332684764</c:v>
                </c:pt>
                <c:pt idx="3">
                  <c:v>10.72856126928076</c:v>
                </c:pt>
                <c:pt idx="4">
                  <c:v>7.3128069649545262</c:v>
                </c:pt>
                <c:pt idx="5">
                  <c:v>5.7382476274553076</c:v>
                </c:pt>
                <c:pt idx="6">
                  <c:v>7.8909222785745037</c:v>
                </c:pt>
                <c:pt idx="7">
                  <c:v>4.8380450818825551</c:v>
                </c:pt>
                <c:pt idx="8">
                  <c:v>5.2653151306870036</c:v>
                </c:pt>
                <c:pt idx="9">
                  <c:v>2.7446873253975199</c:v>
                </c:pt>
                <c:pt idx="10">
                  <c:v>4.8726378454915213</c:v>
                </c:pt>
                <c:pt idx="11">
                  <c:v>5.4566905111194766</c:v>
                </c:pt>
                <c:pt idx="12">
                  <c:v>6.0087219792173538</c:v>
                </c:pt>
                <c:pt idx="13">
                  <c:v>5.6435171608271366</c:v>
                </c:pt>
                <c:pt idx="14">
                  <c:v>5.154713985940143</c:v>
                </c:pt>
              </c:numCache>
            </c:numRef>
          </c:val>
          <c:smooth val="0"/>
        </c:ser>
        <c:ser>
          <c:idx val="1"/>
          <c:order val="1"/>
          <c:tx>
            <c:v>MF93-Sill4-323.3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Data!$CL$26:$CZ$26</c:f>
              <c:numCache>
                <c:formatCode>0.00</c:formatCode>
                <c:ptCount val="15"/>
                <c:pt idx="0">
                  <c:v>22.90088383838382</c:v>
                </c:pt>
                <c:pt idx="1">
                  <c:v>11.51729559748428</c:v>
                </c:pt>
                <c:pt idx="2">
                  <c:v>5.1133485309017228</c:v>
                </c:pt>
                <c:pt idx="3">
                  <c:v>5.1118827160493776</c:v>
                </c:pt>
                <c:pt idx="4">
                  <c:v>4.8383084577114426</c:v>
                </c:pt>
                <c:pt idx="5">
                  <c:v>2.6916666666666669</c:v>
                </c:pt>
                <c:pt idx="6">
                  <c:v>9.4639865996649899</c:v>
                </c:pt>
                <c:pt idx="7">
                  <c:v>5.3237889983579638</c:v>
                </c:pt>
                <c:pt idx="8">
                  <c:v>4.563492063492065</c:v>
                </c:pt>
                <c:pt idx="9">
                  <c:v>5.208333333333333</c:v>
                </c:pt>
                <c:pt idx="10">
                  <c:v>5.2962662337662341</c:v>
                </c:pt>
                <c:pt idx="11">
                  <c:v>6.7401960784313726</c:v>
                </c:pt>
                <c:pt idx="12">
                  <c:v>7.7661350148367836</c:v>
                </c:pt>
                <c:pt idx="13">
                  <c:v>8.2405821917808186</c:v>
                </c:pt>
                <c:pt idx="14">
                  <c:v>7.8680083144368869</c:v>
                </c:pt>
              </c:numCache>
            </c:numRef>
          </c:val>
          <c:smooth val="0"/>
        </c:ser>
        <c:ser>
          <c:idx val="4"/>
          <c:order val="2"/>
          <c:tx>
            <c:v>MF93-Sill 4-368.86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Data!$CL$33:$CZ$33</c:f>
              <c:numCache>
                <c:formatCode>0.00</c:formatCode>
                <c:ptCount val="15"/>
                <c:pt idx="0">
                  <c:v>0.45093795093795103</c:v>
                </c:pt>
                <c:pt idx="1">
                  <c:v>2.9671780195889208</c:v>
                </c:pt>
                <c:pt idx="2">
                  <c:v>2.1174742552655421</c:v>
                </c:pt>
                <c:pt idx="3">
                  <c:v>2.347475341302502</c:v>
                </c:pt>
                <c:pt idx="4">
                  <c:v>2.1190344573429152</c:v>
                </c:pt>
                <c:pt idx="5">
                  <c:v>1.114638447971781</c:v>
                </c:pt>
                <c:pt idx="6">
                  <c:v>0.68685579573351796</c:v>
                </c:pt>
                <c:pt idx="7">
                  <c:v>2.5466763972511091</c:v>
                </c:pt>
                <c:pt idx="8">
                  <c:v>2.3095658016292941</c:v>
                </c:pt>
                <c:pt idx="9">
                  <c:v>2.3693462295755068</c:v>
                </c:pt>
                <c:pt idx="10">
                  <c:v>2.140165830642021</c:v>
                </c:pt>
                <c:pt idx="11">
                  <c:v>3.031305114638446</c:v>
                </c:pt>
                <c:pt idx="12">
                  <c:v>3.436078794634676</c:v>
                </c:pt>
                <c:pt idx="13">
                  <c:v>3.442777415380156</c:v>
                </c:pt>
                <c:pt idx="14">
                  <c:v>3.134410730782613</c:v>
                </c:pt>
              </c:numCache>
            </c:numRef>
          </c:val>
          <c:smooth val="0"/>
        </c:ser>
        <c:ser>
          <c:idx val="2"/>
          <c:order val="3"/>
          <c:tx>
            <c:v>A-254-634.6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Data!$CL$68:$CZ$68</c:f>
              <c:numCache>
                <c:formatCode>0.00</c:formatCode>
                <c:ptCount val="15"/>
                <c:pt idx="0">
                  <c:v>2.0325012585873181</c:v>
                </c:pt>
                <c:pt idx="1">
                  <c:v>1.2979688734084469</c:v>
                </c:pt>
                <c:pt idx="2">
                  <c:v>7.8410733613960101E-2</c:v>
                </c:pt>
                <c:pt idx="3">
                  <c:v>15.44643050507598</c:v>
                </c:pt>
                <c:pt idx="4">
                  <c:v>0.24642035925008099</c:v>
                </c:pt>
                <c:pt idx="5">
                  <c:v>0.66040656279021803</c:v>
                </c:pt>
                <c:pt idx="6">
                  <c:v>0.45112571421756398</c:v>
                </c:pt>
                <c:pt idx="7">
                  <c:v>6.3539732411312499E-2</c:v>
                </c:pt>
                <c:pt idx="8">
                  <c:v>0.206377050871943</c:v>
                </c:pt>
                <c:pt idx="9">
                  <c:v>0.18553314186248299</c:v>
                </c:pt>
                <c:pt idx="10">
                  <c:v>1.005083039960762</c:v>
                </c:pt>
                <c:pt idx="11">
                  <c:v>0.77770763655787301</c:v>
                </c:pt>
                <c:pt idx="12">
                  <c:v>1.2860291003889619</c:v>
                </c:pt>
                <c:pt idx="13">
                  <c:v>1.295746323967679</c:v>
                </c:pt>
                <c:pt idx="14">
                  <c:v>1.497520550544712</c:v>
                </c:pt>
              </c:numCache>
            </c:numRef>
          </c:val>
          <c:smooth val="0"/>
        </c:ser>
        <c:ser>
          <c:idx val="3"/>
          <c:order val="4"/>
          <c:tx>
            <c:v>A-254-638.8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triangle"/>
            <c:size val="8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Data!$CL$69:$CZ$69</c:f>
              <c:numCache>
                <c:formatCode>0.00</c:formatCode>
                <c:ptCount val="15"/>
                <c:pt idx="0">
                  <c:v>10.695187165775399</c:v>
                </c:pt>
                <c:pt idx="1">
                  <c:v>1.2868149720922</c:v>
                </c:pt>
                <c:pt idx="2">
                  <c:v>7.77369227061777E-2</c:v>
                </c:pt>
                <c:pt idx="3">
                  <c:v>1.420858198351804</c:v>
                </c:pt>
                <c:pt idx="4">
                  <c:v>0.30537847845173099</c:v>
                </c:pt>
                <c:pt idx="5">
                  <c:v>0.90025575447570305</c:v>
                </c:pt>
                <c:pt idx="6">
                  <c:v>0.78140060918402698</c:v>
                </c:pt>
                <c:pt idx="7">
                  <c:v>6.2993713227419895E-2</c:v>
                </c:pt>
                <c:pt idx="8">
                  <c:v>0.25331871879186502</c:v>
                </c:pt>
                <c:pt idx="9">
                  <c:v>0.36787758113336599</c:v>
                </c:pt>
                <c:pt idx="10">
                  <c:v>1.660743348722888</c:v>
                </c:pt>
                <c:pt idx="11">
                  <c:v>0.54535880848503104</c:v>
                </c:pt>
                <c:pt idx="12">
                  <c:v>1.3053344160525779</c:v>
                </c:pt>
                <c:pt idx="13">
                  <c:v>1.798456130516531</c:v>
                </c:pt>
                <c:pt idx="14">
                  <c:v>2.203780062749737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84992"/>
        <c:axId val="128099456"/>
      </c:lineChart>
      <c:catAx>
        <c:axId val="12808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099456"/>
        <c:crossesAt val="0.01"/>
        <c:auto val="1"/>
        <c:lblAlgn val="ctr"/>
        <c:lblOffset val="100"/>
        <c:noMultiLvlLbl val="0"/>
      </c:catAx>
      <c:valAx>
        <c:axId val="12809945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Sample/Primitive Mantle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808499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712692725298598"/>
          <c:y val="0.59156263345195703"/>
          <c:w val="0.19431572087971799"/>
          <c:h val="0.24046343687547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01"/>
          <c:y val="5.4304262015484002E-2"/>
          <c:w val="0.64963974816118897"/>
          <c:h val="0.78958018712539602"/>
        </c:manualLayout>
      </c:layout>
      <c:scatterChart>
        <c:scatterStyle val="lineMarker"/>
        <c:varyColors val="0"/>
        <c:ser>
          <c:idx val="2"/>
          <c:order val="0"/>
          <c:tx>
            <c:v>MF 19 Assays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Data!$L$82:$L$91</c:f>
              <c:numCache>
                <c:formatCode>General</c:formatCode>
                <c:ptCount val="10"/>
                <c:pt idx="0">
                  <c:v>1500</c:v>
                </c:pt>
                <c:pt idx="1">
                  <c:v>5400</c:v>
                </c:pt>
                <c:pt idx="2">
                  <c:v>1200</c:v>
                </c:pt>
                <c:pt idx="3">
                  <c:v>62500</c:v>
                </c:pt>
                <c:pt idx="4">
                  <c:v>15600</c:v>
                </c:pt>
                <c:pt idx="5">
                  <c:v>700.00000000000011</c:v>
                </c:pt>
                <c:pt idx="6">
                  <c:v>82000</c:v>
                </c:pt>
                <c:pt idx="7">
                  <c:v>95500</c:v>
                </c:pt>
                <c:pt idx="8">
                  <c:v>4300</c:v>
                </c:pt>
                <c:pt idx="9">
                  <c:v>121000</c:v>
                </c:pt>
              </c:numCache>
            </c:numRef>
          </c:xVal>
          <c:yVal>
            <c:numRef>
              <c:f>Data!$K$82:$K$91</c:f>
              <c:numCache>
                <c:formatCode>General</c:formatCode>
                <c:ptCount val="10"/>
                <c:pt idx="0">
                  <c:v>500</c:v>
                </c:pt>
                <c:pt idx="1">
                  <c:v>1300</c:v>
                </c:pt>
                <c:pt idx="2">
                  <c:v>300</c:v>
                </c:pt>
                <c:pt idx="3">
                  <c:v>26000</c:v>
                </c:pt>
                <c:pt idx="4">
                  <c:v>5900</c:v>
                </c:pt>
                <c:pt idx="5">
                  <c:v>1100</c:v>
                </c:pt>
                <c:pt idx="6">
                  <c:v>42100</c:v>
                </c:pt>
                <c:pt idx="7">
                  <c:v>38100</c:v>
                </c:pt>
                <c:pt idx="8">
                  <c:v>800</c:v>
                </c:pt>
                <c:pt idx="9">
                  <c:v>35500</c:v>
                </c:pt>
              </c:numCache>
            </c:numRef>
          </c:yVal>
          <c:smooth val="0"/>
        </c:ser>
        <c:ser>
          <c:idx val="1"/>
          <c:order val="1"/>
          <c:tx>
            <c:v>MF19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Data!$BP$50:$BP$51</c:f>
              <c:numCache>
                <c:formatCode>0</c:formatCode>
                <c:ptCount val="2"/>
                <c:pt idx="0">
                  <c:v>59800.000000000007</c:v>
                </c:pt>
                <c:pt idx="1">
                  <c:v>81199.999999999985</c:v>
                </c:pt>
              </c:numCache>
            </c:numRef>
          </c:xVal>
          <c:yVal>
            <c:numRef>
              <c:f>Data!$BA$50:$BA$51</c:f>
              <c:numCache>
                <c:formatCode>0</c:formatCode>
                <c:ptCount val="2"/>
                <c:pt idx="0">
                  <c:v>59800.000000000007</c:v>
                </c:pt>
                <c:pt idx="1">
                  <c:v>66900</c:v>
                </c:pt>
              </c:numCache>
            </c:numRef>
          </c:yVal>
          <c:smooth val="0"/>
        </c:ser>
        <c:ser>
          <c:idx val="5"/>
          <c:order val="2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Data!$BP$64:$BP$66</c:f>
              <c:numCache>
                <c:formatCode>0</c:formatCode>
                <c:ptCount val="3"/>
                <c:pt idx="0">
                  <c:v>23200</c:v>
                </c:pt>
                <c:pt idx="1">
                  <c:v>678</c:v>
                </c:pt>
                <c:pt idx="2">
                  <c:v>750</c:v>
                </c:pt>
              </c:numCache>
            </c:numRef>
          </c:xVal>
          <c:yVal>
            <c:numRef>
              <c:f>Data!$BA$64:$BA$66</c:f>
              <c:numCache>
                <c:formatCode>0</c:formatCode>
                <c:ptCount val="3"/>
                <c:pt idx="0">
                  <c:v>15200</c:v>
                </c:pt>
                <c:pt idx="1">
                  <c:v>352.1</c:v>
                </c:pt>
                <c:pt idx="2">
                  <c:v>175</c:v>
                </c:pt>
              </c:numCache>
            </c:numRef>
          </c:yVal>
          <c:smooth val="0"/>
        </c:ser>
        <c:ser>
          <c:idx val="4"/>
          <c:order val="3"/>
          <c:tx>
            <c:v>MF95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Data!$BP$38:$BP$41</c:f>
              <c:numCache>
                <c:formatCode>General</c:formatCode>
                <c:ptCount val="4"/>
                <c:pt idx="0">
                  <c:v>290.8</c:v>
                </c:pt>
                <c:pt idx="1">
                  <c:v>20300</c:v>
                </c:pt>
                <c:pt idx="2">
                  <c:v>2102.5</c:v>
                </c:pt>
                <c:pt idx="3">
                  <c:v>395.7</c:v>
                </c:pt>
              </c:numCache>
            </c:numRef>
          </c:xVal>
          <c:yVal>
            <c:numRef>
              <c:f>Data!$BA$38:$BA$41</c:f>
              <c:numCache>
                <c:formatCode>General</c:formatCode>
                <c:ptCount val="4"/>
                <c:pt idx="0">
                  <c:v>96.6</c:v>
                </c:pt>
                <c:pt idx="1">
                  <c:v>12103</c:v>
                </c:pt>
                <c:pt idx="2">
                  <c:v>5698</c:v>
                </c:pt>
                <c:pt idx="3">
                  <c:v>122.7</c:v>
                </c:pt>
              </c:numCache>
            </c:numRef>
          </c:yVal>
          <c:smooth val="0"/>
        </c:ser>
        <c:ser>
          <c:idx val="0"/>
          <c:order val="4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Data!$BP$6:$BP$16</c:f>
              <c:numCache>
                <c:formatCode>General</c:formatCode>
                <c:ptCount val="11"/>
                <c:pt idx="0">
                  <c:v>238.5</c:v>
                </c:pt>
                <c:pt idx="1">
                  <c:v>288.10000000000002</c:v>
                </c:pt>
                <c:pt idx="2">
                  <c:v>142.19999999999999</c:v>
                </c:pt>
                <c:pt idx="3" formatCode="0">
                  <c:v>515</c:v>
                </c:pt>
                <c:pt idx="4">
                  <c:v>584.70000000000005</c:v>
                </c:pt>
                <c:pt idx="5" formatCode="0">
                  <c:v>3308</c:v>
                </c:pt>
                <c:pt idx="6">
                  <c:v>10800</c:v>
                </c:pt>
                <c:pt idx="7">
                  <c:v>10800</c:v>
                </c:pt>
                <c:pt idx="8" formatCode="0">
                  <c:v>144700</c:v>
                </c:pt>
                <c:pt idx="9">
                  <c:v>10800</c:v>
                </c:pt>
                <c:pt idx="10" formatCode="0">
                  <c:v>97899.999999999985</c:v>
                </c:pt>
              </c:numCache>
            </c:numRef>
          </c:xVal>
          <c:yVal>
            <c:numRef>
              <c:f>Data!$BA$6:$BA$16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.0">
                  <c:v>114</c:v>
                </c:pt>
                <c:pt idx="4">
                  <c:v>190.5</c:v>
                </c:pt>
                <c:pt idx="5" formatCode="0.0">
                  <c:v>269</c:v>
                </c:pt>
                <c:pt idx="6">
                  <c:v>40000</c:v>
                </c:pt>
                <c:pt idx="7">
                  <c:v>37000</c:v>
                </c:pt>
                <c:pt idx="8" formatCode="0.0">
                  <c:v>24400</c:v>
                </c:pt>
                <c:pt idx="9">
                  <c:v>37000</c:v>
                </c:pt>
                <c:pt idx="10" formatCode="0.0">
                  <c:v>37300</c:v>
                </c:pt>
              </c:numCache>
            </c:numRef>
          </c:yVal>
          <c:smooth val="0"/>
        </c:ser>
        <c:ser>
          <c:idx val="6"/>
          <c:order val="5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Data!$BP$53:$BP$54</c:f>
              <c:numCache>
                <c:formatCode>0</c:formatCode>
                <c:ptCount val="2"/>
                <c:pt idx="0">
                  <c:v>602</c:v>
                </c:pt>
                <c:pt idx="1">
                  <c:v>190</c:v>
                </c:pt>
              </c:numCache>
            </c:numRef>
          </c:xVal>
          <c:yVal>
            <c:numRef>
              <c:f>Data!$BA$53:$BA$54</c:f>
              <c:numCache>
                <c:formatCode>0</c:formatCode>
                <c:ptCount val="2"/>
                <c:pt idx="0">
                  <c:v>388.1</c:v>
                </c:pt>
                <c:pt idx="1">
                  <c:v>149.80000000000001</c:v>
                </c:pt>
              </c:numCache>
            </c:numRef>
          </c:yVal>
          <c:smooth val="0"/>
        </c:ser>
        <c:ser>
          <c:idx val="7"/>
          <c:order val="6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Data!$BP$56:$BP$62</c:f>
              <c:numCache>
                <c:formatCode>0</c:formatCode>
                <c:ptCount val="7"/>
                <c:pt idx="0">
                  <c:v>4648</c:v>
                </c:pt>
                <c:pt idx="1">
                  <c:v>70200</c:v>
                </c:pt>
                <c:pt idx="2">
                  <c:v>200000</c:v>
                </c:pt>
                <c:pt idx="3">
                  <c:v>6257</c:v>
                </c:pt>
                <c:pt idx="4">
                  <c:v>16700</c:v>
                </c:pt>
                <c:pt idx="5">
                  <c:v>141100</c:v>
                </c:pt>
                <c:pt idx="6">
                  <c:v>228</c:v>
                </c:pt>
              </c:numCache>
            </c:numRef>
          </c:xVal>
          <c:yVal>
            <c:numRef>
              <c:f>Data!$BA$56:$BA$62</c:f>
              <c:numCache>
                <c:formatCode>0</c:formatCode>
                <c:ptCount val="7"/>
                <c:pt idx="0">
                  <c:v>9531.6</c:v>
                </c:pt>
                <c:pt idx="1">
                  <c:v>32900</c:v>
                </c:pt>
                <c:pt idx="2">
                  <c:v>5800</c:v>
                </c:pt>
                <c:pt idx="3">
                  <c:v>7860.7</c:v>
                </c:pt>
                <c:pt idx="4">
                  <c:v>4500</c:v>
                </c:pt>
                <c:pt idx="5">
                  <c:v>58700</c:v>
                </c:pt>
                <c:pt idx="6">
                  <c:v>5900</c:v>
                </c:pt>
              </c:numCache>
            </c:numRef>
          </c:yVal>
          <c:smooth val="0"/>
        </c:ser>
        <c:ser>
          <c:idx val="3"/>
          <c:order val="7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Data!$BP$18:$BP$19</c:f>
              <c:numCache>
                <c:formatCode>General</c:formatCode>
                <c:ptCount val="2"/>
                <c:pt idx="0">
                  <c:v>106.4</c:v>
                </c:pt>
                <c:pt idx="1">
                  <c:v>267.2</c:v>
                </c:pt>
              </c:numCache>
            </c:numRef>
          </c:xVal>
          <c:yVal>
            <c:numRef>
              <c:f>Data!$BA$18:$BA$19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65.400000000000006</c:v>
                </c:pt>
              </c:numCache>
            </c:numRef>
          </c:yVal>
          <c:smooth val="0"/>
        </c:ser>
        <c:ser>
          <c:idx val="9"/>
          <c:order val="8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Data!$BP$20:$BP$22</c:f>
              <c:numCache>
                <c:formatCode>General</c:formatCode>
                <c:ptCount val="3"/>
                <c:pt idx="0">
                  <c:v>5808</c:v>
                </c:pt>
                <c:pt idx="1">
                  <c:v>20242</c:v>
                </c:pt>
                <c:pt idx="2">
                  <c:v>407.2</c:v>
                </c:pt>
              </c:numCache>
            </c:numRef>
          </c:xVal>
          <c:yVal>
            <c:numRef>
              <c:f>Data!$BA$20:$BA$22</c:f>
              <c:numCache>
                <c:formatCode>General</c:formatCode>
                <c:ptCount val="3"/>
                <c:pt idx="0">
                  <c:v>3895</c:v>
                </c:pt>
                <c:pt idx="1">
                  <c:v>13230</c:v>
                </c:pt>
                <c:pt idx="2">
                  <c:v>140.6</c:v>
                </c:pt>
              </c:numCache>
            </c:numRef>
          </c:yVal>
          <c:smooth val="0"/>
        </c:ser>
        <c:ser>
          <c:idx val="8"/>
          <c:order val="9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Data!$BP$24:$BP$25</c:f>
              <c:numCache>
                <c:formatCode>General</c:formatCode>
                <c:ptCount val="2"/>
                <c:pt idx="0">
                  <c:v>576.6</c:v>
                </c:pt>
                <c:pt idx="1">
                  <c:v>370.3</c:v>
                </c:pt>
              </c:numCache>
            </c:numRef>
          </c:xVal>
          <c:yVal>
            <c:numRef>
              <c:f>Data!$BA$24:$BA$25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10"/>
          <c:tx>
            <c:v>MF93-Sill4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Data!$BP$26:$BP$36</c:f>
              <c:numCache>
                <c:formatCode>General</c:formatCode>
                <c:ptCount val="11"/>
                <c:pt idx="0">
                  <c:v>71.599999999999994</c:v>
                </c:pt>
                <c:pt idx="1">
                  <c:v>24.8</c:v>
                </c:pt>
                <c:pt idx="2" formatCode="0">
                  <c:v>35</c:v>
                </c:pt>
                <c:pt idx="3">
                  <c:v>77.099999999999994</c:v>
                </c:pt>
                <c:pt idx="4">
                  <c:v>126.8</c:v>
                </c:pt>
                <c:pt idx="5" formatCode="0">
                  <c:v>137</c:v>
                </c:pt>
                <c:pt idx="6">
                  <c:v>312.8</c:v>
                </c:pt>
                <c:pt idx="7">
                  <c:v>537.4</c:v>
                </c:pt>
                <c:pt idx="8" formatCode="0">
                  <c:v>2004</c:v>
                </c:pt>
                <c:pt idx="9" formatCode="0">
                  <c:v>2877</c:v>
                </c:pt>
                <c:pt idx="10">
                  <c:v>2059.8000000000002</c:v>
                </c:pt>
              </c:numCache>
            </c:numRef>
          </c:xVal>
          <c:yVal>
            <c:numRef>
              <c:f>Data!$BA$26:$BA$36</c:f>
              <c:numCache>
                <c:formatCode>General</c:formatCode>
                <c:ptCount val="11"/>
                <c:pt idx="0">
                  <c:v>5.4</c:v>
                </c:pt>
                <c:pt idx="1">
                  <c:v>40.200000000000003</c:v>
                </c:pt>
                <c:pt idx="2" formatCode="0.0">
                  <c:v>266</c:v>
                </c:pt>
                <c:pt idx="3">
                  <c:v>53.2</c:v>
                </c:pt>
                <c:pt idx="4">
                  <c:v>66.599999999999994</c:v>
                </c:pt>
                <c:pt idx="5" formatCode="0.0">
                  <c:v>85</c:v>
                </c:pt>
                <c:pt idx="6">
                  <c:v>47.8</c:v>
                </c:pt>
                <c:pt idx="7">
                  <c:v>2.8</c:v>
                </c:pt>
                <c:pt idx="8" formatCode="0.0">
                  <c:v>247</c:v>
                </c:pt>
                <c:pt idx="9" formatCode="0.0">
                  <c:v>830</c:v>
                </c:pt>
                <c:pt idx="10">
                  <c:v>507.2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75712"/>
        <c:axId val="118686464"/>
      </c:scatterChart>
      <c:valAx>
        <c:axId val="118675712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Ni (ppm)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86464"/>
        <c:crossesAt val="0.01"/>
        <c:crossBetween val="midCat"/>
      </c:valAx>
      <c:valAx>
        <c:axId val="118686464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75712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57959989118099"/>
          <c:y val="0.192237761340252"/>
          <c:w val="0.157577070395158"/>
          <c:h val="0.5846702488873299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8689563897"/>
          <c:y val="8.5998073415558998E-2"/>
          <c:w val="0.63859704649031701"/>
          <c:h val="0.78958018712539602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Data!$H$50:$H$51</c:f>
              <c:numCache>
                <c:formatCode>0.0</c:formatCode>
                <c:ptCount val="2"/>
                <c:pt idx="0">
                  <c:v>768.55</c:v>
                </c:pt>
                <c:pt idx="1">
                  <c:v>576.6</c:v>
                </c:pt>
              </c:numCache>
            </c:numRef>
          </c:xVal>
          <c:yVal>
            <c:numRef>
              <c:f>Data!$G$50:$G$51</c:f>
              <c:numCache>
                <c:formatCode>0.0</c:formatCode>
                <c:ptCount val="2"/>
                <c:pt idx="0">
                  <c:v>1971</c:v>
                </c:pt>
                <c:pt idx="1">
                  <c:v>861.2</c:v>
                </c:pt>
              </c:numCache>
            </c:numRef>
          </c:yVal>
          <c:smooth val="0"/>
        </c:ser>
        <c:ser>
          <c:idx val="2"/>
          <c:order val="1"/>
          <c:tx>
            <c:v>Sill 2 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Data!$H$22</c:f>
              <c:numCache>
                <c:formatCode>General</c:formatCode>
                <c:ptCount val="1"/>
                <c:pt idx="0">
                  <c:v>1.04</c:v>
                </c:pt>
              </c:numCache>
            </c:numRef>
          </c:xVal>
          <c:y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yVal>
          <c:smooth val="0"/>
        </c:ser>
        <c:ser>
          <c:idx val="11"/>
          <c:order val="2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Data!$H$85:$H$91</c:f>
              <c:numCache>
                <c:formatCode>General</c:formatCode>
                <c:ptCount val="7"/>
                <c:pt idx="0">
                  <c:v>333</c:v>
                </c:pt>
                <c:pt idx="1">
                  <c:v>104</c:v>
                </c:pt>
                <c:pt idx="2">
                  <c:v>6</c:v>
                </c:pt>
                <c:pt idx="3">
                  <c:v>575</c:v>
                </c:pt>
                <c:pt idx="4">
                  <c:v>840</c:v>
                </c:pt>
                <c:pt idx="5">
                  <c:v>16</c:v>
                </c:pt>
                <c:pt idx="6">
                  <c:v>481</c:v>
                </c:pt>
              </c:numCache>
            </c:numRef>
          </c:xVal>
          <c:yVal>
            <c:numRef>
              <c:f>Data!$G$85:$G$91</c:f>
              <c:numCache>
                <c:formatCode>General</c:formatCode>
                <c:ptCount val="7"/>
                <c:pt idx="0">
                  <c:v>1143</c:v>
                </c:pt>
                <c:pt idx="1">
                  <c:v>669</c:v>
                </c:pt>
                <c:pt idx="2">
                  <c:v>6</c:v>
                </c:pt>
                <c:pt idx="3">
                  <c:v>3574</c:v>
                </c:pt>
                <c:pt idx="4">
                  <c:v>1703</c:v>
                </c:pt>
                <c:pt idx="5">
                  <c:v>115</c:v>
                </c:pt>
                <c:pt idx="6">
                  <c:v>2768</c:v>
                </c:pt>
              </c:numCache>
            </c:numRef>
          </c:yVal>
          <c:smooth val="0"/>
        </c:ser>
        <c:ser>
          <c:idx val="5"/>
          <c:order val="3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Data!$H$64:$H$66</c:f>
              <c:numCache>
                <c:formatCode>0.0</c:formatCode>
                <c:ptCount val="3"/>
                <c:pt idx="0">
                  <c:v>343.6</c:v>
                </c:pt>
                <c:pt idx="1">
                  <c:v>5.7</c:v>
                </c:pt>
                <c:pt idx="2">
                  <c:v>2.2999999999999998</c:v>
                </c:pt>
              </c:numCache>
            </c:numRef>
          </c:xVal>
          <c:yVal>
            <c:numRef>
              <c:f>Data!$G$64:$G$66</c:f>
              <c:numCache>
                <c:formatCode>0.0</c:formatCode>
                <c:ptCount val="3"/>
                <c:pt idx="0">
                  <c:v>541.20000000000005</c:v>
                </c:pt>
                <c:pt idx="1">
                  <c:v>7.8</c:v>
                </c:pt>
                <c:pt idx="2">
                  <c:v>3.3</c:v>
                </c:pt>
              </c:numCache>
            </c:numRef>
          </c:yVal>
          <c:smooth val="0"/>
        </c:ser>
        <c:ser>
          <c:idx val="4"/>
          <c:order val="4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Data!$H$38:$H$41</c:f>
              <c:numCache>
                <c:formatCode>General</c:formatCode>
                <c:ptCount val="4"/>
                <c:pt idx="0">
                  <c:v>0.22</c:v>
                </c:pt>
                <c:pt idx="1">
                  <c:v>238</c:v>
                </c:pt>
                <c:pt idx="2">
                  <c:v>99.5</c:v>
                </c:pt>
                <c:pt idx="3">
                  <c:v>0.55000000000000004</c:v>
                </c:pt>
              </c:numCache>
            </c:numRef>
          </c:xVal>
          <c:y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</c:v>
                </c:pt>
                <c:pt idx="2">
                  <c:v>57.4</c:v>
                </c:pt>
                <c:pt idx="3">
                  <c:v>0.61</c:v>
                </c:pt>
              </c:numCache>
            </c:numRef>
          </c:yVal>
          <c:smooth val="0"/>
        </c:ser>
        <c:ser>
          <c:idx val="0"/>
          <c:order val="5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Data!$H$6:$H$16</c:f>
              <c:numCache>
                <c:formatCode>General</c:formatCode>
                <c:ptCount val="11"/>
                <c:pt idx="0">
                  <c:v>0.26</c:v>
                </c:pt>
                <c:pt idx="1">
                  <c:v>0.2</c:v>
                </c:pt>
                <c:pt idx="2">
                  <c:v>0.17</c:v>
                </c:pt>
                <c:pt idx="3" formatCode="0.0">
                  <c:v>1.9</c:v>
                </c:pt>
                <c:pt idx="4">
                  <c:v>2.59</c:v>
                </c:pt>
                <c:pt idx="5" formatCode="0.0">
                  <c:v>100.6</c:v>
                </c:pt>
                <c:pt idx="6">
                  <c:v>610</c:v>
                </c:pt>
                <c:pt idx="7">
                  <c:v>961</c:v>
                </c:pt>
                <c:pt idx="8" formatCode="0.0">
                  <c:v>1022</c:v>
                </c:pt>
                <c:pt idx="9">
                  <c:v>730</c:v>
                </c:pt>
                <c:pt idx="10" formatCode="0.0">
                  <c:v>881.4</c:v>
                </c:pt>
              </c:numCache>
            </c:numRef>
          </c:xVal>
          <c:y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2.2999999999999998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</c:v>
                </c:pt>
                <c:pt idx="7">
                  <c:v>593</c:v>
                </c:pt>
                <c:pt idx="8" formatCode="0.0">
                  <c:v>3323</c:v>
                </c:pt>
                <c:pt idx="9">
                  <c:v>729</c:v>
                </c:pt>
                <c:pt idx="10" formatCode="0.0">
                  <c:v>710.1</c:v>
                </c:pt>
              </c:numCache>
            </c:numRef>
          </c:yVal>
          <c:smooth val="0"/>
        </c:ser>
        <c:ser>
          <c:idx val="6"/>
          <c:order val="6"/>
          <c:tx>
            <c:v>MF23-Sill 1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Data!$H$53:$H$54</c:f>
              <c:numCache>
                <c:formatCode>0.0</c:formatCode>
                <c:ptCount val="2"/>
                <c:pt idx="0">
                  <c:v>4.0999999999999996</c:v>
                </c:pt>
                <c:pt idx="1">
                  <c:v>1</c:v>
                </c:pt>
              </c:numCache>
            </c:numRef>
          </c:xVal>
          <c:yVal>
            <c:numRef>
              <c:f>Data!$G$53:$G$54</c:f>
              <c:numCache>
                <c:formatCode>0.0</c:formatCode>
                <c:ptCount val="2"/>
                <c:pt idx="0">
                  <c:v>6.6</c:v>
                </c:pt>
                <c:pt idx="1">
                  <c:v>1.8</c:v>
                </c:pt>
              </c:numCache>
            </c:numRef>
          </c:yVal>
          <c:smooth val="0"/>
        </c:ser>
        <c:ser>
          <c:idx val="7"/>
          <c:order val="7"/>
          <c:tx>
            <c:v>MF23-Sill 2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Data!$H$56:$H$62</c:f>
              <c:numCache>
                <c:formatCode>0.0</c:formatCode>
                <c:ptCount val="7"/>
                <c:pt idx="0">
                  <c:v>35.200000000000003</c:v>
                </c:pt>
                <c:pt idx="1">
                  <c:v>1057</c:v>
                </c:pt>
                <c:pt idx="2">
                  <c:v>848.55</c:v>
                </c:pt>
                <c:pt idx="3">
                  <c:v>257.60000000000002</c:v>
                </c:pt>
                <c:pt idx="4">
                  <c:v>103.1</c:v>
                </c:pt>
                <c:pt idx="5">
                  <c:v>556.20000000000005</c:v>
                </c:pt>
                <c:pt idx="6">
                  <c:v>167.1</c:v>
                </c:pt>
              </c:numCache>
            </c:numRef>
          </c:xVal>
          <c:yVal>
            <c:numRef>
              <c:f>Data!$G$56:$G$62</c:f>
              <c:numCache>
                <c:formatCode>0.0</c:formatCode>
                <c:ptCount val="7"/>
                <c:pt idx="0">
                  <c:v>131.1</c:v>
                </c:pt>
                <c:pt idx="1">
                  <c:v>658.3</c:v>
                </c:pt>
                <c:pt idx="2">
                  <c:v>1361</c:v>
                </c:pt>
                <c:pt idx="3">
                  <c:v>310.2</c:v>
                </c:pt>
                <c:pt idx="4">
                  <c:v>188.5</c:v>
                </c:pt>
                <c:pt idx="5">
                  <c:v>482.9</c:v>
                </c:pt>
                <c:pt idx="6">
                  <c:v>230.4</c:v>
                </c:pt>
              </c:numCache>
            </c:numRef>
          </c:yVal>
          <c:smooth val="0"/>
        </c:ser>
        <c:ser>
          <c:idx val="3"/>
          <c:order val="8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Data!$H$18:$H$19</c:f>
              <c:numCache>
                <c:formatCode>General</c:formatCode>
                <c:ptCount val="2"/>
                <c:pt idx="0">
                  <c:v>1.1299999999999999</c:v>
                </c:pt>
                <c:pt idx="1">
                  <c:v>0.26</c:v>
                </c:pt>
              </c:numCache>
            </c:numRef>
          </c:xVal>
          <c:yVal>
            <c:numRef>
              <c:f>Data!$G$18:$G$19</c:f>
              <c:numCache>
                <c:formatCode>General</c:formatCode>
                <c:ptCount val="2"/>
                <c:pt idx="0">
                  <c:v>1.08</c:v>
                </c:pt>
                <c:pt idx="1">
                  <c:v>0.27</c:v>
                </c:pt>
              </c:numCache>
            </c:numRef>
          </c:yVal>
          <c:smooth val="0"/>
        </c:ser>
        <c:ser>
          <c:idx val="9"/>
          <c:order val="9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Data!$H$20:$H$22</c:f>
              <c:numCache>
                <c:formatCode>General</c:formatCode>
                <c:ptCount val="3"/>
                <c:pt idx="0">
                  <c:v>96.1</c:v>
                </c:pt>
                <c:pt idx="1">
                  <c:v>308</c:v>
                </c:pt>
                <c:pt idx="2">
                  <c:v>1.04</c:v>
                </c:pt>
              </c:numCache>
            </c:numRef>
          </c:xVal>
          <c:yVal>
            <c:numRef>
              <c:f>Data!$G$20:$G$22</c:f>
              <c:numCache>
                <c:formatCode>General</c:formatCode>
                <c:ptCount val="3"/>
                <c:pt idx="0">
                  <c:v>131</c:v>
                </c:pt>
                <c:pt idx="1">
                  <c:v>625</c:v>
                </c:pt>
                <c:pt idx="2">
                  <c:v>1.23</c:v>
                </c:pt>
              </c:numCache>
            </c:numRef>
          </c:yVal>
          <c:smooth val="0"/>
        </c:ser>
        <c:ser>
          <c:idx val="8"/>
          <c:order val="10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Data!$G$24:$G$25</c:f>
              <c:numCache>
                <c:formatCode>General</c:formatCode>
                <c:ptCount val="2"/>
                <c:pt idx="0">
                  <c:v>0.99</c:v>
                </c:pt>
                <c:pt idx="1">
                  <c:v>0.73</c:v>
                </c:pt>
              </c:numCache>
            </c:numRef>
          </c:yVal>
          <c:smooth val="0"/>
        </c:ser>
        <c:ser>
          <c:idx val="10"/>
          <c:order val="11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Data!$H$26:$H$36</c:f>
              <c:numCache>
                <c:formatCode>General</c:formatCode>
                <c:ptCount val="11"/>
                <c:pt idx="0">
                  <c:v>0.39</c:v>
                </c:pt>
                <c:pt idx="1">
                  <c:v>0.17</c:v>
                </c:pt>
                <c:pt idx="2" formatCode="0.0">
                  <c:v>0.7</c:v>
                </c:pt>
                <c:pt idx="3">
                  <c:v>0.17</c:v>
                </c:pt>
                <c:pt idx="4">
                  <c:v>0.17</c:v>
                </c:pt>
                <c:pt idx="5" formatCode="0.0">
                  <c:v>0.5</c:v>
                </c:pt>
                <c:pt idx="6">
                  <c:v>0.33</c:v>
                </c:pt>
                <c:pt idx="7">
                  <c:v>0.19</c:v>
                </c:pt>
                <c:pt idx="8" formatCode="0.0">
                  <c:v>56.2</c:v>
                </c:pt>
                <c:pt idx="9" formatCode="0.0">
                  <c:v>42.4</c:v>
                </c:pt>
                <c:pt idx="10">
                  <c:v>23.9</c:v>
                </c:pt>
              </c:numCache>
            </c:numRef>
          </c:xVal>
          <c:y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92416"/>
        <c:axId val="118911360"/>
      </c:scatterChart>
      <c:valAx>
        <c:axId val="11889241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Pt (ppb)</a:t>
                </a:r>
              </a:p>
            </c:rich>
          </c:tx>
          <c:layout>
            <c:manualLayout>
              <c:xMode val="edge"/>
              <c:yMode val="edge"/>
              <c:x val="0.39583531462515598"/>
              <c:y val="0.9479763376642269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911360"/>
        <c:crossesAt val="0.01"/>
        <c:crossBetween val="midCat"/>
      </c:valAx>
      <c:valAx>
        <c:axId val="118911360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892416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272061301775799"/>
          <c:y val="0.16280779361161099"/>
          <c:w val="0.13542058509580901"/>
          <c:h val="0.52957150252195695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4757105668799"/>
          <c:y val="2.9401981629710701E-2"/>
          <c:w val="0.67034482758620695"/>
          <c:h val="0.80995475113122195"/>
        </c:manualLayout>
      </c:layout>
      <c:scatterChart>
        <c:scatterStyle val="lineMarker"/>
        <c:varyColors val="0"/>
        <c:ser>
          <c:idx val="2"/>
          <c:order val="0"/>
          <c:tx>
            <c:v>Sill 2 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xVal>
          <c:yVal>
            <c:numRef>
              <c:f>Data!$F$22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yVal>
          <c:smooth val="0"/>
        </c:ser>
        <c:ser>
          <c:idx val="11"/>
          <c:order val="1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Data!$G$85:$G$91</c:f>
              <c:numCache>
                <c:formatCode>General</c:formatCode>
                <c:ptCount val="7"/>
                <c:pt idx="0">
                  <c:v>1143</c:v>
                </c:pt>
                <c:pt idx="1">
                  <c:v>669</c:v>
                </c:pt>
                <c:pt idx="2">
                  <c:v>6</c:v>
                </c:pt>
                <c:pt idx="3">
                  <c:v>3574</c:v>
                </c:pt>
                <c:pt idx="4">
                  <c:v>1703</c:v>
                </c:pt>
                <c:pt idx="5">
                  <c:v>115</c:v>
                </c:pt>
                <c:pt idx="6">
                  <c:v>2768</c:v>
                </c:pt>
              </c:numCache>
            </c:numRef>
          </c:xVal>
          <c:yVal>
            <c:numRef>
              <c:f>Data!$F$85:$F$91</c:f>
              <c:numCache>
                <c:formatCode>General</c:formatCode>
                <c:ptCount val="7"/>
                <c:pt idx="0">
                  <c:v>89</c:v>
                </c:pt>
                <c:pt idx="1">
                  <c:v>28</c:v>
                </c:pt>
                <c:pt idx="2">
                  <c:v>4</c:v>
                </c:pt>
                <c:pt idx="3">
                  <c:v>78</c:v>
                </c:pt>
                <c:pt idx="4">
                  <c:v>76</c:v>
                </c:pt>
                <c:pt idx="5">
                  <c:v>4</c:v>
                </c:pt>
                <c:pt idx="6">
                  <c:v>127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</c:v>
                </c:pt>
                <c:pt idx="2">
                  <c:v>57.4</c:v>
                </c:pt>
                <c:pt idx="3">
                  <c:v>0.61</c:v>
                </c:pt>
              </c:numCache>
            </c:numRef>
          </c:xVal>
          <c:yVal>
            <c:numRef>
              <c:f>Data!$F$38:$F$41</c:f>
              <c:numCache>
                <c:formatCode>General</c:formatCode>
                <c:ptCount val="4"/>
                <c:pt idx="0">
                  <c:v>0.02</c:v>
                </c:pt>
                <c:pt idx="1">
                  <c:v>26.3</c:v>
                </c:pt>
                <c:pt idx="2">
                  <c:v>0.13</c:v>
                </c:pt>
                <c:pt idx="3">
                  <c:v>0.04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2.2999999999999998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</c:v>
                </c:pt>
                <c:pt idx="7">
                  <c:v>593</c:v>
                </c:pt>
                <c:pt idx="8" formatCode="0.0">
                  <c:v>3323</c:v>
                </c:pt>
                <c:pt idx="9">
                  <c:v>729</c:v>
                </c:pt>
                <c:pt idx="10" formatCode="0.0">
                  <c:v>710.1</c:v>
                </c:pt>
              </c:numCache>
            </c:numRef>
          </c:xVal>
          <c:yVal>
            <c:numRef>
              <c:f>Data!$F$6:$F$16</c:f>
              <c:numCache>
                <c:formatCode>General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4">
                  <c:v>0.22</c:v>
                </c:pt>
                <c:pt idx="6">
                  <c:v>239</c:v>
                </c:pt>
                <c:pt idx="7">
                  <c:v>70.900000000000006</c:v>
                </c:pt>
                <c:pt idx="9">
                  <c:v>68.599999999999994</c:v>
                </c:pt>
              </c:numCache>
            </c:numRef>
          </c:yVal>
          <c:smooth val="0"/>
        </c:ser>
        <c:ser>
          <c:idx val="3"/>
          <c:order val="4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Data!$G$18:$G$19</c:f>
              <c:numCache>
                <c:formatCode>General</c:formatCode>
                <c:ptCount val="2"/>
                <c:pt idx="0">
                  <c:v>1.08</c:v>
                </c:pt>
                <c:pt idx="1">
                  <c:v>0.27</c:v>
                </c:pt>
              </c:numCache>
            </c:numRef>
          </c:xVal>
          <c:yVal>
            <c:numRef>
              <c:f>Data!$F$18:$F$19</c:f>
              <c:numCache>
                <c:formatCode>General</c:formatCode>
                <c:ptCount val="2"/>
                <c:pt idx="0">
                  <c:v>0.11</c:v>
                </c:pt>
                <c:pt idx="1">
                  <c:v>0.02</c:v>
                </c:pt>
              </c:numCache>
            </c:numRef>
          </c:yVal>
          <c:smooth val="0"/>
        </c:ser>
        <c:ser>
          <c:idx val="9"/>
          <c:order val="5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Data!$G$20:$G$22</c:f>
              <c:numCache>
                <c:formatCode>General</c:formatCode>
                <c:ptCount val="3"/>
                <c:pt idx="0">
                  <c:v>131</c:v>
                </c:pt>
                <c:pt idx="1">
                  <c:v>625</c:v>
                </c:pt>
                <c:pt idx="2">
                  <c:v>1.23</c:v>
                </c:pt>
              </c:numCache>
            </c:numRef>
          </c:xVal>
          <c:yVal>
            <c:numRef>
              <c:f>Data!$F$20:$F$22</c:f>
              <c:numCache>
                <c:formatCode>General</c:formatCode>
                <c:ptCount val="3"/>
                <c:pt idx="0">
                  <c:v>6.3</c:v>
                </c:pt>
                <c:pt idx="1">
                  <c:v>25.6</c:v>
                </c:pt>
                <c:pt idx="2">
                  <c:v>0.08</c:v>
                </c:pt>
              </c:numCache>
            </c:numRef>
          </c:yVal>
          <c:smooth val="0"/>
        </c:ser>
        <c:ser>
          <c:idx val="8"/>
          <c:order val="6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Data!$G$24:$G$25</c:f>
              <c:numCache>
                <c:formatCode>General</c:formatCode>
                <c:ptCount val="2"/>
                <c:pt idx="0">
                  <c:v>0.99</c:v>
                </c:pt>
                <c:pt idx="1">
                  <c:v>0.73</c:v>
                </c:pt>
              </c:numCache>
            </c:numRef>
          </c:yVal>
          <c:smooth val="0"/>
        </c:ser>
        <c:ser>
          <c:idx val="10"/>
          <c:order val="7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xVal>
          <c:yVal>
            <c:numRef>
              <c:f>Data!$F$26:$F$36</c:f>
              <c:numCache>
                <c:formatCode>General</c:formatCode>
                <c:ptCount val="11"/>
                <c:pt idx="0">
                  <c:v>0.02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0.02</c:v>
                </c:pt>
                <c:pt idx="7">
                  <c:v>0.02</c:v>
                </c:pt>
                <c:pt idx="10">
                  <c:v>1.24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78208"/>
        <c:axId val="119301248"/>
      </c:scatterChart>
      <c:valAx>
        <c:axId val="11927820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301248"/>
        <c:crossesAt val="0.01"/>
        <c:crossBetween val="midCat"/>
      </c:valAx>
      <c:valAx>
        <c:axId val="119301248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Ir (ppb)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278208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894702948607901"/>
          <c:y val="0.174127011968781"/>
          <c:w val="0.15060429989325799"/>
          <c:h val="0.52957150252195695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01"/>
          <c:y val="5.4304262015484002E-2"/>
          <c:w val="0.67034482758620695"/>
          <c:h val="0.80995475113122195"/>
        </c:manualLayout>
      </c:layout>
      <c:scatterChart>
        <c:scatterStyle val="lineMarker"/>
        <c:varyColors val="0"/>
        <c:ser>
          <c:idx val="2"/>
          <c:order val="0"/>
          <c:tx>
            <c:v>Sill 2 A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Data!$H$22</c:f>
              <c:numCache>
                <c:formatCode>General</c:formatCode>
                <c:ptCount val="1"/>
                <c:pt idx="0">
                  <c:v>1.04</c:v>
                </c:pt>
              </c:numCache>
            </c:numRef>
          </c:xVal>
          <c:y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yVal>
          <c:smooth val="0"/>
        </c:ser>
        <c:ser>
          <c:idx val="11"/>
          <c:order val="1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Data!$H$85:$H$91</c:f>
              <c:numCache>
                <c:formatCode>General</c:formatCode>
                <c:ptCount val="7"/>
                <c:pt idx="0">
                  <c:v>333</c:v>
                </c:pt>
                <c:pt idx="1">
                  <c:v>104</c:v>
                </c:pt>
                <c:pt idx="2">
                  <c:v>6</c:v>
                </c:pt>
                <c:pt idx="3">
                  <c:v>575</c:v>
                </c:pt>
                <c:pt idx="4">
                  <c:v>840</c:v>
                </c:pt>
                <c:pt idx="5">
                  <c:v>16</c:v>
                </c:pt>
                <c:pt idx="6">
                  <c:v>481</c:v>
                </c:pt>
              </c:numCache>
            </c:numRef>
          </c:xVal>
          <c:yVal>
            <c:numRef>
              <c:f>Data!$I$85:$I$91</c:f>
              <c:numCache>
                <c:formatCode>General</c:formatCode>
                <c:ptCount val="7"/>
                <c:pt idx="0">
                  <c:v>43</c:v>
                </c:pt>
                <c:pt idx="1">
                  <c:v>13</c:v>
                </c:pt>
                <c:pt idx="2">
                  <c:v>2</c:v>
                </c:pt>
                <c:pt idx="3">
                  <c:v>43</c:v>
                </c:pt>
                <c:pt idx="4">
                  <c:v>50</c:v>
                </c:pt>
                <c:pt idx="5">
                  <c:v>3</c:v>
                </c:pt>
                <c:pt idx="6">
                  <c:v>61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Data!$H$38:$H$41</c:f>
              <c:numCache>
                <c:formatCode>General</c:formatCode>
                <c:ptCount val="4"/>
                <c:pt idx="0">
                  <c:v>0.22</c:v>
                </c:pt>
                <c:pt idx="1">
                  <c:v>238</c:v>
                </c:pt>
                <c:pt idx="2">
                  <c:v>99.5</c:v>
                </c:pt>
                <c:pt idx="3">
                  <c:v>0.55000000000000004</c:v>
                </c:pt>
              </c:numCache>
            </c:numRef>
          </c:xVal>
          <c:yVal>
            <c:numRef>
              <c:f>Data!$I$38:$I$41</c:f>
              <c:numCache>
                <c:formatCode>General</c:formatCode>
                <c:ptCount val="4"/>
                <c:pt idx="0">
                  <c:v>0.24</c:v>
                </c:pt>
                <c:pt idx="1">
                  <c:v>13.5</c:v>
                </c:pt>
                <c:pt idx="2">
                  <c:v>0.11</c:v>
                </c:pt>
                <c:pt idx="3">
                  <c:v>0.01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Data!$H$6:$H$16</c:f>
              <c:numCache>
                <c:formatCode>General</c:formatCode>
                <c:ptCount val="11"/>
                <c:pt idx="0">
                  <c:v>0.26</c:v>
                </c:pt>
                <c:pt idx="1">
                  <c:v>0.2</c:v>
                </c:pt>
                <c:pt idx="2">
                  <c:v>0.17</c:v>
                </c:pt>
                <c:pt idx="3" formatCode="0.0">
                  <c:v>1.9</c:v>
                </c:pt>
                <c:pt idx="4">
                  <c:v>2.59</c:v>
                </c:pt>
                <c:pt idx="5" formatCode="0.0">
                  <c:v>100.6</c:v>
                </c:pt>
                <c:pt idx="6">
                  <c:v>610</c:v>
                </c:pt>
                <c:pt idx="7">
                  <c:v>961</c:v>
                </c:pt>
                <c:pt idx="8" formatCode="0.0">
                  <c:v>1022</c:v>
                </c:pt>
                <c:pt idx="9">
                  <c:v>730</c:v>
                </c:pt>
                <c:pt idx="10" formatCode="0.0">
                  <c:v>881.4</c:v>
                </c:pt>
              </c:numCache>
            </c:numRef>
          </c:xVal>
          <c:yVal>
            <c:numRef>
              <c:f>Data!$I$6:$I$16</c:f>
              <c:numCache>
                <c:formatCode>General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4">
                  <c:v>0.13</c:v>
                </c:pt>
                <c:pt idx="6">
                  <c:v>112</c:v>
                </c:pt>
                <c:pt idx="7">
                  <c:v>47.5</c:v>
                </c:pt>
                <c:pt idx="9">
                  <c:v>46.2</c:v>
                </c:pt>
              </c:numCache>
            </c:numRef>
          </c:yVal>
          <c:smooth val="0"/>
        </c:ser>
        <c:ser>
          <c:idx val="3"/>
          <c:order val="4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Data!$H$18:$H$19</c:f>
              <c:numCache>
                <c:formatCode>General</c:formatCode>
                <c:ptCount val="2"/>
                <c:pt idx="0">
                  <c:v>1.1299999999999999</c:v>
                </c:pt>
                <c:pt idx="1">
                  <c:v>0.26</c:v>
                </c:pt>
              </c:numCache>
            </c:numRef>
          </c:xVal>
          <c:yVal>
            <c:numRef>
              <c:f>Data!$I$18:$I$19</c:f>
              <c:numCache>
                <c:formatCode>General</c:formatCode>
                <c:ptCount val="2"/>
                <c:pt idx="0">
                  <c:v>0.1</c:v>
                </c:pt>
                <c:pt idx="1">
                  <c:v>0.01</c:v>
                </c:pt>
              </c:numCache>
            </c:numRef>
          </c:yVal>
          <c:smooth val="0"/>
        </c:ser>
        <c:ser>
          <c:idx val="9"/>
          <c:order val="5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Data!$H$20:$H$22</c:f>
              <c:numCache>
                <c:formatCode>General</c:formatCode>
                <c:ptCount val="3"/>
                <c:pt idx="0">
                  <c:v>96.1</c:v>
                </c:pt>
                <c:pt idx="1">
                  <c:v>308</c:v>
                </c:pt>
                <c:pt idx="2">
                  <c:v>1.04</c:v>
                </c:pt>
              </c:numCache>
            </c:numRef>
          </c:xVal>
          <c:yVal>
            <c:numRef>
              <c:f>Data!$I$20:$I$22</c:f>
              <c:numCache>
                <c:formatCode>General</c:formatCode>
                <c:ptCount val="3"/>
                <c:pt idx="0">
                  <c:v>3.54</c:v>
                </c:pt>
                <c:pt idx="1">
                  <c:v>13.6</c:v>
                </c:pt>
                <c:pt idx="2">
                  <c:v>0.04</c:v>
                </c:pt>
              </c:numCache>
            </c:numRef>
          </c:yVal>
          <c:smooth val="0"/>
        </c:ser>
        <c:ser>
          <c:idx val="8"/>
          <c:order val="6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Data!$I$24:$I$25</c:f>
              <c:numCache>
                <c:formatCode>General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yVal>
          <c:smooth val="0"/>
        </c:ser>
        <c:ser>
          <c:idx val="10"/>
          <c:order val="7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Data!$H$26:$H$36</c:f>
              <c:numCache>
                <c:formatCode>General</c:formatCode>
                <c:ptCount val="11"/>
                <c:pt idx="0">
                  <c:v>0.39</c:v>
                </c:pt>
                <c:pt idx="1">
                  <c:v>0.17</c:v>
                </c:pt>
                <c:pt idx="2" formatCode="0.0">
                  <c:v>0.7</c:v>
                </c:pt>
                <c:pt idx="3">
                  <c:v>0.17</c:v>
                </c:pt>
                <c:pt idx="4">
                  <c:v>0.17</c:v>
                </c:pt>
                <c:pt idx="5" formatCode="0.0">
                  <c:v>0.5</c:v>
                </c:pt>
                <c:pt idx="6">
                  <c:v>0.33</c:v>
                </c:pt>
                <c:pt idx="7">
                  <c:v>0.19</c:v>
                </c:pt>
                <c:pt idx="8" formatCode="0.0">
                  <c:v>56.2</c:v>
                </c:pt>
                <c:pt idx="9" formatCode="0.0">
                  <c:v>42.4</c:v>
                </c:pt>
                <c:pt idx="10">
                  <c:v>23.9</c:v>
                </c:pt>
              </c:numCache>
            </c:numRef>
          </c:xVal>
          <c:yVal>
            <c:numRef>
              <c:f>Data!$F$26:$F$36</c:f>
              <c:numCache>
                <c:formatCode>General</c:formatCode>
                <c:ptCount val="11"/>
                <c:pt idx="0">
                  <c:v>0.02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0.02</c:v>
                </c:pt>
                <c:pt idx="7">
                  <c:v>0.02</c:v>
                </c:pt>
                <c:pt idx="10">
                  <c:v>1.24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25664"/>
        <c:axId val="119027584"/>
      </c:scatterChart>
      <c:valAx>
        <c:axId val="1190256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Pt (ppb)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027584"/>
        <c:crossesAt val="0.01"/>
        <c:crossBetween val="midCat"/>
      </c:valAx>
      <c:valAx>
        <c:axId val="119027584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Rh (ppb)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025664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413074428352697"/>
          <c:y val="0.174127011968781"/>
          <c:w val="0.13542058509580901"/>
          <c:h val="0.52957150252195695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7339125712699"/>
          <c:y val="6.7879003812306299E-2"/>
          <c:w val="0.67034482758620695"/>
          <c:h val="0.80995475113122195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Data!$BA$50:$BA$51</c:f>
              <c:numCache>
                <c:formatCode>0</c:formatCode>
                <c:ptCount val="2"/>
                <c:pt idx="0">
                  <c:v>59800.000000000007</c:v>
                </c:pt>
                <c:pt idx="1">
                  <c:v>66900</c:v>
                </c:pt>
              </c:numCache>
            </c:numRef>
          </c:xVal>
          <c:yVal>
            <c:numRef>
              <c:f>Data!$G$50:$G$51</c:f>
              <c:numCache>
                <c:formatCode>0.0</c:formatCode>
                <c:ptCount val="2"/>
                <c:pt idx="0">
                  <c:v>1971</c:v>
                </c:pt>
                <c:pt idx="1">
                  <c:v>861.2</c:v>
                </c:pt>
              </c:numCache>
            </c:numRef>
          </c:yVal>
          <c:smooth val="0"/>
        </c:ser>
        <c:ser>
          <c:idx val="11"/>
          <c:order val="1"/>
          <c:tx>
            <c:v>MF-19 assay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'MF-23 Assays'!$F$34:$F$40</c:f>
              <c:numCache>
                <c:formatCode>General</c:formatCode>
                <c:ptCount val="7"/>
                <c:pt idx="0">
                  <c:v>26000</c:v>
                </c:pt>
                <c:pt idx="1">
                  <c:v>5900</c:v>
                </c:pt>
                <c:pt idx="2">
                  <c:v>1100</c:v>
                </c:pt>
                <c:pt idx="3">
                  <c:v>42100</c:v>
                </c:pt>
                <c:pt idx="4">
                  <c:v>38100</c:v>
                </c:pt>
                <c:pt idx="5">
                  <c:v>800</c:v>
                </c:pt>
                <c:pt idx="6">
                  <c:v>35500</c:v>
                </c:pt>
              </c:numCache>
            </c:numRef>
          </c:xVal>
          <c:yVal>
            <c:numRef>
              <c:f>'MF-23 Assays'!$M$34:$M$40</c:f>
              <c:numCache>
                <c:formatCode>General</c:formatCode>
                <c:ptCount val="7"/>
                <c:pt idx="0">
                  <c:v>1143</c:v>
                </c:pt>
                <c:pt idx="1">
                  <c:v>669</c:v>
                </c:pt>
                <c:pt idx="2">
                  <c:v>6</c:v>
                </c:pt>
                <c:pt idx="3">
                  <c:v>3574</c:v>
                </c:pt>
                <c:pt idx="4">
                  <c:v>1703</c:v>
                </c:pt>
                <c:pt idx="5">
                  <c:v>115</c:v>
                </c:pt>
                <c:pt idx="6">
                  <c:v>2768</c:v>
                </c:pt>
              </c:numCache>
            </c:numRef>
          </c:yVal>
          <c:smooth val="0"/>
        </c:ser>
        <c:ser>
          <c:idx val="5"/>
          <c:order val="2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Data!$BA$64:$BA$66</c:f>
              <c:numCache>
                <c:formatCode>0</c:formatCode>
                <c:ptCount val="3"/>
                <c:pt idx="0">
                  <c:v>15200</c:v>
                </c:pt>
                <c:pt idx="1">
                  <c:v>352.1</c:v>
                </c:pt>
                <c:pt idx="2">
                  <c:v>175</c:v>
                </c:pt>
              </c:numCache>
            </c:numRef>
          </c:xVal>
          <c:yVal>
            <c:numRef>
              <c:f>Data!$G$64:$G$66</c:f>
              <c:numCache>
                <c:formatCode>0.0</c:formatCode>
                <c:ptCount val="3"/>
                <c:pt idx="0">
                  <c:v>541.20000000000005</c:v>
                </c:pt>
                <c:pt idx="1">
                  <c:v>7.8</c:v>
                </c:pt>
                <c:pt idx="2">
                  <c:v>3.3</c:v>
                </c:pt>
              </c:numCache>
            </c:numRef>
          </c:yVal>
          <c:smooth val="0"/>
        </c:ser>
        <c:ser>
          <c:idx val="4"/>
          <c:order val="3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Data!$BA$38:$BA$41</c:f>
              <c:numCache>
                <c:formatCode>General</c:formatCode>
                <c:ptCount val="4"/>
                <c:pt idx="0">
                  <c:v>96.6</c:v>
                </c:pt>
                <c:pt idx="1">
                  <c:v>12103</c:v>
                </c:pt>
                <c:pt idx="2">
                  <c:v>5698</c:v>
                </c:pt>
                <c:pt idx="3">
                  <c:v>122.7</c:v>
                </c:pt>
              </c:numCache>
            </c:numRef>
          </c:xVal>
          <c:y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</c:v>
                </c:pt>
                <c:pt idx="2">
                  <c:v>57.4</c:v>
                </c:pt>
                <c:pt idx="3">
                  <c:v>0.61</c:v>
                </c:pt>
              </c:numCache>
            </c:numRef>
          </c:yVal>
          <c:smooth val="0"/>
        </c:ser>
        <c:ser>
          <c:idx val="0"/>
          <c:order val="4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Data!$BA$6:$BA$16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.0">
                  <c:v>114</c:v>
                </c:pt>
                <c:pt idx="4">
                  <c:v>190.5</c:v>
                </c:pt>
                <c:pt idx="5" formatCode="0.0">
                  <c:v>269</c:v>
                </c:pt>
                <c:pt idx="6">
                  <c:v>40000</c:v>
                </c:pt>
                <c:pt idx="7">
                  <c:v>37000</c:v>
                </c:pt>
                <c:pt idx="8" formatCode="0.0">
                  <c:v>24400</c:v>
                </c:pt>
                <c:pt idx="9">
                  <c:v>37000</c:v>
                </c:pt>
                <c:pt idx="10" formatCode="0.0">
                  <c:v>37300</c:v>
                </c:pt>
              </c:numCache>
            </c:numRef>
          </c:xVal>
          <c:y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2.2999999999999998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</c:v>
                </c:pt>
                <c:pt idx="7">
                  <c:v>593</c:v>
                </c:pt>
                <c:pt idx="8" formatCode="0.0">
                  <c:v>3323</c:v>
                </c:pt>
                <c:pt idx="9">
                  <c:v>729</c:v>
                </c:pt>
                <c:pt idx="10" formatCode="0.0">
                  <c:v>710.1</c:v>
                </c:pt>
              </c:numCache>
            </c:numRef>
          </c:yVal>
          <c:smooth val="0"/>
        </c:ser>
        <c:ser>
          <c:idx val="6"/>
          <c:order val="5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Data!$BA$53:$BA$54</c:f>
              <c:numCache>
                <c:formatCode>0</c:formatCode>
                <c:ptCount val="2"/>
                <c:pt idx="0">
                  <c:v>388.1</c:v>
                </c:pt>
                <c:pt idx="1">
                  <c:v>149.80000000000001</c:v>
                </c:pt>
              </c:numCache>
            </c:numRef>
          </c:xVal>
          <c:yVal>
            <c:numRef>
              <c:f>Data!$G$53:$G$54</c:f>
              <c:numCache>
                <c:formatCode>0.0</c:formatCode>
                <c:ptCount val="2"/>
                <c:pt idx="0">
                  <c:v>6.6</c:v>
                </c:pt>
                <c:pt idx="1">
                  <c:v>1.8</c:v>
                </c:pt>
              </c:numCache>
            </c:numRef>
          </c:yVal>
          <c:smooth val="0"/>
        </c:ser>
        <c:ser>
          <c:idx val="7"/>
          <c:order val="6"/>
          <c:tx>
            <c:v>MF23-Sill 2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Data!$BA$56:$BA$62</c:f>
              <c:numCache>
                <c:formatCode>0</c:formatCode>
                <c:ptCount val="7"/>
                <c:pt idx="0">
                  <c:v>9531.6</c:v>
                </c:pt>
                <c:pt idx="1">
                  <c:v>32900</c:v>
                </c:pt>
                <c:pt idx="2">
                  <c:v>5800</c:v>
                </c:pt>
                <c:pt idx="3">
                  <c:v>7860.7</c:v>
                </c:pt>
                <c:pt idx="4">
                  <c:v>4500</c:v>
                </c:pt>
                <c:pt idx="5">
                  <c:v>58700</c:v>
                </c:pt>
                <c:pt idx="6">
                  <c:v>5900</c:v>
                </c:pt>
              </c:numCache>
            </c:numRef>
          </c:xVal>
          <c:yVal>
            <c:numRef>
              <c:f>Data!$G$56:$G$62</c:f>
              <c:numCache>
                <c:formatCode>0.0</c:formatCode>
                <c:ptCount val="7"/>
                <c:pt idx="0">
                  <c:v>131.1</c:v>
                </c:pt>
                <c:pt idx="1">
                  <c:v>658.3</c:v>
                </c:pt>
                <c:pt idx="2">
                  <c:v>1361</c:v>
                </c:pt>
                <c:pt idx="3">
                  <c:v>310.2</c:v>
                </c:pt>
                <c:pt idx="4">
                  <c:v>188.5</c:v>
                </c:pt>
                <c:pt idx="5">
                  <c:v>482.9</c:v>
                </c:pt>
                <c:pt idx="6">
                  <c:v>230.4</c:v>
                </c:pt>
              </c:numCache>
            </c:numRef>
          </c:yVal>
          <c:smooth val="0"/>
        </c:ser>
        <c:ser>
          <c:idx val="3"/>
          <c:order val="7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  <c:pt idx="0" formatCode="0">
                  <c:v>11000</c:v>
                </c:pt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0.16927272727272699</c:v>
                </c:pt>
                <c:pt idx="1">
                  <c:v>4.9703999999999997</c:v>
                </c:pt>
              </c:numCache>
            </c:numRef>
          </c:yVal>
          <c:smooth val="0"/>
        </c:ser>
        <c:ser>
          <c:idx val="9"/>
          <c:order val="8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Data!$BA$20:$BA$22</c:f>
              <c:numCache>
                <c:formatCode>General</c:formatCode>
                <c:ptCount val="3"/>
                <c:pt idx="0">
                  <c:v>3895</c:v>
                </c:pt>
                <c:pt idx="1">
                  <c:v>13230</c:v>
                </c:pt>
                <c:pt idx="2">
                  <c:v>140.6</c:v>
                </c:pt>
              </c:numCache>
            </c:numRef>
          </c:xVal>
          <c:yVal>
            <c:numRef>
              <c:f>Data!$G$20:$G$22</c:f>
              <c:numCache>
                <c:formatCode>General</c:formatCode>
                <c:ptCount val="3"/>
                <c:pt idx="0">
                  <c:v>131</c:v>
                </c:pt>
                <c:pt idx="1">
                  <c:v>625</c:v>
                </c:pt>
                <c:pt idx="2">
                  <c:v>1.23</c:v>
                </c:pt>
              </c:numCache>
            </c:numRef>
          </c:yVal>
          <c:smooth val="0"/>
        </c:ser>
        <c:ser>
          <c:idx val="8"/>
          <c:order val="9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6666.6666666666697</c:v>
                </c:pt>
              </c:numCache>
            </c:numRef>
          </c:xVal>
          <c:yVal>
            <c:numRef>
              <c:f>Data!$K$24:$K$25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10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Data!$BA$26:$BA$36</c:f>
              <c:numCache>
                <c:formatCode>General</c:formatCode>
                <c:ptCount val="11"/>
                <c:pt idx="0">
                  <c:v>5.4</c:v>
                </c:pt>
                <c:pt idx="1">
                  <c:v>40.200000000000003</c:v>
                </c:pt>
                <c:pt idx="2" formatCode="0.0">
                  <c:v>266</c:v>
                </c:pt>
                <c:pt idx="3">
                  <c:v>53.2</c:v>
                </c:pt>
                <c:pt idx="4">
                  <c:v>66.599999999999994</c:v>
                </c:pt>
                <c:pt idx="5" formatCode="0.0">
                  <c:v>85</c:v>
                </c:pt>
                <c:pt idx="6">
                  <c:v>47.8</c:v>
                </c:pt>
                <c:pt idx="7">
                  <c:v>2.8</c:v>
                </c:pt>
                <c:pt idx="8" formatCode="0.0">
                  <c:v>247</c:v>
                </c:pt>
                <c:pt idx="9" formatCode="0.0">
                  <c:v>830</c:v>
                </c:pt>
                <c:pt idx="10">
                  <c:v>507.2</c:v>
                </c:pt>
              </c:numCache>
            </c:numRef>
          </c:xVal>
          <c:y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yVal>
          <c:smooth val="0"/>
        </c:ser>
        <c:ser>
          <c:idx val="2"/>
          <c:order val="11"/>
          <c:tx>
            <c:v>Line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Data!$K$95:$K$100</c:f>
              <c:numCache>
                <c:formatCode>General</c:formatCode>
                <c:ptCount val="6"/>
                <c:pt idx="1">
                  <c:v>0.1</c:v>
                </c:pt>
                <c:pt idx="2">
                  <c:v>10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xVal>
          <c:yVal>
            <c:numRef>
              <c:f>Data!$G$95:$G$100</c:f>
              <c:numCache>
                <c:formatCode>General</c:formatCode>
                <c:ptCount val="6"/>
                <c:pt idx="1">
                  <c:v>4.2000000000000003E-2</c:v>
                </c:pt>
                <c:pt idx="2">
                  <c:v>0.7</c:v>
                </c:pt>
                <c:pt idx="3">
                  <c:v>50</c:v>
                </c:pt>
                <c:pt idx="4">
                  <c:v>210</c:v>
                </c:pt>
                <c:pt idx="5">
                  <c:v>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02464"/>
        <c:axId val="119108736"/>
      </c:scatterChart>
      <c:valAx>
        <c:axId val="119102464"/>
        <c:scaling>
          <c:logBase val="10"/>
          <c:orientation val="minMax"/>
          <c:max val="10000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108736"/>
        <c:crossesAt val="0.01"/>
        <c:crossBetween val="midCat"/>
        <c:majorUnit val="10"/>
      </c:valAx>
      <c:valAx>
        <c:axId val="119108736"/>
        <c:scaling>
          <c:logBase val="10"/>
          <c:orientation val="minMax"/>
          <c:min val="0.01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102464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82620689655172397"/>
          <c:y val="0.11764705882352899"/>
          <c:w val="0.15201357588922099"/>
          <c:h val="0.6036517974845899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24137931034"/>
          <c:y val="0.14932126696832601"/>
          <c:w val="0.68137931034482702"/>
          <c:h val="0.71493212669683304"/>
        </c:manualLayout>
      </c:layout>
      <c:scatterChart>
        <c:scatterStyle val="lineMarker"/>
        <c:varyColors val="0"/>
        <c:ser>
          <c:idx val="0"/>
          <c:order val="0"/>
          <c:tx>
            <c:v>MF81A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Data!$DR$26:$DR$36</c:f>
              <c:numCache>
                <c:formatCode>0.0</c:formatCode>
                <c:ptCount val="11"/>
                <c:pt idx="0">
                  <c:v>1127.348643006263</c:v>
                </c:pt>
                <c:pt idx="1">
                  <c:v>335000</c:v>
                </c:pt>
                <c:pt idx="2">
                  <c:v>190000</c:v>
                </c:pt>
                <c:pt idx="3">
                  <c:v>443333.33333333331</c:v>
                </c:pt>
                <c:pt idx="4">
                  <c:v>555000</c:v>
                </c:pt>
                <c:pt idx="5">
                  <c:v>85000</c:v>
                </c:pt>
                <c:pt idx="6">
                  <c:v>106222.2222222222</c:v>
                </c:pt>
                <c:pt idx="7">
                  <c:v>12173.91304347826</c:v>
                </c:pt>
                <c:pt idx="8">
                  <c:v>4062.5</c:v>
                </c:pt>
                <c:pt idx="9">
                  <c:v>6876.55343827672</c:v>
                </c:pt>
                <c:pt idx="10">
                  <c:v>6835.579514824798</c:v>
                </c:pt>
              </c:numCache>
            </c:numRef>
          </c:xVal>
          <c:yVal>
            <c:numRef>
              <c:f>Data!$C$26:$C$36</c:f>
              <c:numCache>
                <c:formatCode>General</c:formatCode>
                <c:ptCount val="11"/>
                <c:pt idx="0">
                  <c:v>323.3</c:v>
                </c:pt>
                <c:pt idx="1">
                  <c:v>330.55</c:v>
                </c:pt>
                <c:pt idx="2">
                  <c:v>335.2</c:v>
                </c:pt>
                <c:pt idx="3">
                  <c:v>345.4</c:v>
                </c:pt>
                <c:pt idx="4">
                  <c:v>356</c:v>
                </c:pt>
                <c:pt idx="5">
                  <c:v>356.3</c:v>
                </c:pt>
                <c:pt idx="6">
                  <c:v>365.2</c:v>
                </c:pt>
                <c:pt idx="7">
                  <c:v>368.86</c:v>
                </c:pt>
                <c:pt idx="8">
                  <c:v>376.5</c:v>
                </c:pt>
                <c:pt idx="9">
                  <c:v>380.1</c:v>
                </c:pt>
                <c:pt idx="10">
                  <c:v>381.3</c:v>
                </c:pt>
              </c:numCache>
            </c:numRef>
          </c:yVal>
          <c:smooth val="0"/>
        </c:ser>
        <c:ser>
          <c:idx val="1"/>
          <c:order val="1"/>
          <c:tx>
            <c:v>mantle</c:v>
          </c:tx>
          <c:spPr>
            <a:ln w="190500">
              <a:solidFill>
                <a:srgbClr val="0000FF">
                  <a:alpha val="35000"/>
                </a:srgbClr>
              </a:solidFill>
            </a:ln>
          </c:spPr>
          <c:xVal>
            <c:numRef>
              <c:f>Data!$DR$105:$DR$106</c:f>
              <c:numCache>
                <c:formatCode>0.0</c:formatCode>
                <c:ptCount val="2"/>
                <c:pt idx="0">
                  <c:v>7690</c:v>
                </c:pt>
                <c:pt idx="1">
                  <c:v>7690</c:v>
                </c:pt>
              </c:numCache>
            </c:numRef>
          </c:xVal>
          <c:yVal>
            <c:numRef>
              <c:f>Data!$C$105:$C$106</c:f>
              <c:numCache>
                <c:formatCode>General</c:formatCode>
                <c:ptCount val="2"/>
                <c:pt idx="0">
                  <c:v>300</c:v>
                </c:pt>
                <c:pt idx="1">
                  <c:v>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59424"/>
        <c:axId val="119173888"/>
      </c:scatterChart>
      <c:valAx>
        <c:axId val="119159424"/>
        <c:scaling>
          <c:logBase val="10"/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Cu/Pd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173888"/>
        <c:crosses val="max"/>
        <c:crossBetween val="midCat"/>
      </c:valAx>
      <c:valAx>
        <c:axId val="119173888"/>
        <c:scaling>
          <c:orientation val="maxMin"/>
          <c:max val="390"/>
          <c:min val="32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1.9310344827586201E-2"/>
              <c:y val="0.407239819004524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159424"/>
        <c:crossesAt val="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1448275862069"/>
          <c:y val="0.80542986425339402"/>
          <c:w val="0.154762964974206"/>
          <c:h val="5.4877436134962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01"/>
          <c:y val="5.4304262015484002E-2"/>
          <c:w val="0.67034482758620695"/>
          <c:h val="0.80995475113122195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Data!$Q$50:$Q$51</c:f>
              <c:numCache>
                <c:formatCode>General</c:formatCode>
                <c:ptCount val="2"/>
                <c:pt idx="0">
                  <c:v>2026.3157894736839</c:v>
                </c:pt>
                <c:pt idx="1">
                  <c:v>2089.5522388059699</c:v>
                </c:pt>
              </c:numCache>
            </c:numRef>
          </c:xVal>
          <c:yVal>
            <c:numRef>
              <c:f>Data!$K$50:$K$51</c:f>
              <c:numCache>
                <c:formatCode>0</c:formatCode>
                <c:ptCount val="2"/>
                <c:pt idx="0">
                  <c:v>59800.000000000007</c:v>
                </c:pt>
                <c:pt idx="1">
                  <c:v>66900</c:v>
                </c:pt>
              </c:numCache>
            </c:numRef>
          </c:yVal>
          <c:smooth val="0"/>
        </c:ser>
        <c:ser>
          <c:idx val="5"/>
          <c:order val="1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Data!$Q$64:$Q$66</c:f>
              <c:numCache>
                <c:formatCode>General</c:formatCode>
                <c:ptCount val="3"/>
                <c:pt idx="0">
                  <c:v>2388.571428571428</c:v>
                </c:pt>
                <c:pt idx="1">
                  <c:v>2555.5555555555552</c:v>
                </c:pt>
                <c:pt idx="2">
                  <c:v>3880.5970149253731</c:v>
                </c:pt>
              </c:numCache>
            </c:numRef>
          </c:xVal>
          <c:yVal>
            <c:numRef>
              <c:f>Data!$K$64:$K$66</c:f>
              <c:numCache>
                <c:formatCode>0</c:formatCode>
                <c:ptCount val="3"/>
                <c:pt idx="0">
                  <c:v>15200</c:v>
                </c:pt>
                <c:pt idx="1">
                  <c:v>352.1</c:v>
                </c:pt>
                <c:pt idx="2">
                  <c:v>175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Data!$Q$38:$Q$41</c:f>
              <c:numCache>
                <c:formatCode>0</c:formatCode>
                <c:ptCount val="4"/>
                <c:pt idx="1">
                  <c:v>2347.0790378006868</c:v>
                </c:pt>
                <c:pt idx="2">
                  <c:v>2029.411764705882</c:v>
                </c:pt>
                <c:pt idx="3">
                  <c:v>1200</c:v>
                </c:pt>
              </c:numCache>
            </c:numRef>
          </c:xVal>
          <c:yVal>
            <c:numRef>
              <c:f>Data!$K$38:$K$41</c:f>
              <c:numCache>
                <c:formatCode>General</c:formatCode>
                <c:ptCount val="4"/>
                <c:pt idx="0">
                  <c:v>96.6</c:v>
                </c:pt>
                <c:pt idx="1">
                  <c:v>12103</c:v>
                </c:pt>
                <c:pt idx="2">
                  <c:v>5698</c:v>
                </c:pt>
                <c:pt idx="3">
                  <c:v>122.7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</c:v>
                </c:pt>
                <c:pt idx="1">
                  <c:v>6000</c:v>
                </c:pt>
                <c:pt idx="2">
                  <c:v>5500</c:v>
                </c:pt>
                <c:pt idx="3">
                  <c:v>4398.82697947214</c:v>
                </c:pt>
                <c:pt idx="4">
                  <c:v>3333.3333333333371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2503.5063113604501</c:v>
                </c:pt>
                <c:pt idx="10">
                  <c:v>1956.004756242568</c:v>
                </c:pt>
              </c:numCache>
            </c:numRef>
          </c:xVal>
          <c:yVal>
            <c:numRef>
              <c:f>Data!$K$6:$K$16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">
                  <c:v>114.3</c:v>
                </c:pt>
                <c:pt idx="4">
                  <c:v>190.5</c:v>
                </c:pt>
                <c:pt idx="5" formatCode="0">
                  <c:v>3268.9</c:v>
                </c:pt>
                <c:pt idx="6">
                  <c:v>40000</c:v>
                </c:pt>
                <c:pt idx="7">
                  <c:v>37000</c:v>
                </c:pt>
                <c:pt idx="8" formatCode="0">
                  <c:v>24400</c:v>
                </c:pt>
                <c:pt idx="9">
                  <c:v>37000</c:v>
                </c:pt>
                <c:pt idx="10" formatCode="0">
                  <c:v>37300</c:v>
                </c:pt>
              </c:numCache>
            </c:numRef>
          </c:yVal>
          <c:smooth val="0"/>
        </c:ser>
        <c:ser>
          <c:idx val="6"/>
          <c:order val="4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Data!$Q$53:$Q$54</c:f>
              <c:numCache>
                <c:formatCode>General</c:formatCode>
                <c:ptCount val="2"/>
                <c:pt idx="0">
                  <c:v>2230.76923076923</c:v>
                </c:pt>
                <c:pt idx="1">
                  <c:v>5304.5186640471502</c:v>
                </c:pt>
              </c:numCache>
            </c:numRef>
          </c:xVal>
          <c:yVal>
            <c:numRef>
              <c:f>Data!$K$53:$K$54</c:f>
              <c:numCache>
                <c:formatCode>0</c:formatCode>
                <c:ptCount val="2"/>
                <c:pt idx="0">
                  <c:v>388.1</c:v>
                </c:pt>
                <c:pt idx="1">
                  <c:v>149.80000000000001</c:v>
                </c:pt>
              </c:numCache>
            </c:numRef>
          </c:yVal>
          <c:smooth val="0"/>
        </c:ser>
        <c:ser>
          <c:idx val="7"/>
          <c:order val="5"/>
          <c:tx>
            <c:v>MF23-Sill 2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Data!$Q$56:$Q$62</c:f>
              <c:numCache>
                <c:formatCode>General</c:formatCode>
                <c:ptCount val="7"/>
                <c:pt idx="0">
                  <c:v>5217.391304347826</c:v>
                </c:pt>
                <c:pt idx="1">
                  <c:v>2041.4201183431951</c:v>
                </c:pt>
                <c:pt idx="2">
                  <c:v>2071.8954248366008</c:v>
                </c:pt>
                <c:pt idx="3">
                  <c:v>2305.8823529411761</c:v>
                </c:pt>
                <c:pt idx="4">
                  <c:v>4126.5822784810098</c:v>
                </c:pt>
                <c:pt idx="5">
                  <c:v>1939.890710382514</c:v>
                </c:pt>
                <c:pt idx="6">
                  <c:v>2409.8360655737711</c:v>
                </c:pt>
              </c:numCache>
            </c:numRef>
          </c:xVal>
          <c:yVal>
            <c:numRef>
              <c:f>Data!$K$56:$K$62</c:f>
              <c:numCache>
                <c:formatCode>0</c:formatCode>
                <c:ptCount val="7"/>
                <c:pt idx="0">
                  <c:v>9531.6</c:v>
                </c:pt>
                <c:pt idx="1">
                  <c:v>32900</c:v>
                </c:pt>
                <c:pt idx="2">
                  <c:v>5800</c:v>
                </c:pt>
                <c:pt idx="3">
                  <c:v>7860.7</c:v>
                </c:pt>
                <c:pt idx="4">
                  <c:v>4500</c:v>
                </c:pt>
                <c:pt idx="5">
                  <c:v>58700</c:v>
                </c:pt>
                <c:pt idx="6">
                  <c:v>5900</c:v>
                </c:pt>
              </c:numCache>
            </c:numRef>
          </c:yVal>
          <c:smooth val="0"/>
        </c:ser>
        <c:ser>
          <c:idx val="3"/>
          <c:order val="6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Data!$K$18:$K$19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65.400000000000006</c:v>
                </c:pt>
              </c:numCache>
            </c:numRef>
          </c:yVal>
          <c:smooth val="0"/>
        </c:ser>
        <c:ser>
          <c:idx val="9"/>
          <c:order val="7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Data!$Q$20:$Q$22</c:f>
              <c:numCache>
                <c:formatCode>0</c:formatCode>
                <c:ptCount val="3"/>
                <c:pt idx="0">
                  <c:v>2206.8965517241381</c:v>
                </c:pt>
                <c:pt idx="1">
                  <c:v>2190.635451505017</c:v>
                </c:pt>
              </c:numCache>
            </c:numRef>
          </c:xVal>
          <c:yVal>
            <c:numRef>
              <c:f>Data!$K$20:$K$22</c:f>
              <c:numCache>
                <c:formatCode>General</c:formatCode>
                <c:ptCount val="3"/>
                <c:pt idx="0">
                  <c:v>3895</c:v>
                </c:pt>
                <c:pt idx="1">
                  <c:v>13230</c:v>
                </c:pt>
                <c:pt idx="2">
                  <c:v>140.6</c:v>
                </c:pt>
              </c:numCache>
            </c:numRef>
          </c:yVal>
          <c:smooth val="0"/>
        </c:ser>
        <c:ser>
          <c:idx val="8"/>
          <c:order val="8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6666.6666666666697</c:v>
                </c:pt>
              </c:numCache>
            </c:numRef>
          </c:xVal>
          <c:yVal>
            <c:numRef>
              <c:f>Data!$K$24:$K$25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9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Data!$Q$26:$Q$36</c:f>
              <c:numCache>
                <c:formatCode>0</c:formatCode>
                <c:ptCount val="11"/>
                <c:pt idx="1">
                  <c:v>5625</c:v>
                </c:pt>
                <c:pt idx="2">
                  <c:v>7871.7948717948721</c:v>
                </c:pt>
                <c:pt idx="5">
                  <c:v>6405.6939501779352</c:v>
                </c:pt>
                <c:pt idx="8">
                  <c:v>3000</c:v>
                </c:pt>
                <c:pt idx="9">
                  <c:v>3800</c:v>
                </c:pt>
                <c:pt idx="10">
                  <c:v>1272.727272727273</c:v>
                </c:pt>
              </c:numCache>
            </c:numRef>
          </c:xVal>
          <c:yVal>
            <c:numRef>
              <c:f>Data!$K$26:$K$36</c:f>
              <c:numCache>
                <c:formatCode>General</c:formatCode>
                <c:ptCount val="11"/>
                <c:pt idx="0">
                  <c:v>5.4</c:v>
                </c:pt>
                <c:pt idx="1">
                  <c:v>40.200000000000003</c:v>
                </c:pt>
                <c:pt idx="2" formatCode="0">
                  <c:v>266.10000000000002</c:v>
                </c:pt>
                <c:pt idx="3">
                  <c:v>53.2</c:v>
                </c:pt>
                <c:pt idx="4">
                  <c:v>66.599999999999994</c:v>
                </c:pt>
                <c:pt idx="5" formatCode="0">
                  <c:v>85.2</c:v>
                </c:pt>
                <c:pt idx="6">
                  <c:v>47.8</c:v>
                </c:pt>
                <c:pt idx="7">
                  <c:v>2.8</c:v>
                </c:pt>
                <c:pt idx="8" formatCode="0">
                  <c:v>247.2</c:v>
                </c:pt>
                <c:pt idx="9" formatCode="0">
                  <c:v>829.8</c:v>
                </c:pt>
                <c:pt idx="10">
                  <c:v>507.2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36480"/>
        <c:axId val="119247232"/>
      </c:scatterChart>
      <c:valAx>
        <c:axId val="11923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247232"/>
        <c:crossesAt val="0.01"/>
        <c:crossBetween val="midCat"/>
        <c:majorUnit val="2000"/>
      </c:valAx>
      <c:valAx>
        <c:axId val="119247232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236480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20689655172397"/>
          <c:y val="0.11764705882352899"/>
          <c:w val="0.13743370439057201"/>
          <c:h val="0.5491139993240550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01"/>
          <c:y val="5.4304262015484002E-2"/>
          <c:w val="0.67034482758620695"/>
          <c:h val="0.80995475113122195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Data!$Q$50:$Q$51</c:f>
              <c:numCache>
                <c:formatCode>General</c:formatCode>
                <c:ptCount val="2"/>
                <c:pt idx="0">
                  <c:v>2026.3157894736839</c:v>
                </c:pt>
                <c:pt idx="1">
                  <c:v>2089.5522388059699</c:v>
                </c:pt>
              </c:numCache>
            </c:numRef>
          </c:xVal>
          <c:yVal>
            <c:numRef>
              <c:f>Data!$DK$50:$DK$51</c:f>
              <c:numCache>
                <c:formatCode>0.00</c:formatCode>
                <c:ptCount val="2"/>
                <c:pt idx="0">
                  <c:v>5.902337662337664</c:v>
                </c:pt>
                <c:pt idx="1">
                  <c:v>6.9840659340659341</c:v>
                </c:pt>
              </c:numCache>
            </c:numRef>
          </c:yVal>
          <c:smooth val="0"/>
        </c:ser>
        <c:ser>
          <c:idx val="5"/>
          <c:order val="1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Data!$Q$64:$Q$66</c:f>
              <c:numCache>
                <c:formatCode>General</c:formatCode>
                <c:ptCount val="3"/>
                <c:pt idx="0">
                  <c:v>2388.571428571428</c:v>
                </c:pt>
                <c:pt idx="1">
                  <c:v>2555.5555555555552</c:v>
                </c:pt>
                <c:pt idx="2">
                  <c:v>3880.5970149253731</c:v>
                </c:pt>
              </c:numCache>
            </c:numRef>
          </c:xVal>
          <c:yVal>
            <c:numRef>
              <c:f>Data!$DK$64:$DK$66</c:f>
              <c:numCache>
                <c:formatCode>0.00</c:formatCode>
                <c:ptCount val="3"/>
                <c:pt idx="0">
                  <c:v>6.9090909090909101</c:v>
                </c:pt>
                <c:pt idx="1">
                  <c:v>5.8173043478260809</c:v>
                </c:pt>
                <c:pt idx="2">
                  <c:v>5.115384615384615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Data!$Q$38:$Q$41</c:f>
              <c:numCache>
                <c:formatCode>0</c:formatCode>
                <c:ptCount val="4"/>
                <c:pt idx="1">
                  <c:v>2347.0790378006868</c:v>
                </c:pt>
                <c:pt idx="2">
                  <c:v>2029.411764705882</c:v>
                </c:pt>
                <c:pt idx="3">
                  <c:v>1200</c:v>
                </c:pt>
              </c:numCache>
            </c:numRef>
          </c:xVal>
          <c:yVal>
            <c:numRef>
              <c:f>Data!$DK$38:$DK$41</c:f>
              <c:numCache>
                <c:formatCode>0.00</c:formatCode>
                <c:ptCount val="4"/>
                <c:pt idx="0">
                  <c:v>5.2439999999999989</c:v>
                </c:pt>
                <c:pt idx="1">
                  <c:v>6.7337335285505118</c:v>
                </c:pt>
                <c:pt idx="3">
                  <c:v>7.7710000000000008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</c:v>
                </c:pt>
                <c:pt idx="1">
                  <c:v>6000</c:v>
                </c:pt>
                <c:pt idx="2">
                  <c:v>5500</c:v>
                </c:pt>
                <c:pt idx="3">
                  <c:v>4398.82697947214</c:v>
                </c:pt>
                <c:pt idx="4">
                  <c:v>3333.3333333333362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2503.5063113604501</c:v>
                </c:pt>
                <c:pt idx="10">
                  <c:v>1956.004756242568</c:v>
                </c:pt>
              </c:numCache>
            </c:numRef>
          </c:xVal>
          <c:yVal>
            <c:numRef>
              <c:f>Data!$DK$6:$DK$16</c:f>
              <c:numCache>
                <c:formatCode>0.00</c:formatCode>
                <c:ptCount val="11"/>
                <c:pt idx="0">
                  <c:v>3.9234999999999989</c:v>
                </c:pt>
                <c:pt idx="1">
                  <c:v>2.0108333333333341</c:v>
                </c:pt>
                <c:pt idx="2">
                  <c:v>2.1210909090909089</c:v>
                </c:pt>
                <c:pt idx="3">
                  <c:v>2.0682857142857141</c:v>
                </c:pt>
                <c:pt idx="4">
                  <c:v>3.6194999999999999</c:v>
                </c:pt>
                <c:pt idx="5">
                  <c:v>7.5283757575757537</c:v>
                </c:pt>
                <c:pt idx="6">
                  <c:v>3.8775510204081631</c:v>
                </c:pt>
                <c:pt idx="7">
                  <c:v>3.9830028328611902</c:v>
                </c:pt>
                <c:pt idx="8">
                  <c:v>2.7190615835777119</c:v>
                </c:pt>
                <c:pt idx="9">
                  <c:v>3.9383753501400549</c:v>
                </c:pt>
                <c:pt idx="10">
                  <c:v>4.3082066869300917</c:v>
                </c:pt>
              </c:numCache>
            </c:numRef>
          </c:yVal>
          <c:smooth val="0"/>
        </c:ser>
        <c:ser>
          <c:idx val="6"/>
          <c:order val="4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Data!$Q$53:$Q$54</c:f>
              <c:numCache>
                <c:formatCode>General</c:formatCode>
                <c:ptCount val="2"/>
                <c:pt idx="0">
                  <c:v>2230.76923076923</c:v>
                </c:pt>
                <c:pt idx="1">
                  <c:v>5304.5186640471502</c:v>
                </c:pt>
              </c:numCache>
            </c:numRef>
          </c:xVal>
          <c:yVal>
            <c:numRef>
              <c:f>Data!$DK$53:$DK$54</c:f>
              <c:numCache>
                <c:formatCode>0.00</c:formatCode>
                <c:ptCount val="2"/>
                <c:pt idx="0">
                  <c:v>5.0854482758620696</c:v>
                </c:pt>
                <c:pt idx="1">
                  <c:v>2.1082962962962961</c:v>
                </c:pt>
              </c:numCache>
            </c:numRef>
          </c:yVal>
          <c:smooth val="0"/>
        </c:ser>
        <c:ser>
          <c:idx val="7"/>
          <c:order val="5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Data!$Q$56:$Q$62</c:f>
              <c:numCache>
                <c:formatCode>General</c:formatCode>
                <c:ptCount val="7"/>
                <c:pt idx="0">
                  <c:v>5217.391304347826</c:v>
                </c:pt>
                <c:pt idx="1">
                  <c:v>2041.4201183431951</c:v>
                </c:pt>
                <c:pt idx="2">
                  <c:v>2071.8954248366008</c:v>
                </c:pt>
                <c:pt idx="3">
                  <c:v>2305.8823529411761</c:v>
                </c:pt>
                <c:pt idx="4">
                  <c:v>4126.5822784810098</c:v>
                </c:pt>
                <c:pt idx="5">
                  <c:v>1939.890710382514</c:v>
                </c:pt>
                <c:pt idx="6">
                  <c:v>2409.8360655737711</c:v>
                </c:pt>
              </c:numCache>
            </c:numRef>
          </c:xVal>
          <c:yVal>
            <c:numRef>
              <c:f>Data!$DK$56:$DK$62</c:f>
              <c:numCache>
                <c:formatCode>0.00</c:formatCode>
                <c:ptCount val="7"/>
                <c:pt idx="0">
                  <c:v>30.183399999999999</c:v>
                </c:pt>
                <c:pt idx="1">
                  <c:v>3.623768115942029</c:v>
                </c:pt>
                <c:pt idx="2">
                  <c:v>0.69526813880126204</c:v>
                </c:pt>
                <c:pt idx="3">
                  <c:v>15.240132653061231</c:v>
                </c:pt>
                <c:pt idx="4">
                  <c:v>5.2453987730061371</c:v>
                </c:pt>
                <c:pt idx="5">
                  <c:v>6.2833802816901398</c:v>
                </c:pt>
                <c:pt idx="6">
                  <c:v>7.6258503401360489</c:v>
                </c:pt>
              </c:numCache>
            </c:numRef>
          </c:yVal>
          <c:smooth val="0"/>
        </c:ser>
        <c:ser>
          <c:idx val="3"/>
          <c:order val="6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0.16927272727272699</c:v>
                </c:pt>
                <c:pt idx="1">
                  <c:v>4.9703999999999997</c:v>
                </c:pt>
              </c:numCache>
            </c:numRef>
          </c:yVal>
          <c:smooth val="0"/>
        </c:ser>
        <c:ser>
          <c:idx val="9"/>
          <c:order val="7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Data!$Q$20:$Q$22</c:f>
              <c:numCache>
                <c:formatCode>0</c:formatCode>
                <c:ptCount val="3"/>
                <c:pt idx="0">
                  <c:v>2206.8965517241381</c:v>
                </c:pt>
                <c:pt idx="1">
                  <c:v>2190.635451505017</c:v>
                </c:pt>
              </c:numCache>
            </c:numRef>
          </c:xVal>
          <c:yVal>
            <c:numRef>
              <c:f>Data!$DK$20:$DK$22</c:f>
              <c:numCache>
                <c:formatCode>0.00</c:formatCode>
                <c:ptCount val="3"/>
                <c:pt idx="0">
                  <c:v>11.563281249999999</c:v>
                </c:pt>
                <c:pt idx="1">
                  <c:v>7.6754198473282411</c:v>
                </c:pt>
              </c:numCache>
            </c:numRef>
          </c:yVal>
          <c:smooth val="0"/>
        </c:ser>
        <c:ser>
          <c:idx val="8"/>
          <c:order val="8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6666.6666666666697</c:v>
                </c:pt>
              </c:numCache>
            </c:numRef>
          </c:xVal>
          <c:yVal>
            <c:numRef>
              <c:f>Data!$DK$24:$DK$25</c:f>
              <c:numCache>
                <c:formatCode>0.00</c:formatCode>
                <c:ptCount val="2"/>
                <c:pt idx="1">
                  <c:v>1.0098499999999999</c:v>
                </c:pt>
              </c:numCache>
            </c:numRef>
          </c:yVal>
          <c:smooth val="0"/>
        </c:ser>
        <c:ser>
          <c:idx val="10"/>
          <c:order val="9"/>
          <c:tx>
            <c:v>MF93-Sill4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Data!$Q$26:$Q$36</c:f>
              <c:numCache>
                <c:formatCode>0</c:formatCode>
                <c:ptCount val="11"/>
                <c:pt idx="1">
                  <c:v>5625</c:v>
                </c:pt>
                <c:pt idx="2">
                  <c:v>7871.7948717948721</c:v>
                </c:pt>
                <c:pt idx="5">
                  <c:v>6405.6939501779352</c:v>
                </c:pt>
                <c:pt idx="8">
                  <c:v>3000</c:v>
                </c:pt>
                <c:pt idx="9">
                  <c:v>3800</c:v>
                </c:pt>
                <c:pt idx="10">
                  <c:v>1272.727272727273</c:v>
                </c:pt>
              </c:numCache>
            </c:numRef>
          </c:xVal>
          <c:yVal>
            <c:numRef>
              <c:f>Data!$DK$26:$DK$36</c:f>
              <c:numCache>
                <c:formatCode>0.00</c:formatCode>
                <c:ptCount val="11"/>
                <c:pt idx="0">
                  <c:v>0.68400000000000005</c:v>
                </c:pt>
                <c:pt idx="1">
                  <c:v>0.33946666666666703</c:v>
                </c:pt>
                <c:pt idx="2">
                  <c:v>0.32937459283387599</c:v>
                </c:pt>
                <c:pt idx="4">
                  <c:v>5.0615999999999994</c:v>
                </c:pt>
                <c:pt idx="5">
                  <c:v>1.7986666666666671</c:v>
                </c:pt>
                <c:pt idx="7">
                  <c:v>2.1280000000000001</c:v>
                </c:pt>
                <c:pt idx="8">
                  <c:v>4.4731428571428573</c:v>
                </c:pt>
                <c:pt idx="9">
                  <c:v>3.319199999999999</c:v>
                </c:pt>
                <c:pt idx="10">
                  <c:v>13.766857142857139</c:v>
                </c:pt>
              </c:numCache>
            </c:numRef>
          </c:yVal>
          <c:smooth val="0"/>
        </c:ser>
        <c:ser>
          <c:idx val="2"/>
          <c:order val="10"/>
          <c:tx>
            <c:v>line</c:v>
          </c:tx>
          <c:spPr>
            <a:ln w="508000">
              <a:solidFill>
                <a:srgbClr val="CCFFCC"/>
              </a:solidFill>
            </a:ln>
          </c:spPr>
          <c:marker>
            <c:symbol val="none"/>
          </c:marker>
          <c:xVal>
            <c:numRef>
              <c:f>Data!$Q$108:$Q$109</c:f>
              <c:numCache>
                <c:formatCode>General</c:formatCode>
                <c:ptCount val="2"/>
                <c:pt idx="0">
                  <c:v>2500</c:v>
                </c:pt>
                <c:pt idx="1">
                  <c:v>2500</c:v>
                </c:pt>
              </c:numCache>
            </c:numRef>
          </c:xVal>
          <c:yVal>
            <c:numRef>
              <c:f>Data!$DK$108:$DK$109</c:f>
              <c:numCache>
                <c:formatCode>General</c:formatCode>
                <c:ptCount val="2"/>
                <c:pt idx="0">
                  <c:v>0</c:v>
                </c:pt>
                <c:pt idx="1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44224"/>
        <c:axId val="119446144"/>
      </c:scatterChart>
      <c:valAx>
        <c:axId val="11944422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3172411539843802"/>
              <c:y val="0.927601728355384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446144"/>
        <c:crossesAt val="0.01"/>
        <c:crossBetween val="midCat"/>
        <c:majorUnit val="2000"/>
      </c:valAx>
      <c:valAx>
        <c:axId val="119446144"/>
        <c:scaling>
          <c:orientation val="minMax"/>
          <c:max val="3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 (100) (wt%)</a:t>
                </a:r>
              </a:p>
            </c:rich>
          </c:tx>
          <c:layout>
            <c:manualLayout>
              <c:xMode val="edge"/>
              <c:yMode val="edge"/>
              <c:x val="8.27588460156173E-3"/>
              <c:y val="0.368778366989841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444224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85379314100260295"/>
          <c:y val="0.30542985698216302"/>
          <c:w val="0.14492056917301599"/>
          <c:h val="0.58160996005652799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0.13108</cdr:x>
      <cdr:y>0.08306</cdr:y>
    </cdr:from>
    <cdr:to>
      <cdr:x>0.76961</cdr:x>
      <cdr:y>0.86645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1206043" y="465970"/>
          <a:ext cx="5874892" cy="4394752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0.18621</cdr:x>
      <cdr:y>0.76923</cdr:y>
    </cdr:from>
    <cdr:to>
      <cdr:x>0.28552</cdr:x>
      <cdr:y>0.93213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00" y="4318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/>
            <a:t>PGE-Depleted</a:t>
          </a:r>
        </a:p>
      </cdr:txBody>
    </cdr:sp>
  </cdr:relSizeAnchor>
  <cdr:relSizeAnchor xmlns:cdr="http://schemas.openxmlformats.org/drawingml/2006/chartDrawing">
    <cdr:from>
      <cdr:x>0.19034</cdr:x>
      <cdr:y>0.12443</cdr:y>
    </cdr:from>
    <cdr:to>
      <cdr:x>0.28966</cdr:x>
      <cdr:y>0.28733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698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/>
            <a:t>PGE-Undepleted</a:t>
          </a:r>
        </a:p>
      </cdr:txBody>
    </cdr:sp>
  </cdr:relSizeAnchor>
  <cdr:relSizeAnchor xmlns:cdr="http://schemas.openxmlformats.org/drawingml/2006/chartDrawing">
    <cdr:from>
      <cdr:x>0.24138</cdr:x>
      <cdr:y>0.22398</cdr:y>
    </cdr:from>
    <cdr:to>
      <cdr:x>0.63172</cdr:x>
      <cdr:y>0.52036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H="1">
          <a:off x="2222500" y="1257300"/>
          <a:ext cx="3594100" cy="16637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0.37655</cdr:x>
      <cdr:y>0.319</cdr:y>
    </cdr:from>
    <cdr:to>
      <cdr:x>0.47586</cdr:x>
      <cdr:y>0.4819</cdr:y>
    </cdr:to>
    <cdr:sp macro="" textlink="">
      <cdr:nvSpPr>
        <cdr:cNvPr id="7" name="TextBox 6"/>
        <cdr:cNvSpPr txBox="1"/>
      </cdr:nvSpPr>
      <cdr:spPr>
        <a:xfrm xmlns:a="http://schemas.openxmlformats.org/drawingml/2006/main" rot="19950083">
          <a:off x="3467100" y="17907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solidFill>
                <a:srgbClr val="FF0000"/>
              </a:solidFill>
            </a:rPr>
            <a:t>Variable</a:t>
          </a:r>
          <a:r>
            <a:rPr lang="en-US" sz="1400" baseline="0">
              <a:solidFill>
                <a:srgbClr val="FF0000"/>
              </a:solidFill>
            </a:rPr>
            <a:t> R Factors</a:t>
          </a:r>
          <a:endParaRPr lang="en-US" sz="1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0.4731</cdr:x>
      <cdr:y>0.5362</cdr:y>
    </cdr:from>
    <cdr:to>
      <cdr:x>0.56276</cdr:x>
      <cdr:y>0.8371</cdr:y>
    </cdr:to>
    <cdr:cxnSp macro="">
      <cdr:nvCxnSpPr>
        <cdr:cNvPr id="9" name="Straight Arrow Connector 8"/>
        <cdr:cNvCxnSpPr/>
      </cdr:nvCxnSpPr>
      <cdr:spPr bwMode="auto">
        <a:xfrm xmlns:a="http://schemas.openxmlformats.org/drawingml/2006/main" flipH="1">
          <a:off x="4356100" y="3009900"/>
          <a:ext cx="825500" cy="16891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28575" cap="flat" cmpd="sng" algn="ctr">
          <a:solidFill>
            <a:srgbClr val="008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0.50345</cdr:x>
      <cdr:y>0.71267</cdr:y>
    </cdr:from>
    <cdr:to>
      <cdr:x>0.60276</cdr:x>
      <cdr:y>0.87557</cdr:y>
    </cdr:to>
    <cdr:sp macro="" textlink="">
      <cdr:nvSpPr>
        <cdr:cNvPr id="10" name="TextBox 9"/>
        <cdr:cNvSpPr txBox="1"/>
      </cdr:nvSpPr>
      <cdr:spPr>
        <a:xfrm xmlns:a="http://schemas.openxmlformats.org/drawingml/2006/main" rot="17825663">
          <a:off x="4635500" y="40005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rgbClr val="008000"/>
              </a:solidFill>
            </a:rPr>
            <a:t>Sulphide</a:t>
          </a:r>
          <a:r>
            <a:rPr lang="en-US" sz="1600" baseline="0">
              <a:solidFill>
                <a:srgbClr val="008000"/>
              </a:solidFill>
            </a:rPr>
            <a:t> Depletion</a:t>
          </a:r>
          <a:endParaRPr lang="en-US" sz="1600">
            <a:solidFill>
              <a:srgbClr val="008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0.2538</cdr:x>
      <cdr:y>0.33937</cdr:y>
    </cdr:from>
    <cdr:to>
      <cdr:x>0.35311</cdr:x>
      <cdr:y>0.50226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336849" y="1905004"/>
          <a:ext cx="914366" cy="91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accent4">
                  <a:lumMod val="75000"/>
                </a:schemeClr>
              </a:solidFill>
            </a:rPr>
            <a:t>Mantle Cu/Pd</a:t>
          </a:r>
        </a:p>
      </cdr:txBody>
    </cdr:sp>
  </cdr:relSizeAnchor>
  <cdr:relSizeAnchor xmlns:cdr="http://schemas.openxmlformats.org/drawingml/2006/chartDrawing">
    <cdr:from>
      <cdr:x>0.55103</cdr:x>
      <cdr:y>0.72398</cdr:y>
    </cdr:from>
    <cdr:to>
      <cdr:x>0.65034</cdr:x>
      <cdr:y>0.88688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3650" y="406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PGE Depletion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0.28898</cdr:x>
      <cdr:y>0.27199</cdr:y>
    </cdr:from>
    <cdr:to>
      <cdr:x>0.38836</cdr:x>
      <cdr:y>0.43498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658777" y="15258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/>
            <a:t>Mantle</a:t>
          </a:r>
        </a:p>
      </cdr:txBody>
    </cdr:sp>
  </cdr:relSizeAnchor>
  <cdr:relSizeAnchor xmlns:cdr="http://schemas.openxmlformats.org/drawingml/2006/chartDrawing">
    <cdr:from>
      <cdr:x>0.39325</cdr:x>
      <cdr:y>0.65961</cdr:y>
    </cdr:from>
    <cdr:to>
      <cdr:x>0.714</cdr:x>
      <cdr:y>0.65961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>
          <a:off x="3618129" y="3700360"/>
          <a:ext cx="2951152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0.56703</cdr:x>
      <cdr:y>0.59283</cdr:y>
    </cdr:from>
    <cdr:to>
      <cdr:x>0.66642</cdr:x>
      <cdr:y>0.75583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17050" y="33257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rgbClr val="FF0000"/>
              </a:solidFill>
            </a:rPr>
            <a:t>Crustal</a:t>
          </a:r>
          <a:r>
            <a:rPr lang="en-US" sz="1800" baseline="0">
              <a:solidFill>
                <a:srgbClr val="FF0000"/>
              </a:solidFill>
            </a:rPr>
            <a:t> Sulphur</a:t>
          </a:r>
          <a:endParaRPr lang="en-US" sz="180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0.32828</cdr:x>
      <cdr:y>0.25792</cdr:y>
    </cdr:from>
    <cdr:to>
      <cdr:x>0.42759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022600" y="144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tx1"/>
              </a:solidFill>
            </a:rPr>
            <a:t>Mantle</a:t>
          </a:r>
        </a:p>
      </cdr:txBody>
    </cdr:sp>
  </cdr:relSizeAnchor>
  <cdr:relSizeAnchor xmlns:cdr="http://schemas.openxmlformats.org/drawingml/2006/chartDrawing">
    <cdr:from>
      <cdr:x>0.48828</cdr:x>
      <cdr:y>0.62443</cdr:y>
    </cdr:from>
    <cdr:to>
      <cdr:x>0.58759</cdr:x>
      <cdr:y>0.78733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800" y="350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rgbClr val="FF0000"/>
              </a:solidFill>
            </a:rPr>
            <a:t>Crustal</a:t>
          </a:r>
          <a:r>
            <a:rPr lang="en-US" sz="1800" b="1" baseline="0">
              <a:solidFill>
                <a:srgbClr val="FF0000"/>
              </a:solidFill>
            </a:rPr>
            <a:t> contamination</a:t>
          </a:r>
          <a:endParaRPr lang="en-US" sz="18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0.49793</cdr:x>
      <cdr:y>0.59955</cdr:y>
    </cdr:from>
    <cdr:to>
      <cdr:x>0.74897</cdr:x>
      <cdr:y>0.59955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>
          <a:off x="4584700" y="3365500"/>
          <a:ext cx="23114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0.1592</cdr:x>
      <cdr:y>0.14658</cdr:y>
    </cdr:from>
    <cdr:to>
      <cdr:x>0.25879</cdr:x>
      <cdr:y>0.30958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1869" y="8223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Primitive</a:t>
          </a:r>
          <a:r>
            <a:rPr lang="en-US" sz="1400" baseline="0"/>
            <a:t> Magma</a:t>
          </a:r>
          <a:endParaRPr lang="en-US" sz="1400"/>
        </a:p>
      </cdr:txBody>
    </cdr:sp>
  </cdr:relSizeAnchor>
  <cdr:relSizeAnchor xmlns:cdr="http://schemas.openxmlformats.org/drawingml/2006/chartDrawing">
    <cdr:from>
      <cdr:x>0.1602</cdr:x>
      <cdr:y>0.10749</cdr:y>
    </cdr:from>
    <cdr:to>
      <cdr:x>0.16617</cdr:x>
      <cdr:y>0.22313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H="1" flipV="1">
          <a:off x="1471007" y="603022"/>
          <a:ext cx="54820" cy="648705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0.65075</cdr:x>
      <cdr:y>0.79642</cdr:y>
    </cdr:from>
    <cdr:to>
      <cdr:x>0.77413</cdr:x>
      <cdr:y>0.82248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>
          <a:off x="5975396" y="4467842"/>
          <a:ext cx="1132949" cy="146187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0.61095</cdr:x>
      <cdr:y>0.73127</cdr:y>
    </cdr:from>
    <cdr:to>
      <cdr:x>0.71053</cdr:x>
      <cdr:y>0.89427</cdr:y>
    </cdr:to>
    <cdr:sp macro="" textlink="">
      <cdr:nvSpPr>
        <cdr:cNvPr id="7" name="TextBox 6"/>
        <cdr:cNvSpPr txBox="1"/>
      </cdr:nvSpPr>
      <cdr:spPr>
        <a:xfrm xmlns:a="http://schemas.openxmlformats.org/drawingml/2006/main" rot="356137">
          <a:off x="5609929" y="4102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Crustal contaminant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24D3-54C5-6F4E-8DC8-FB4261083F2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22AD-647F-9F48-816B-B923EC4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68C3B-A87D-D94C-9863-E84D3E2E9A8F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1D4C-363C-1F43-BF28-9EF63E58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8BD24-C7CD-6A43-9F7F-D092A1CB3D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681BEA-CD44-164F-A7C6-4447E1CBD088}" type="slidenum">
              <a:rPr lang="en-AU">
                <a:latin typeface="Arial" charset="0"/>
              </a:rPr>
              <a:pPr eaLnBrk="1" hangingPunct="1"/>
              <a:t>7</a:t>
            </a:fld>
            <a:endParaRPr lang="en-AU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4357"/>
            <a:ext cx="5483946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D4C-363C-1F43-BF28-9EF63E587C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00E3-E2A4-461C-8EE5-C165C0DBEDC6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05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D4C-363C-1F43-BF28-9EF63E587C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898E-9CF5-4341-8452-3E3DF07D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9379-BB93-E248-82AF-0A273F095C5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17317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Geochemical study of magmatic Ni-Cu-PGE sulphide mineralization in mafic sills at Melba Flats, Western Tasmania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883" y="3271059"/>
            <a:ext cx="5998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Reid R. Keays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dirty="0" smtClean="0"/>
              <a:t>School of Earth, Atmosphere and Environment</a:t>
            </a:r>
          </a:p>
          <a:p>
            <a:pPr algn="ctr"/>
            <a:r>
              <a:rPr lang="en-US" sz="2400" dirty="0" smtClean="0"/>
              <a:t>Monash University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3949" y="6185615"/>
            <a:ext cx="185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October 17,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02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8111" cy="6739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Ni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MF-23 Sill 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81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four Ni peaks in this intersection that were produced by massive </a:t>
            </a:r>
            <a:r>
              <a:rPr lang="en-US" dirty="0" smtClean="0">
                <a:solidFill>
                  <a:srgbClr val="FF0000"/>
                </a:solidFill>
              </a:rPr>
              <a:t>sulphide aggregates and veins</a:t>
            </a:r>
          </a:p>
          <a:p>
            <a:r>
              <a:rPr lang="en-US" dirty="0" smtClean="0"/>
              <a:t>This provides additional strong evidence that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as immiscible sulphide liquids into the gabbros</a:t>
            </a:r>
          </a:p>
          <a:p>
            <a:r>
              <a:rPr lang="en-US" dirty="0" smtClean="0"/>
              <a:t>These sulphide melt may have been injected from </a:t>
            </a:r>
            <a:r>
              <a:rPr lang="en-US" dirty="0" smtClean="0">
                <a:solidFill>
                  <a:srgbClr val="FF0000"/>
                </a:solidFill>
              </a:rPr>
              <a:t>below </a:t>
            </a:r>
            <a:r>
              <a:rPr lang="en-US" dirty="0" smtClean="0"/>
              <a:t>or by </a:t>
            </a:r>
            <a:r>
              <a:rPr lang="en-US" dirty="0" smtClean="0">
                <a:solidFill>
                  <a:srgbClr val="FF0000"/>
                </a:solidFill>
              </a:rPr>
              <a:t>backward flow </a:t>
            </a:r>
            <a:endParaRPr lang="en-US" dirty="0"/>
          </a:p>
          <a:p>
            <a:r>
              <a:rPr lang="en-US" dirty="0" smtClean="0"/>
              <a:t>It will be shown below that it is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 mineralization is a product backward flow of sulphide melts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Magma-type that formed the Melba Flats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Ni-Cu-PGE </a:t>
            </a:r>
            <a:r>
              <a:rPr lang="en-US" sz="3200" dirty="0" err="1" smtClean="0">
                <a:solidFill>
                  <a:srgbClr val="0000FF"/>
                </a:solidFill>
              </a:rPr>
              <a:t>sulphides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indication of the </a:t>
            </a:r>
            <a:r>
              <a:rPr lang="en-US" sz="2800" dirty="0" smtClean="0">
                <a:solidFill>
                  <a:srgbClr val="FF0000"/>
                </a:solidFill>
              </a:rPr>
              <a:t>magma type </a:t>
            </a:r>
            <a:r>
              <a:rPr lang="en-US" sz="2800" dirty="0" smtClean="0"/>
              <a:t>from which the higher grade Ni-Cu-PGE </a:t>
            </a:r>
            <a:r>
              <a:rPr lang="en-US" sz="2800" dirty="0" err="1" smtClean="0"/>
              <a:t>sulphides</a:t>
            </a:r>
            <a:r>
              <a:rPr lang="en-US" sz="2800" dirty="0" smtClean="0"/>
              <a:t> were formed is provided on a </a:t>
            </a:r>
            <a:r>
              <a:rPr lang="en-US" sz="2800" dirty="0" err="1" smtClean="0">
                <a:solidFill>
                  <a:srgbClr val="FF0000"/>
                </a:solidFill>
              </a:rPr>
              <a:t>scattergram</a:t>
            </a:r>
            <a:r>
              <a:rPr lang="en-US" sz="2800" dirty="0" smtClean="0"/>
              <a:t> of Pd/</a:t>
            </a:r>
            <a:r>
              <a:rPr lang="en-US" sz="2800" dirty="0" err="1" smtClean="0"/>
              <a:t>Ir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Ni/Cu ratios</a:t>
            </a:r>
          </a:p>
          <a:p>
            <a:r>
              <a:rPr lang="en-US" sz="2800" dirty="0" smtClean="0"/>
              <a:t>These values are superimposed on the </a:t>
            </a:r>
            <a:r>
              <a:rPr lang="en-US" sz="2800" dirty="0" smtClean="0">
                <a:solidFill>
                  <a:srgbClr val="FF0000"/>
                </a:solidFill>
              </a:rPr>
              <a:t>discriminant diagram </a:t>
            </a:r>
            <a:r>
              <a:rPr lang="en-US" sz="2800" dirty="0" smtClean="0"/>
              <a:t>of Barnes (1990) that provides the fields occupied by rocks formed by different magma types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4.18.1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" y="0"/>
            <a:ext cx="8936606" cy="6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4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Pd/</a:t>
            </a:r>
            <a:r>
              <a:rPr lang="en-US" sz="3200" dirty="0" err="1" smtClean="0">
                <a:solidFill>
                  <a:srgbClr val="0000FF"/>
                </a:solidFill>
              </a:rPr>
              <a:t>Ir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Ni/Cu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8" y="1015175"/>
            <a:ext cx="8443662" cy="51918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majority of the </a:t>
            </a:r>
            <a:r>
              <a:rPr lang="en-US" dirty="0" err="1" smtClean="0"/>
              <a:t>sulphides</a:t>
            </a:r>
            <a:r>
              <a:rPr lang="en-US" dirty="0" smtClean="0"/>
              <a:t> plot in the field of </a:t>
            </a:r>
            <a:r>
              <a:rPr lang="en-US" dirty="0" smtClean="0">
                <a:solidFill>
                  <a:srgbClr val="FF0000"/>
                </a:solidFill>
              </a:rPr>
              <a:t>high Mg </a:t>
            </a:r>
            <a:r>
              <a:rPr lang="en-US" dirty="0" err="1" smtClean="0">
                <a:solidFill>
                  <a:srgbClr val="FF0000"/>
                </a:solidFill>
              </a:rPr>
              <a:t>tholeiites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Hence, the ores were formed by a magma that had the same </a:t>
            </a:r>
            <a:r>
              <a:rPr lang="en-US" dirty="0" err="1" smtClean="0"/>
              <a:t>MgO</a:t>
            </a:r>
            <a:r>
              <a:rPr lang="en-US" dirty="0" smtClean="0"/>
              <a:t> content </a:t>
            </a:r>
            <a:r>
              <a:rPr lang="en-US" dirty="0" smtClean="0">
                <a:solidFill>
                  <a:srgbClr val="FF0000"/>
                </a:solidFill>
              </a:rPr>
              <a:t>(~12-13%) </a:t>
            </a:r>
            <a:r>
              <a:rPr lang="en-US" dirty="0" smtClean="0"/>
              <a:t>as that which the host rocks (Crawford and Keays, 2010)</a:t>
            </a:r>
          </a:p>
          <a:p>
            <a:r>
              <a:rPr lang="en-US" dirty="0" smtClean="0"/>
              <a:t>Magmas that have elevated </a:t>
            </a:r>
            <a:r>
              <a:rPr lang="en-US" dirty="0" err="1" smtClean="0"/>
              <a:t>MgO</a:t>
            </a:r>
            <a:r>
              <a:rPr lang="en-US" dirty="0" smtClean="0"/>
              <a:t> contents are generally </a:t>
            </a:r>
            <a:r>
              <a:rPr lang="en-US" dirty="0" smtClean="0">
                <a:solidFill>
                  <a:srgbClr val="FF0000"/>
                </a:solidFill>
              </a:rPr>
              <a:t>sulphide undersaturated </a:t>
            </a:r>
            <a:r>
              <a:rPr lang="en-US" dirty="0" smtClean="0"/>
              <a:t>and therefore undepleted in Ni, Cu and the PGE</a:t>
            </a:r>
          </a:p>
          <a:p>
            <a:r>
              <a:rPr lang="en-US" dirty="0" smtClean="0"/>
              <a:t>The three </a:t>
            </a:r>
            <a:r>
              <a:rPr lang="en-US" dirty="0" smtClean="0">
                <a:solidFill>
                  <a:srgbClr val="FF0000"/>
                </a:solidFill>
              </a:rPr>
              <a:t>MF 81A </a:t>
            </a:r>
            <a:r>
              <a:rPr lang="en-US" dirty="0" smtClean="0"/>
              <a:t>samples that lie outside the high Mg </a:t>
            </a:r>
            <a:r>
              <a:rPr lang="en-US" dirty="0" err="1" smtClean="0"/>
              <a:t>tholeiite</a:t>
            </a:r>
            <a:r>
              <a:rPr lang="en-US" dirty="0" smtClean="0"/>
              <a:t> field are massive </a:t>
            </a:r>
            <a:r>
              <a:rPr lang="en-US" dirty="0" err="1" smtClean="0"/>
              <a:t>sulphides</a:t>
            </a:r>
            <a:endParaRPr lang="en-US" dirty="0" smtClean="0"/>
          </a:p>
          <a:p>
            <a:pPr lvl="1"/>
            <a:r>
              <a:rPr lang="en-US" dirty="0" smtClean="0"/>
              <a:t>they have lost some Pd, Pt and Cu during fractionation of the sulphide melt that produced them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Symbols</a:t>
            </a:r>
            <a:r>
              <a:rPr lang="en-US" dirty="0" smtClean="0"/>
              <a:t>: red circles (MF 19 Assays); pink squares (MF 95); yellow circles (MF 81 A); green squares (MF 93-sill 1); sky blue squares (MF 93-sill 2); blue squares (MF 93-sill 3); orange squares (MF 93-sill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20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note on fractionation of sulphide melts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233012"/>
            <a:ext cx="8229600" cy="52233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Sulphide melts can undergo </a:t>
            </a:r>
            <a:r>
              <a:rPr lang="en-US" dirty="0" smtClean="0">
                <a:solidFill>
                  <a:srgbClr val="FF0000"/>
                </a:solidFill>
              </a:rPr>
              <a:t>fractionation</a:t>
            </a:r>
            <a:r>
              <a:rPr lang="en-US" dirty="0" smtClean="0"/>
              <a:t>, just as silicate melts do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first phase </a:t>
            </a:r>
            <a:r>
              <a:rPr lang="en-US" dirty="0" smtClean="0"/>
              <a:t>to segregate from the sulphide melt that produced the sulphide mineralization at Melba Flats would be a </a:t>
            </a:r>
            <a:r>
              <a:rPr lang="en-US" dirty="0" err="1" smtClean="0"/>
              <a:t>Monosulphide</a:t>
            </a:r>
            <a:r>
              <a:rPr lang="en-US" dirty="0" smtClean="0"/>
              <a:t> solid solution (</a:t>
            </a:r>
            <a:r>
              <a:rPr lang="en-US" dirty="0" err="1" smtClean="0"/>
              <a:t>Mss</a:t>
            </a:r>
            <a:r>
              <a:rPr lang="en-US" dirty="0" smtClean="0"/>
              <a:t>) that would be composed </a:t>
            </a:r>
            <a:r>
              <a:rPr lang="en-US" dirty="0" smtClean="0">
                <a:solidFill>
                  <a:srgbClr val="FF0000"/>
                </a:solidFill>
              </a:rPr>
              <a:t>mainly of </a:t>
            </a:r>
            <a:r>
              <a:rPr lang="en-US" dirty="0" err="1" smtClean="0">
                <a:solidFill>
                  <a:srgbClr val="FF0000"/>
                </a:solidFill>
              </a:rPr>
              <a:t>FeS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plus Ni and Co in addition to </a:t>
            </a:r>
            <a:r>
              <a:rPr lang="en-US" dirty="0" err="1" smtClean="0"/>
              <a:t>Ir</a:t>
            </a:r>
            <a:r>
              <a:rPr lang="en-US" dirty="0" smtClean="0"/>
              <a:t>, </a:t>
            </a:r>
            <a:r>
              <a:rPr lang="en-US" dirty="0" err="1" smtClean="0"/>
              <a:t>Ru</a:t>
            </a:r>
            <a:r>
              <a:rPr lang="en-US" dirty="0"/>
              <a:t> </a:t>
            </a:r>
            <a:r>
              <a:rPr lang="en-US" dirty="0" smtClean="0"/>
              <a:t>and Rh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residual sulphide melt </a:t>
            </a:r>
            <a:r>
              <a:rPr lang="en-US" dirty="0" smtClean="0"/>
              <a:t>would be enriched in Cu, Au, Pd and Pt</a:t>
            </a:r>
          </a:p>
          <a:p>
            <a:r>
              <a:rPr lang="en-US" dirty="0" smtClean="0"/>
              <a:t>Migration of the Cu-rich sulphide melt away from the </a:t>
            </a:r>
            <a:r>
              <a:rPr lang="en-US" dirty="0" err="1" smtClean="0"/>
              <a:t>Mss</a:t>
            </a:r>
            <a:r>
              <a:rPr lang="en-US" dirty="0" smtClean="0"/>
              <a:t>  (as would almost certainly have happened if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had flowed backwards down the plumbing system) would have produced </a:t>
            </a:r>
            <a:r>
              <a:rPr lang="en-US" dirty="0" smtClean="0">
                <a:solidFill>
                  <a:srgbClr val="FF0000"/>
                </a:solidFill>
              </a:rPr>
              <a:t>significant fractionation </a:t>
            </a:r>
            <a:r>
              <a:rPr lang="en-US" dirty="0" smtClean="0"/>
              <a:t>of Cu from Ni and Pd from </a:t>
            </a:r>
            <a:r>
              <a:rPr lang="en-US" dirty="0" err="1" smtClean="0"/>
              <a:t>Ir</a:t>
            </a:r>
            <a:r>
              <a:rPr lang="en-US" dirty="0" smtClean="0"/>
              <a:t>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00701"/>
              </p:ext>
            </p:extLst>
          </p:nvPr>
        </p:nvGraphicFramePr>
        <p:xfrm>
          <a:off x="351913" y="1346355"/>
          <a:ext cx="8848734" cy="53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913" y="205589"/>
            <a:ext cx="818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reasonable correlation between Cu and Ni</a:t>
            </a:r>
          </a:p>
          <a:p>
            <a:r>
              <a:rPr lang="en-US" dirty="0"/>
              <a:t>	</a:t>
            </a:r>
            <a:r>
              <a:rPr lang="en-US" i="1" dirty="0" smtClean="0"/>
              <a:t>-the divergence in Cu/Ni ratios may in part be due to  limited fractionation of a sulphide melt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1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19187" y="624036"/>
          <a:ext cx="9182374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Excellent</a:t>
            </a:r>
            <a:r>
              <a:rPr lang="en-US" dirty="0" smtClean="0"/>
              <a:t> Pd-Pt correlation between Cu-Ni-rich and Cu-Ni-poor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The continuum in ratios indicates the </a:t>
            </a:r>
            <a:r>
              <a:rPr lang="en-US" dirty="0" err="1" smtClean="0"/>
              <a:t>sulphides</a:t>
            </a:r>
            <a:r>
              <a:rPr lang="en-US" dirty="0" smtClean="0"/>
              <a:t> in all sills are </a:t>
            </a:r>
            <a:r>
              <a:rPr lang="en-US" dirty="0" smtClean="0">
                <a:solidFill>
                  <a:srgbClr val="FF0000"/>
                </a:solidFill>
              </a:rPr>
              <a:t>co-magmatic </a:t>
            </a:r>
          </a:p>
          <a:p>
            <a:r>
              <a:rPr lang="en-US" dirty="0" smtClean="0"/>
              <a:t>This also indicates that </a:t>
            </a:r>
            <a:r>
              <a:rPr lang="en-US" dirty="0" smtClean="0">
                <a:solidFill>
                  <a:srgbClr val="FF0000"/>
                </a:solidFill>
              </a:rPr>
              <a:t>all of the PGE </a:t>
            </a:r>
            <a:r>
              <a:rPr lang="en-US" dirty="0" smtClean="0"/>
              <a:t>in the rocks (including those with very low sulphide contents) are hosted by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The scatter in ratios with higher PGE contents may be due to the presence of </a:t>
            </a:r>
            <a:r>
              <a:rPr lang="en-US" dirty="0" smtClean="0">
                <a:solidFill>
                  <a:srgbClr val="FF0000"/>
                </a:solidFill>
              </a:rPr>
              <a:t>Platinum Group Minerals</a:t>
            </a:r>
          </a:p>
          <a:p>
            <a:r>
              <a:rPr lang="en-US" dirty="0" smtClean="0"/>
              <a:t>Also, the </a:t>
            </a:r>
            <a:r>
              <a:rPr lang="en-US" dirty="0" smtClean="0">
                <a:solidFill>
                  <a:srgbClr val="FF0000"/>
                </a:solidFill>
              </a:rPr>
              <a:t>MF-19 “Assays” </a:t>
            </a:r>
            <a:r>
              <a:rPr lang="en-US" dirty="0" smtClean="0"/>
              <a:t>samples were </a:t>
            </a:r>
            <a:r>
              <a:rPr lang="en-US" dirty="0" err="1" smtClean="0"/>
              <a:t>analysed</a:t>
            </a:r>
            <a:r>
              <a:rPr lang="en-US" dirty="0" smtClean="0"/>
              <a:t> in a different lab </a:t>
            </a:r>
          </a:p>
        </p:txBody>
      </p:sp>
    </p:spTree>
    <p:extLst>
      <p:ext uri="{BB962C8B-B14F-4D97-AF65-F5344CB8AC3E}">
        <p14:creationId xmlns:p14="http://schemas.microsoft.com/office/powerpoint/2010/main" val="2371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2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93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Ir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Pd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2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reasonably strong </a:t>
            </a:r>
            <a:r>
              <a:rPr lang="en-US" dirty="0" smtClean="0">
                <a:solidFill>
                  <a:srgbClr val="FF0000"/>
                </a:solidFill>
              </a:rPr>
              <a:t>correlation</a:t>
            </a:r>
            <a:r>
              <a:rPr lang="en-US" dirty="0" smtClean="0"/>
              <a:t> between </a:t>
            </a:r>
            <a:r>
              <a:rPr lang="en-US" dirty="0" err="1" smtClean="0"/>
              <a:t>Ir</a:t>
            </a:r>
            <a:r>
              <a:rPr lang="en-US" dirty="0" smtClean="0"/>
              <a:t> and Pd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Ir</a:t>
            </a:r>
            <a:r>
              <a:rPr lang="en-US" dirty="0" smtClean="0"/>
              <a:t> and Pd are </a:t>
            </a:r>
            <a:r>
              <a:rPr lang="en-US" dirty="0" smtClean="0">
                <a:solidFill>
                  <a:srgbClr val="FF0000"/>
                </a:solidFill>
              </a:rPr>
              <a:t>strongly partitioned </a:t>
            </a:r>
            <a:r>
              <a:rPr lang="en-US" dirty="0" smtClean="0"/>
              <a:t>during fractionation of sulphide melts, this suggests the sulphide melts underwent very little fractionation</a:t>
            </a:r>
          </a:p>
          <a:p>
            <a:r>
              <a:rPr lang="en-US" dirty="0" smtClean="0"/>
              <a:t>If fractionated, the high Pd samples should have low </a:t>
            </a:r>
            <a:r>
              <a:rPr lang="en-US" dirty="0" err="1" smtClean="0"/>
              <a:t>Ir</a:t>
            </a:r>
            <a:r>
              <a:rPr lang="en-US" dirty="0" smtClean="0"/>
              <a:t> contents, which they do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US" dirty="0" smtClean="0"/>
              <a:t>It is hence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 </a:t>
            </a:r>
            <a:r>
              <a:rPr lang="en-US" dirty="0" err="1" smtClean="0"/>
              <a:t>sulphides</a:t>
            </a:r>
            <a:r>
              <a:rPr lang="en-US" dirty="0" smtClean="0"/>
              <a:t> were emplaced at higher levels in the plumbing system and ran back down the system under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Executive Summary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55700"/>
            <a:ext cx="8229600" cy="528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ore-grade Ni-Cu-PGE </a:t>
            </a:r>
            <a:r>
              <a:rPr lang="en-US" dirty="0" err="1" smtClean="0"/>
              <a:t>sulphides</a:t>
            </a:r>
            <a:r>
              <a:rPr lang="en-US" dirty="0" smtClean="0"/>
              <a:t> at Melba Flats were formed at depth due to interaction of a </a:t>
            </a:r>
            <a:r>
              <a:rPr lang="en-US" dirty="0" smtClean="0">
                <a:solidFill>
                  <a:srgbClr val="FF0000"/>
                </a:solidFill>
              </a:rPr>
              <a:t>PGE</a:t>
            </a:r>
            <a:r>
              <a:rPr lang="en-US" dirty="0">
                <a:solidFill>
                  <a:srgbClr val="FF0000"/>
                </a:solidFill>
              </a:rPr>
              <a:t>-undepleted</a:t>
            </a:r>
            <a:r>
              <a:rPr lang="en-US" dirty="0"/>
              <a:t> high </a:t>
            </a:r>
            <a:r>
              <a:rPr lang="en-US" dirty="0" err="1"/>
              <a:t>MgO</a:t>
            </a:r>
            <a:r>
              <a:rPr lang="en-US" dirty="0"/>
              <a:t> magma </a:t>
            </a:r>
            <a:r>
              <a:rPr lang="en-US" dirty="0" smtClean="0"/>
              <a:t>with S-bearing crustal rocks</a:t>
            </a:r>
          </a:p>
          <a:p>
            <a:r>
              <a:rPr lang="en-US" dirty="0"/>
              <a:t>Some of these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/>
              <a:t>then picked </a:t>
            </a:r>
            <a:r>
              <a:rPr lang="en-US" dirty="0" smtClean="0"/>
              <a:t>up </a:t>
            </a:r>
            <a:r>
              <a:rPr lang="en-US" dirty="0"/>
              <a:t>as </a:t>
            </a:r>
            <a:r>
              <a:rPr lang="en-US" dirty="0" smtClean="0"/>
              <a:t>liquid sulphide droplets and </a:t>
            </a:r>
            <a:r>
              <a:rPr lang="en-US" dirty="0">
                <a:solidFill>
                  <a:srgbClr val="FF0000"/>
                </a:solidFill>
              </a:rPr>
              <a:t>transported</a:t>
            </a:r>
            <a:r>
              <a:rPr lang="en-US" dirty="0"/>
              <a:t> by later batches of the same magma type</a:t>
            </a:r>
          </a:p>
          <a:p>
            <a:r>
              <a:rPr lang="en-US" dirty="0"/>
              <a:t>During transport, some of the </a:t>
            </a:r>
            <a:r>
              <a:rPr lang="en-US" dirty="0" err="1"/>
              <a:t>sulphides</a:t>
            </a:r>
            <a:r>
              <a:rPr lang="en-US" dirty="0"/>
              <a:t> were </a:t>
            </a:r>
            <a:r>
              <a:rPr lang="en-US" dirty="0">
                <a:solidFill>
                  <a:srgbClr val="FF0000"/>
                </a:solidFill>
              </a:rPr>
              <a:t>resorbed</a:t>
            </a:r>
            <a:r>
              <a:rPr lang="en-US" dirty="0"/>
              <a:t> by the sulphide-undersaturated magma</a:t>
            </a:r>
          </a:p>
          <a:p>
            <a:r>
              <a:rPr lang="en-US" dirty="0"/>
              <a:t>As a result some of the Fe and the S in the </a:t>
            </a:r>
            <a:r>
              <a:rPr lang="en-US" dirty="0" err="1"/>
              <a:t>sulphides</a:t>
            </a:r>
            <a:r>
              <a:rPr lang="en-US" dirty="0"/>
              <a:t> were taken back into the magma, leaving </a:t>
            </a:r>
            <a:r>
              <a:rPr lang="en-US" dirty="0">
                <a:solidFill>
                  <a:srgbClr val="FF0000"/>
                </a:solidFill>
              </a:rPr>
              <a:t>residual </a:t>
            </a:r>
            <a:r>
              <a:rPr lang="en-US" dirty="0" err="1">
                <a:solidFill>
                  <a:srgbClr val="FF0000"/>
                </a:solidFill>
              </a:rPr>
              <a:t>sulphides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were enriched in Cu, Ni, PGE and </a:t>
            </a:r>
            <a:r>
              <a:rPr lang="en-US" dirty="0" smtClean="0"/>
              <a:t>Se</a:t>
            </a:r>
          </a:p>
          <a:p>
            <a:r>
              <a:rPr lang="en-US" dirty="0" smtClean="0"/>
              <a:t>As </a:t>
            </a: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highly probable </a:t>
            </a:r>
            <a:r>
              <a:rPr lang="en-US" dirty="0"/>
              <a:t>that only a small proportion of the Ni-Cu-PGE </a:t>
            </a:r>
            <a:r>
              <a:rPr lang="en-US" dirty="0" err="1"/>
              <a:t>sulphides</a:t>
            </a:r>
            <a:r>
              <a:rPr lang="en-US" dirty="0"/>
              <a:t> formed at depth were transported to their current sites, there is considerable </a:t>
            </a:r>
            <a:r>
              <a:rPr lang="en-US" dirty="0">
                <a:solidFill>
                  <a:srgbClr val="FF0000"/>
                </a:solidFill>
              </a:rPr>
              <a:t>potential</a:t>
            </a:r>
            <a:r>
              <a:rPr lang="en-US" dirty="0"/>
              <a:t> for significant amounts of additional </a:t>
            </a:r>
            <a:r>
              <a:rPr lang="en-US" dirty="0" err="1"/>
              <a:t>sulphides</a:t>
            </a:r>
            <a:r>
              <a:rPr lang="en-US" dirty="0"/>
              <a:t> at </a:t>
            </a:r>
            <a:r>
              <a:rPr lang="en-US" dirty="0" smtClean="0"/>
              <a:t>depth</a:t>
            </a:r>
          </a:p>
          <a:p>
            <a:r>
              <a:rPr lang="en-US" dirty="0" smtClean="0"/>
              <a:t>If present, these </a:t>
            </a:r>
            <a:r>
              <a:rPr lang="en-US" dirty="0" err="1" smtClean="0"/>
              <a:t>sulphides</a:t>
            </a:r>
            <a:r>
              <a:rPr lang="en-US" dirty="0" smtClean="0"/>
              <a:t> would have somewha</a:t>
            </a:r>
            <a:r>
              <a:rPr lang="en-US" dirty="0" smtClean="0">
                <a:solidFill>
                  <a:srgbClr val="FF0000"/>
                </a:solidFill>
              </a:rPr>
              <a:t>t lower tenors</a:t>
            </a:r>
            <a:r>
              <a:rPr lang="en-US" dirty="0" smtClean="0"/>
              <a:t> than the Melba Flats high grade </a:t>
            </a:r>
            <a:r>
              <a:rPr lang="en-US" dirty="0" err="1" smtClean="0"/>
              <a:t>sulphides</a:t>
            </a:r>
            <a:endParaRPr lang="en-US" dirty="0" smtClean="0"/>
          </a:p>
          <a:p>
            <a:pPr lvl="1"/>
            <a:r>
              <a:rPr lang="en-US" dirty="0" smtClean="0"/>
              <a:t>However, the tenors of these </a:t>
            </a:r>
            <a:r>
              <a:rPr lang="en-US" dirty="0" err="1" smtClean="0"/>
              <a:t>sulphides</a:t>
            </a:r>
            <a:r>
              <a:rPr lang="en-US" dirty="0" smtClean="0"/>
              <a:t> are likely to be quite </a:t>
            </a:r>
            <a:r>
              <a:rPr lang="en-US" dirty="0" smtClean="0">
                <a:solidFill>
                  <a:srgbClr val="FF0000"/>
                </a:solidFill>
              </a:rPr>
              <a:t>economically attractive </a:t>
            </a:r>
            <a:r>
              <a:rPr lang="en-US" dirty="0" smtClean="0"/>
              <a:t>as the tenors of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(~10 % Ni and ~5 % Cu) are significantly higher than many Ni-Cu sulphide deposits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28323" y="624036"/>
          <a:ext cx="9200647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5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Rh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strong </a:t>
            </a:r>
            <a:r>
              <a:rPr lang="en-US" dirty="0" smtClean="0">
                <a:solidFill>
                  <a:srgbClr val="FF0000"/>
                </a:solidFill>
              </a:rPr>
              <a:t>correlation</a:t>
            </a:r>
            <a:r>
              <a:rPr lang="en-US" dirty="0" smtClean="0"/>
              <a:t> between Rh and Pt</a:t>
            </a:r>
          </a:p>
          <a:p>
            <a:r>
              <a:rPr lang="en-US" dirty="0" smtClean="0"/>
              <a:t>This </a:t>
            </a:r>
            <a:r>
              <a:rPr lang="en-US" dirty="0"/>
              <a:t>means that there was </a:t>
            </a:r>
            <a:r>
              <a:rPr lang="en-US" dirty="0">
                <a:solidFill>
                  <a:srgbClr val="FF0000"/>
                </a:solidFill>
              </a:rPr>
              <a:t>no fractionation </a:t>
            </a:r>
            <a:r>
              <a:rPr lang="en-US" dirty="0"/>
              <a:t>of a sulphide melt during emplacement of the </a:t>
            </a:r>
            <a:r>
              <a:rPr lang="en-US" dirty="0" err="1"/>
              <a:t>sulphides</a:t>
            </a:r>
            <a:endParaRPr lang="en-US" dirty="0"/>
          </a:p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there was </a:t>
            </a:r>
            <a:r>
              <a:rPr lang="en-US" dirty="0" smtClean="0">
                <a:solidFill>
                  <a:srgbClr val="FF0000"/>
                </a:solidFill>
              </a:rPr>
              <a:t>backward flow </a:t>
            </a:r>
            <a:r>
              <a:rPr lang="en-US" dirty="0" smtClean="0"/>
              <a:t>of a sulphide melt as this would have resulted in fractionation of Ni from Cu and Pd from It</a:t>
            </a:r>
          </a:p>
          <a:p>
            <a:r>
              <a:rPr lang="en-US" dirty="0" smtClean="0"/>
              <a:t>The strong correlation between Rh and Pt </a:t>
            </a:r>
            <a:r>
              <a:rPr lang="en-US" dirty="0">
                <a:solidFill>
                  <a:srgbClr val="FF0000"/>
                </a:solidFill>
              </a:rPr>
              <a:t>excludes</a:t>
            </a:r>
            <a:r>
              <a:rPr lang="en-US" dirty="0"/>
              <a:t> any possibility that the </a:t>
            </a:r>
            <a:r>
              <a:rPr lang="en-US" dirty="0" err="1"/>
              <a:t>sulphides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hydrothermal</a:t>
            </a:r>
            <a:r>
              <a:rPr lang="en-US" dirty="0"/>
              <a:t> in origin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35225"/>
              </p:ext>
            </p:extLst>
          </p:nvPr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64300"/>
            <a:ext cx="591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R-factor – volume of silicate magma/volume of sulphide melt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Cu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795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da</a:t>
            </a:r>
            <a:r>
              <a:rPr lang="en-US" dirty="0" smtClean="0">
                <a:solidFill>
                  <a:srgbClr val="FF0000"/>
                </a:solidFill>
              </a:rPr>
              <a:t>shed line </a:t>
            </a:r>
            <a:r>
              <a:rPr lang="en-US" dirty="0" smtClean="0"/>
              <a:t>separates samples that were formed from PGE-undepleted magmas from those formed from PGE-depleted magma</a:t>
            </a:r>
          </a:p>
          <a:p>
            <a:r>
              <a:rPr lang="en-US" dirty="0" smtClean="0"/>
              <a:t>The samples lying above the dashed line were formed from a sulphide-undersaturated magma under a range of </a:t>
            </a:r>
            <a:r>
              <a:rPr lang="en-US" dirty="0" smtClean="0">
                <a:solidFill>
                  <a:srgbClr val="FF0000"/>
                </a:solidFill>
              </a:rPr>
              <a:t>R-factors</a:t>
            </a:r>
          </a:p>
          <a:p>
            <a:r>
              <a:rPr lang="en-US" dirty="0" smtClean="0"/>
              <a:t>Samples with low Pd/Cu ratios were formed by magmas that became depleted the PGE due to </a:t>
            </a:r>
            <a:r>
              <a:rPr lang="en-US" dirty="0" smtClean="0">
                <a:solidFill>
                  <a:srgbClr val="FF0000"/>
                </a:solidFill>
              </a:rPr>
              <a:t>scavenging</a:t>
            </a:r>
            <a:r>
              <a:rPr lang="en-US" dirty="0" smtClean="0"/>
              <a:t> by magmatic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It will be argued that in the case of Melba Flats, this scavenging of the PGE occurred </a:t>
            </a:r>
            <a:r>
              <a:rPr lang="en-US" dirty="0" smtClean="0">
                <a:solidFill>
                  <a:srgbClr val="FF0000"/>
                </a:solidFill>
              </a:rPr>
              <a:t>during transport </a:t>
            </a:r>
            <a:r>
              <a:rPr lang="en-US" dirty="0" smtClean="0"/>
              <a:t>of </a:t>
            </a:r>
            <a:r>
              <a:rPr lang="en-US" dirty="0" err="1" smtClean="0"/>
              <a:t>immisicible</a:t>
            </a:r>
            <a:r>
              <a:rPr lang="en-US" dirty="0" smtClean="0"/>
              <a:t> magmatic </a:t>
            </a:r>
            <a:r>
              <a:rPr lang="en-US" dirty="0" err="1" smtClean="0"/>
              <a:t>sulphides</a:t>
            </a:r>
            <a:r>
              <a:rPr lang="en-US" dirty="0" smtClean="0"/>
              <a:t> formed at depth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787900" y="5143500"/>
            <a:ext cx="21336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4705"/>
              </p:ext>
            </p:extLst>
          </p:nvPr>
        </p:nvGraphicFramePr>
        <p:xfrm>
          <a:off x="5905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57800" y="5041900"/>
            <a:ext cx="2095500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90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Cu/Pd variations in MF 23-Sill 4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89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mantle has a </a:t>
            </a:r>
            <a:r>
              <a:rPr lang="en-US" dirty="0" smtClean="0">
                <a:solidFill>
                  <a:srgbClr val="FF0000"/>
                </a:solidFill>
              </a:rPr>
              <a:t>Cu/Pd ratio </a:t>
            </a:r>
            <a:r>
              <a:rPr lang="en-US" dirty="0" smtClean="0"/>
              <a:t>of ~ 7500</a:t>
            </a:r>
          </a:p>
          <a:p>
            <a:r>
              <a:rPr lang="en-US" dirty="0" smtClean="0"/>
              <a:t>Rocks that have much </a:t>
            </a:r>
            <a:r>
              <a:rPr lang="en-US" dirty="0" smtClean="0">
                <a:solidFill>
                  <a:srgbClr val="FF0000"/>
                </a:solidFill>
              </a:rPr>
              <a:t>higher Cu/Pd ratios </a:t>
            </a:r>
            <a:r>
              <a:rPr lang="en-US" dirty="0" smtClean="0"/>
              <a:t>were formed from magmas that were </a:t>
            </a:r>
            <a:r>
              <a:rPr lang="en-US" dirty="0" smtClean="0">
                <a:solidFill>
                  <a:srgbClr val="FF0000"/>
                </a:solidFill>
              </a:rPr>
              <a:t>strongly depleted </a:t>
            </a:r>
            <a:r>
              <a:rPr lang="en-US" dirty="0" smtClean="0"/>
              <a:t>in Pd and the other PGE</a:t>
            </a:r>
          </a:p>
          <a:p>
            <a:r>
              <a:rPr lang="en-US" dirty="0" smtClean="0"/>
              <a:t>This would have been caused by a </a:t>
            </a:r>
            <a:r>
              <a:rPr lang="en-US" dirty="0" smtClean="0">
                <a:solidFill>
                  <a:srgbClr val="FF0000"/>
                </a:solidFill>
              </a:rPr>
              <a:t>sulphide-saturation event </a:t>
            </a:r>
            <a:r>
              <a:rPr lang="en-US" dirty="0" smtClean="0"/>
              <a:t>which would have also removed Cu and Ni</a:t>
            </a:r>
          </a:p>
          <a:p>
            <a:r>
              <a:rPr lang="en-US" dirty="0" smtClean="0"/>
              <a:t>With the exception of the gabbros at the base and the top of the sill, the gabbroic rocks in this sill were formed by magmas that had undergone a significant </a:t>
            </a:r>
            <a:r>
              <a:rPr lang="en-US" dirty="0" smtClean="0">
                <a:solidFill>
                  <a:srgbClr val="FF0000"/>
                </a:solidFill>
              </a:rPr>
              <a:t>sulphide-saturation event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100"/>
            <a:ext cx="7962900" cy="703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Notes on S/Se geochemistry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66762"/>
            <a:ext cx="8826500" cy="5143499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Mantle-derived magmas have a S/Se ratios of </a:t>
            </a:r>
            <a:r>
              <a:rPr lang="en-US" sz="2400" dirty="0" smtClean="0">
                <a:solidFill>
                  <a:srgbClr val="FF0000"/>
                </a:solidFill>
              </a:rPr>
              <a:t>2500 ± 500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ost S-</a:t>
            </a:r>
            <a:r>
              <a:rPr lang="en-US" sz="2400" dirty="0" smtClean="0">
                <a:solidFill>
                  <a:srgbClr val="FF0000"/>
                </a:solidFill>
              </a:rPr>
              <a:t>bearing sedimentary</a:t>
            </a:r>
            <a:r>
              <a:rPr lang="en-US" sz="2400" dirty="0" smtClean="0"/>
              <a:t> rocks have considerably larger S/Se ratios</a:t>
            </a:r>
          </a:p>
          <a:p>
            <a:r>
              <a:rPr lang="en-US" sz="2400" dirty="0" smtClean="0"/>
              <a:t>Hence, S/Se ratios can be used to determine if a portion of the S component of magmatic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“mantle” </a:t>
            </a:r>
            <a:r>
              <a:rPr lang="en-US" sz="2400" dirty="0" smtClean="0"/>
              <a:t>in origin or </a:t>
            </a:r>
            <a:r>
              <a:rPr lang="en-US" sz="2400" dirty="0" smtClean="0">
                <a:solidFill>
                  <a:srgbClr val="FF0000"/>
                </a:solidFill>
              </a:rPr>
              <a:t>“crustal” </a:t>
            </a:r>
            <a:r>
              <a:rPr lang="en-US" sz="2400" dirty="0" smtClean="0"/>
              <a:t>in origin</a:t>
            </a:r>
          </a:p>
          <a:p>
            <a:r>
              <a:rPr lang="en-US" sz="2400" dirty="0" smtClean="0"/>
              <a:t>Whereas the </a:t>
            </a:r>
            <a:r>
              <a:rPr lang="en-US" sz="2400" dirty="0" smtClean="0">
                <a:solidFill>
                  <a:srgbClr val="FF0000"/>
                </a:solidFill>
              </a:rPr>
              <a:t>strongly mineralized </a:t>
            </a:r>
            <a:r>
              <a:rPr lang="en-US" sz="2400" dirty="0" smtClean="0"/>
              <a:t>rocks at Melba Flats have “</a:t>
            </a:r>
            <a:r>
              <a:rPr lang="en-US" sz="2400" dirty="0" smtClean="0">
                <a:solidFill>
                  <a:srgbClr val="FF0000"/>
                </a:solidFill>
              </a:rPr>
              <a:t>mantle” S/Se ratios</a:t>
            </a:r>
            <a:r>
              <a:rPr lang="en-US" sz="2400" dirty="0" smtClean="0"/>
              <a:t>, many of the poorly mineralized (but still S-bearing) have “crustal” S/Se ratios</a:t>
            </a:r>
          </a:p>
          <a:p>
            <a:r>
              <a:rPr lang="en-US" sz="2400" dirty="0" smtClean="0"/>
              <a:t>If a S-undersaturated magma were to transported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with low metal tenors and high S/Se ratios, those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could be partially </a:t>
            </a:r>
            <a:r>
              <a:rPr lang="en-US" sz="2400" dirty="0" smtClean="0">
                <a:solidFill>
                  <a:srgbClr val="FF0000"/>
                </a:solidFill>
              </a:rPr>
              <a:t>resorbed</a:t>
            </a:r>
            <a:r>
              <a:rPr lang="en-US" sz="2400" dirty="0" smtClean="0"/>
              <a:t> by the magma, taking Fe and S back into the magma but enriching the residual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in the PGE, </a:t>
            </a:r>
            <a:r>
              <a:rPr lang="en-US" sz="2400" dirty="0" err="1" smtClean="0"/>
              <a:t>Cu,Au</a:t>
            </a:r>
            <a:r>
              <a:rPr lang="en-US" sz="2400" dirty="0" smtClean="0"/>
              <a:t>, Ni and Se, all of which have larger sulphide melt/silicate melt partition coefficients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3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S/Se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557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the well-mineralized rocks at Melba Flats have </a:t>
            </a:r>
            <a:r>
              <a:rPr lang="en-US" dirty="0" smtClean="0">
                <a:solidFill>
                  <a:srgbClr val="FF0000"/>
                </a:solidFill>
              </a:rPr>
              <a:t>narrow range </a:t>
            </a:r>
            <a:r>
              <a:rPr lang="en-US" dirty="0" smtClean="0"/>
              <a:t>in S/Se</a:t>
            </a:r>
          </a:p>
          <a:p>
            <a:r>
              <a:rPr lang="en-US" dirty="0" smtClean="0"/>
              <a:t>The three MF 81A samples with elevated Cu that have higher S/Se are the three</a:t>
            </a:r>
            <a:r>
              <a:rPr lang="en-US" dirty="0" smtClean="0">
                <a:solidFill>
                  <a:srgbClr val="FF0000"/>
                </a:solidFill>
              </a:rPr>
              <a:t> outliers </a:t>
            </a:r>
            <a:r>
              <a:rPr lang="en-US" dirty="0" smtClean="0"/>
              <a:t>on the Pd/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Ni/Cu plot</a:t>
            </a:r>
          </a:p>
          <a:p>
            <a:pPr lvl="1"/>
            <a:r>
              <a:rPr lang="en-US" dirty="0" smtClean="0"/>
              <a:t>The Se in these samples probably entered the Cu-</a:t>
            </a:r>
            <a:r>
              <a:rPr lang="en-US" dirty="0" smtClean="0">
                <a:solidFill>
                  <a:srgbClr val="FF0000"/>
                </a:solidFill>
              </a:rPr>
              <a:t>rich sulphide melt </a:t>
            </a:r>
          </a:p>
          <a:p>
            <a:r>
              <a:rPr lang="en-US" dirty="0" smtClean="0"/>
              <a:t>The majority of the poorly mineralized rocks have considerably higher S/Se ratios, which are indicative of </a:t>
            </a:r>
            <a:r>
              <a:rPr lang="en-US" dirty="0" smtClean="0">
                <a:solidFill>
                  <a:srgbClr val="FF0000"/>
                </a:solidFill>
              </a:rPr>
              <a:t>crustal 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28323" y="624036"/>
          <a:ext cx="9200647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4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6285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Background to Study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5"/>
            <a:ext cx="8229600" cy="4009595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This project is a </a:t>
            </a:r>
            <a:r>
              <a:rPr lang="en-AU" dirty="0" smtClean="0">
                <a:solidFill>
                  <a:srgbClr val="FF0000"/>
                </a:solidFill>
              </a:rPr>
              <a:t>follow-up </a:t>
            </a:r>
            <a:r>
              <a:rPr lang="en-AU" dirty="0" smtClean="0"/>
              <a:t>to the Crawford and Keays (2010) report on Melba Flats prepared for Allegiance Mining</a:t>
            </a:r>
          </a:p>
          <a:p>
            <a:r>
              <a:rPr lang="en-AU" dirty="0" smtClean="0"/>
              <a:t> It was set up to address the question: </a:t>
            </a:r>
          </a:p>
          <a:p>
            <a:pPr lvl="1"/>
            <a:r>
              <a:rPr lang="en-AU" dirty="0" smtClean="0"/>
              <a:t>did the Ni-Cu-PGE sulphides at Melba Flats acquire </a:t>
            </a:r>
            <a:r>
              <a:rPr lang="en-AU" dirty="0"/>
              <a:t>their metal tenors at depth when </a:t>
            </a:r>
            <a:r>
              <a:rPr lang="en-AU" dirty="0">
                <a:solidFill>
                  <a:srgbClr val="FF0000"/>
                </a:solidFill>
              </a:rPr>
              <a:t>first formed </a:t>
            </a:r>
            <a:endParaRPr lang="en-A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-  or did they start </a:t>
            </a:r>
            <a:r>
              <a:rPr lang="en-AU" dirty="0"/>
              <a:t>off as sedimentary sulphides that acquired their metal content </a:t>
            </a:r>
            <a:r>
              <a:rPr lang="en-AU" dirty="0">
                <a:solidFill>
                  <a:srgbClr val="FF0000"/>
                </a:solidFill>
              </a:rPr>
              <a:t>during </a:t>
            </a:r>
            <a:r>
              <a:rPr lang="en-AU" dirty="0" smtClean="0">
                <a:solidFill>
                  <a:srgbClr val="FF0000"/>
                </a:solidFill>
              </a:rPr>
              <a:t>transport</a:t>
            </a:r>
          </a:p>
          <a:p>
            <a:r>
              <a:rPr lang="en-AU" dirty="0" smtClean="0"/>
              <a:t>If the former, then there may be </a:t>
            </a:r>
            <a:r>
              <a:rPr lang="en-AU" dirty="0" smtClean="0">
                <a:solidFill>
                  <a:srgbClr val="FF0000"/>
                </a:solidFill>
              </a:rPr>
              <a:t>significant </a:t>
            </a:r>
            <a:r>
              <a:rPr lang="en-AU" dirty="0">
                <a:solidFill>
                  <a:srgbClr val="FF0000"/>
                </a:solidFill>
              </a:rPr>
              <a:t>amounts </a:t>
            </a:r>
            <a:r>
              <a:rPr lang="en-AU" dirty="0"/>
              <a:t>of magmatic </a:t>
            </a:r>
            <a:r>
              <a:rPr lang="en-AU" dirty="0" smtClean="0"/>
              <a:t>Ni-Cu-PGE sulphides </a:t>
            </a:r>
            <a:r>
              <a:rPr lang="en-AU" dirty="0"/>
              <a:t>at </a:t>
            </a:r>
            <a:r>
              <a:rPr lang="en-AU" dirty="0" smtClean="0"/>
              <a:t>depth in</a:t>
            </a:r>
            <a:r>
              <a:rPr lang="en-AU" dirty="0"/>
              <a:t> </a:t>
            </a:r>
            <a:r>
              <a:rPr lang="en-AU" dirty="0" smtClean="0"/>
              <a:t>the Melba Flats magmatic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tenor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S/Se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04900"/>
            <a:ext cx="8369300" cy="5021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general, </a:t>
            </a:r>
            <a:r>
              <a:rPr lang="en-US" dirty="0" smtClean="0">
                <a:solidFill>
                  <a:srgbClr val="FF0000"/>
                </a:solidFill>
              </a:rPr>
              <a:t>Cu tenors </a:t>
            </a:r>
            <a:r>
              <a:rPr lang="en-US" dirty="0" smtClean="0"/>
              <a:t>(=Cu (100) increase with decreasing S/Se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high S/Se </a:t>
            </a:r>
            <a:r>
              <a:rPr lang="en-US" dirty="0" smtClean="0"/>
              <a:t>ratios of the low Cu(100) samples indicate that they contain a significant amount of </a:t>
            </a:r>
            <a:r>
              <a:rPr lang="en-US" dirty="0" smtClean="0">
                <a:solidFill>
                  <a:srgbClr val="FF0000"/>
                </a:solidFill>
              </a:rPr>
              <a:t>crustal S</a:t>
            </a:r>
          </a:p>
          <a:p>
            <a:r>
              <a:rPr lang="en-US" dirty="0" smtClean="0"/>
              <a:t>These patterns suggest that the </a:t>
            </a:r>
            <a:r>
              <a:rPr lang="en-US" dirty="0" err="1" smtClean="0"/>
              <a:t>sulphides</a:t>
            </a:r>
            <a:r>
              <a:rPr lang="en-US" dirty="0" smtClean="0"/>
              <a:t> initially had high S/Se (and high (=crustal) δ</a:t>
            </a:r>
            <a:r>
              <a:rPr lang="en-US" baseline="30000" dirty="0" smtClean="0"/>
              <a:t>34</a:t>
            </a:r>
            <a:r>
              <a:rPr lang="en-US" dirty="0" smtClean="0"/>
              <a:t>S) but </a:t>
            </a:r>
            <a:r>
              <a:rPr lang="en-US" dirty="0" smtClean="0">
                <a:solidFill>
                  <a:srgbClr val="FF0000"/>
                </a:solidFill>
              </a:rPr>
              <a:t>during transport </a:t>
            </a:r>
            <a:r>
              <a:rPr lang="en-US" dirty="0" smtClean="0"/>
              <a:t>in a S-undersaturated magma, Fe and S were </a:t>
            </a:r>
            <a:r>
              <a:rPr lang="en-US" dirty="0" smtClean="0">
                <a:solidFill>
                  <a:srgbClr val="FF0000"/>
                </a:solidFill>
              </a:rPr>
              <a:t>resorbed</a:t>
            </a:r>
            <a:r>
              <a:rPr lang="en-US" dirty="0" smtClean="0"/>
              <a:t> by the magma</a:t>
            </a:r>
          </a:p>
          <a:p>
            <a:pPr lvl="1"/>
            <a:r>
              <a:rPr lang="en-US" dirty="0" smtClean="0"/>
              <a:t>This resulted in the </a:t>
            </a:r>
            <a:r>
              <a:rPr lang="en-US" dirty="0" smtClean="0">
                <a:solidFill>
                  <a:srgbClr val="FF0000"/>
                </a:solidFill>
              </a:rPr>
              <a:t>residual </a:t>
            </a:r>
            <a:r>
              <a:rPr lang="en-US" dirty="0" err="1" smtClean="0">
                <a:solidFill>
                  <a:srgbClr val="FF0000"/>
                </a:solidFill>
              </a:rPr>
              <a:t>sulphides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becoming enriched in Cu, PGE and Se</a:t>
            </a:r>
          </a:p>
          <a:p>
            <a:r>
              <a:rPr lang="en-US" dirty="0"/>
              <a:t>Two of the samples have </a:t>
            </a:r>
            <a:r>
              <a:rPr lang="en-US" dirty="0">
                <a:solidFill>
                  <a:srgbClr val="FF0000"/>
                </a:solidFill>
              </a:rPr>
              <a:t>sub-mantle S/Se </a:t>
            </a:r>
            <a:r>
              <a:rPr lang="en-US" dirty="0" smtClean="0"/>
              <a:t>ratios</a:t>
            </a:r>
          </a:p>
          <a:p>
            <a:pPr lvl="1"/>
            <a:r>
              <a:rPr lang="en-US" dirty="0" smtClean="0"/>
              <a:t>This indicates even greater interaction with the carrier magma than with the other </a:t>
            </a:r>
            <a:r>
              <a:rPr lang="en-US" dirty="0" err="1" smtClean="0"/>
              <a:t>sulphides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4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6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8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and Ni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 81A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94" y="10341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Massive </a:t>
            </a:r>
            <a:r>
              <a:rPr lang="en-US" dirty="0" err="1"/>
              <a:t>sulphides</a:t>
            </a:r>
            <a:r>
              <a:rPr lang="en-US" dirty="0"/>
              <a:t> occur at the </a:t>
            </a:r>
            <a:r>
              <a:rPr lang="en-US" dirty="0">
                <a:solidFill>
                  <a:srgbClr val="FF0000"/>
                </a:solidFill>
              </a:rPr>
              <a:t>base of the </a:t>
            </a:r>
            <a:r>
              <a:rPr lang="en-US" dirty="0" smtClean="0">
                <a:solidFill>
                  <a:srgbClr val="FF0000"/>
                </a:solidFill>
              </a:rPr>
              <a:t>sill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their Cu and Ni contents reach maximums of  4.0 % and 14.5 %, respectively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/>
              <a:t>both Cu and Ni </a:t>
            </a:r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very rapidly up through the sill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distribution of metals </a:t>
            </a:r>
            <a:r>
              <a:rPr lang="en-US" dirty="0" smtClean="0"/>
              <a:t>would be produced if the </a:t>
            </a:r>
            <a:r>
              <a:rPr lang="en-US" dirty="0" err="1" smtClean="0"/>
              <a:t>sulphides</a:t>
            </a:r>
            <a:r>
              <a:rPr lang="en-US" dirty="0" smtClean="0"/>
              <a:t> had been carried as immiscible sulphide droplets by the magma and then </a:t>
            </a:r>
            <a:r>
              <a:rPr lang="en-US" dirty="0" smtClean="0">
                <a:solidFill>
                  <a:srgbClr val="FF0000"/>
                </a:solidFill>
              </a:rPr>
              <a:t>settled to the base of the sill </a:t>
            </a:r>
            <a:r>
              <a:rPr lang="en-US" dirty="0" smtClean="0"/>
              <a:t>once the magma stopped flowing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3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S/Se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 81A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massive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at the base of the sill have a </a:t>
            </a:r>
            <a:r>
              <a:rPr lang="en-US" sz="2400" dirty="0" smtClean="0">
                <a:solidFill>
                  <a:srgbClr val="FF0000"/>
                </a:solidFill>
              </a:rPr>
              <a:t>narrow range </a:t>
            </a:r>
            <a:r>
              <a:rPr lang="en-US" sz="2400" dirty="0" smtClean="0"/>
              <a:t>(2020 to 2770) in S/Se ratios that fall within the mantle range</a:t>
            </a:r>
          </a:p>
          <a:p>
            <a:r>
              <a:rPr lang="en-US" sz="2400" dirty="0" smtClean="0"/>
              <a:t>Samples with lower sulphide content higher in the sill have </a:t>
            </a:r>
            <a:r>
              <a:rPr lang="en-US" sz="2400" dirty="0" smtClean="0">
                <a:solidFill>
                  <a:srgbClr val="FF0000"/>
                </a:solidFill>
              </a:rPr>
              <a:t>higher S/Se </a:t>
            </a:r>
            <a:r>
              <a:rPr lang="en-US" sz="2400" dirty="0" smtClean="0"/>
              <a:t>(up to 6000) ratios that indicate a component of </a:t>
            </a:r>
            <a:r>
              <a:rPr lang="en-US" sz="2400" dirty="0" smtClean="0">
                <a:solidFill>
                  <a:srgbClr val="FF0000"/>
                </a:solidFill>
              </a:rPr>
              <a:t>crustal S</a:t>
            </a:r>
          </a:p>
          <a:p>
            <a:r>
              <a:rPr lang="en-US" sz="2400" dirty="0" smtClean="0"/>
              <a:t>There is a strong </a:t>
            </a:r>
            <a:r>
              <a:rPr lang="en-US" sz="2400" dirty="0" smtClean="0">
                <a:solidFill>
                  <a:srgbClr val="FF0000"/>
                </a:solidFill>
              </a:rPr>
              <a:t>inverse correlation </a:t>
            </a:r>
            <a:r>
              <a:rPr lang="en-US" sz="2400" dirty="0" smtClean="0"/>
              <a:t>between S/Se and Cu and Ni (as well as the PGE)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6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Genetic Model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25500"/>
            <a:ext cx="8229600" cy="58293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Melba Flats Ni-Cu-PGE </a:t>
            </a:r>
            <a:r>
              <a:rPr lang="en-US" dirty="0" err="1" smtClean="0"/>
              <a:t>sulphides</a:t>
            </a:r>
            <a:r>
              <a:rPr lang="en-US" dirty="0" smtClean="0"/>
              <a:t> were deposited at depth due to</a:t>
            </a:r>
            <a:r>
              <a:rPr lang="en-US" dirty="0" smtClean="0">
                <a:solidFill>
                  <a:srgbClr val="FF0000"/>
                </a:solidFill>
              </a:rPr>
              <a:t> interaction </a:t>
            </a:r>
            <a:r>
              <a:rPr lang="en-US" dirty="0" smtClean="0"/>
              <a:t>of a sulphide-undersaturated high-</a:t>
            </a:r>
            <a:r>
              <a:rPr lang="en-US" dirty="0" err="1" smtClean="0"/>
              <a:t>MgO</a:t>
            </a:r>
            <a:r>
              <a:rPr lang="en-US" dirty="0" smtClean="0"/>
              <a:t> magma with S-bearing crustal rocks</a:t>
            </a:r>
          </a:p>
          <a:p>
            <a:r>
              <a:rPr lang="en-US" dirty="0" smtClean="0"/>
              <a:t>This produced magmatic </a:t>
            </a:r>
            <a:r>
              <a:rPr lang="en-US" dirty="0" err="1" smtClean="0"/>
              <a:t>sulphides</a:t>
            </a:r>
            <a:r>
              <a:rPr lang="en-US" dirty="0" smtClean="0"/>
              <a:t> with</a:t>
            </a:r>
            <a:r>
              <a:rPr lang="en-US" dirty="0" smtClean="0">
                <a:solidFill>
                  <a:srgbClr val="FF0000"/>
                </a:solidFill>
              </a:rPr>
              <a:t> elevated S/Se ratios </a:t>
            </a:r>
            <a:r>
              <a:rPr lang="en-US" dirty="0" smtClean="0"/>
              <a:t>(and probably high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r>
              <a:rPr lang="en-US" baseline="30000" dirty="0" smtClean="0"/>
              <a:t>34</a:t>
            </a:r>
            <a:r>
              <a:rPr lang="en-US" dirty="0" smtClean="0"/>
              <a:t>S values)</a:t>
            </a:r>
          </a:p>
          <a:p>
            <a:r>
              <a:rPr lang="en-US" dirty="0" smtClean="0"/>
              <a:t>Some of these </a:t>
            </a:r>
            <a:r>
              <a:rPr lang="en-US" dirty="0" err="1" smtClean="0"/>
              <a:t>sulphides</a:t>
            </a:r>
            <a:r>
              <a:rPr lang="en-US" dirty="0" smtClean="0"/>
              <a:t> were then picked up and </a:t>
            </a:r>
            <a:r>
              <a:rPr lang="en-US" dirty="0" smtClean="0">
                <a:solidFill>
                  <a:srgbClr val="FF0000"/>
                </a:solidFill>
              </a:rPr>
              <a:t>transported</a:t>
            </a:r>
            <a:r>
              <a:rPr lang="en-US" dirty="0" smtClean="0"/>
              <a:t> by later batches of the same magma type</a:t>
            </a:r>
          </a:p>
          <a:p>
            <a:r>
              <a:rPr lang="en-US" dirty="0" smtClean="0"/>
              <a:t>During transport, some of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resorbed</a:t>
            </a:r>
            <a:r>
              <a:rPr lang="en-US" dirty="0" smtClean="0"/>
              <a:t> by the sulphide-undersaturated magma</a:t>
            </a:r>
          </a:p>
          <a:p>
            <a:r>
              <a:rPr lang="en-US" dirty="0" smtClean="0"/>
              <a:t>As a result some of the Fe and the S in the </a:t>
            </a:r>
            <a:r>
              <a:rPr lang="en-US" dirty="0" err="1" smtClean="0"/>
              <a:t>sulphides</a:t>
            </a:r>
            <a:r>
              <a:rPr lang="en-US" dirty="0" smtClean="0"/>
              <a:t> were taken back into the magma, leaving </a:t>
            </a:r>
            <a:r>
              <a:rPr lang="en-US" dirty="0" smtClean="0">
                <a:solidFill>
                  <a:srgbClr val="FF0000"/>
                </a:solidFill>
              </a:rPr>
              <a:t>residual </a:t>
            </a:r>
            <a:r>
              <a:rPr lang="en-US" dirty="0" err="1" smtClean="0">
                <a:solidFill>
                  <a:srgbClr val="FF0000"/>
                </a:solidFill>
              </a:rPr>
              <a:t>sulphides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were enriched in Cu, Ni, PGE and Se</a:t>
            </a:r>
          </a:p>
          <a:p>
            <a:r>
              <a:rPr lang="en-US" dirty="0" smtClean="0"/>
              <a:t>This</a:t>
            </a:r>
            <a:r>
              <a:rPr lang="en-US" dirty="0" smtClean="0">
                <a:solidFill>
                  <a:srgbClr val="FF0000"/>
                </a:solidFill>
              </a:rPr>
              <a:t> increased </a:t>
            </a:r>
            <a:r>
              <a:rPr lang="en-US" dirty="0" smtClean="0"/>
              <a:t>the metal tenors of the </a:t>
            </a:r>
            <a:r>
              <a:rPr lang="en-US" dirty="0" err="1" smtClean="0"/>
              <a:t>sulphides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 their S/Se ratios</a:t>
            </a:r>
          </a:p>
          <a:p>
            <a:r>
              <a:rPr lang="en-US" dirty="0" smtClean="0"/>
              <a:t>Conversely, the S/Se ratios of the carrier magma increased while its PGE content decreased due to </a:t>
            </a:r>
            <a:r>
              <a:rPr lang="en-US" dirty="0" smtClean="0">
                <a:solidFill>
                  <a:srgbClr val="FF0000"/>
                </a:solidFill>
              </a:rPr>
              <a:t>scavenging</a:t>
            </a:r>
            <a:r>
              <a:rPr lang="en-US" dirty="0" smtClean="0"/>
              <a:t> into the residual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Once the magmas flowing rate in the sills slowed down, the sulphide melt droplets </a:t>
            </a:r>
            <a:r>
              <a:rPr lang="en-US" dirty="0" smtClean="0">
                <a:solidFill>
                  <a:srgbClr val="FF0000"/>
                </a:solidFill>
              </a:rPr>
              <a:t>settled</a:t>
            </a:r>
            <a:r>
              <a:rPr lang="en-US" dirty="0" smtClean="0"/>
              <a:t> to the bases of the sills</a:t>
            </a:r>
          </a:p>
          <a:p>
            <a:r>
              <a:rPr lang="en-US" dirty="0" smtClean="0"/>
              <a:t>However, in some cases. the sulphide melts were </a:t>
            </a:r>
            <a:r>
              <a:rPr lang="en-US" dirty="0" smtClean="0">
                <a:solidFill>
                  <a:srgbClr val="FF0000"/>
                </a:solidFill>
              </a:rPr>
              <a:t>remobilized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into the sills at higher levels in them, as in the case of MF 23-Sill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Mineralized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barren gabbro sills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30400"/>
            <a:ext cx="741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Were the mineralized sills produced by </a:t>
            </a:r>
            <a:r>
              <a:rPr lang="en-US" sz="2400" dirty="0" smtClean="0">
                <a:solidFill>
                  <a:srgbClr val="FF0000"/>
                </a:solidFill>
              </a:rPr>
              <a:t>different</a:t>
            </a:r>
            <a:r>
              <a:rPr lang="en-US" sz="2400" dirty="0" smtClean="0"/>
              <a:t> magmas to those the produced by barren sills?</a:t>
            </a:r>
          </a:p>
          <a:p>
            <a:r>
              <a:rPr lang="en-US" sz="2400" dirty="0" smtClean="0"/>
              <a:t>This question can be addressed by using </a:t>
            </a:r>
            <a:r>
              <a:rPr lang="en-US" sz="2400" dirty="0" smtClean="0">
                <a:solidFill>
                  <a:srgbClr val="FF0000"/>
                </a:solidFill>
              </a:rPr>
              <a:t>spidergrams</a:t>
            </a:r>
            <a:r>
              <a:rPr lang="en-US" sz="2400" dirty="0" smtClean="0"/>
              <a:t> that are constructed utilizing the </a:t>
            </a:r>
            <a:r>
              <a:rPr lang="en-US" sz="2400" dirty="0" err="1" smtClean="0"/>
              <a:t>petrogenetic</a:t>
            </a:r>
            <a:r>
              <a:rPr lang="en-US" sz="2400" dirty="0" smtClean="0"/>
              <a:t> indicator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37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51759"/>
              </p:ext>
            </p:extLst>
          </p:nvPr>
        </p:nvGraphicFramePr>
        <p:xfrm>
          <a:off x="0" y="1080873"/>
          <a:ext cx="9210000" cy="5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3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Extended </a:t>
            </a:r>
            <a:r>
              <a:rPr lang="en-US" sz="3200" dirty="0" err="1" smtClean="0">
                <a:solidFill>
                  <a:srgbClr val="0000FF"/>
                </a:solidFill>
              </a:rPr>
              <a:t>Spidergram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sz="2400" dirty="0" smtClean="0"/>
              <a:t>here is </a:t>
            </a:r>
            <a:r>
              <a:rPr lang="en-US" sz="2400" dirty="0" smtClean="0">
                <a:solidFill>
                  <a:srgbClr val="FF0000"/>
                </a:solidFill>
              </a:rPr>
              <a:t>no difference </a:t>
            </a:r>
            <a:r>
              <a:rPr lang="en-US" sz="2400" dirty="0" smtClean="0"/>
              <a:t>in the </a:t>
            </a:r>
            <a:r>
              <a:rPr lang="en-US" sz="2400" dirty="0" err="1" smtClean="0"/>
              <a:t>petrogenetic</a:t>
            </a:r>
            <a:r>
              <a:rPr lang="en-US" sz="2400" dirty="0" smtClean="0"/>
              <a:t> trace patterns between the barren and the mineralized sills/dykes</a:t>
            </a:r>
          </a:p>
          <a:p>
            <a:r>
              <a:rPr lang="en-US" sz="2400" dirty="0" smtClean="0"/>
              <a:t>This provides strong evidence that all the sills are </a:t>
            </a:r>
            <a:r>
              <a:rPr lang="en-US" sz="2400" dirty="0" smtClean="0">
                <a:solidFill>
                  <a:srgbClr val="FF0000"/>
                </a:solidFill>
              </a:rPr>
              <a:t>co-magmatic</a:t>
            </a:r>
          </a:p>
          <a:p>
            <a:r>
              <a:rPr lang="en-US" sz="2400" dirty="0" smtClean="0"/>
              <a:t>There is a small </a:t>
            </a:r>
            <a:r>
              <a:rPr lang="en-US" sz="2400" dirty="0" smtClean="0">
                <a:solidFill>
                  <a:srgbClr val="FF0000"/>
                </a:solidFill>
              </a:rPr>
              <a:t>negative Nb anomaly</a:t>
            </a:r>
            <a:r>
              <a:rPr lang="en-US" sz="2400" dirty="0" smtClean="0"/>
              <a:t>, which is consistent with some crustal contamination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7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6285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Geological Background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3" y="1192975"/>
            <a:ext cx="8430217" cy="531365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Magmatic Ni-Cu-(PGE) sulphides were </a:t>
            </a:r>
            <a:r>
              <a:rPr lang="en-AU" dirty="0" smtClean="0">
                <a:solidFill>
                  <a:srgbClr val="FF0000"/>
                </a:solidFill>
              </a:rPr>
              <a:t>discovered</a:t>
            </a:r>
            <a:r>
              <a:rPr lang="en-AU" dirty="0" smtClean="0"/>
              <a:t> at Melba Flats in ~1893</a:t>
            </a:r>
          </a:p>
          <a:p>
            <a:r>
              <a:rPr lang="en-AU" dirty="0" smtClean="0"/>
              <a:t>Total estimated production was </a:t>
            </a:r>
            <a:r>
              <a:rPr lang="en-AU" dirty="0" smtClean="0">
                <a:solidFill>
                  <a:srgbClr val="FF0000"/>
                </a:solidFill>
              </a:rPr>
              <a:t>6050 tons </a:t>
            </a:r>
            <a:r>
              <a:rPr lang="en-AU" dirty="0" smtClean="0"/>
              <a:t>@ </a:t>
            </a:r>
            <a:r>
              <a:rPr lang="en-AU" dirty="0" smtClean="0">
                <a:solidFill>
                  <a:srgbClr val="FF0000"/>
                </a:solidFill>
              </a:rPr>
              <a:t>9.7% Ni and 4.7% Cu</a:t>
            </a:r>
          </a:p>
          <a:p>
            <a:r>
              <a:rPr lang="en-AU" dirty="0" smtClean="0"/>
              <a:t>Much of the production came from </a:t>
            </a:r>
            <a:r>
              <a:rPr lang="en-AU" dirty="0" smtClean="0">
                <a:solidFill>
                  <a:srgbClr val="FF0000"/>
                </a:solidFill>
              </a:rPr>
              <a:t>high grade </a:t>
            </a:r>
            <a:r>
              <a:rPr lang="en-AU" dirty="0" smtClean="0"/>
              <a:t>(up to 15% </a:t>
            </a:r>
            <a:r>
              <a:rPr lang="en-AU" dirty="0" err="1" smtClean="0"/>
              <a:t>Ni+Cu</a:t>
            </a:r>
            <a:r>
              <a:rPr lang="en-AU" dirty="0" smtClean="0"/>
              <a:t>) </a:t>
            </a:r>
            <a:r>
              <a:rPr lang="en-AU" dirty="0" smtClean="0">
                <a:solidFill>
                  <a:srgbClr val="FF0000"/>
                </a:solidFill>
              </a:rPr>
              <a:t>lodes</a:t>
            </a:r>
            <a:r>
              <a:rPr lang="en-AU" dirty="0" smtClean="0"/>
              <a:t> up to </a:t>
            </a:r>
            <a:r>
              <a:rPr lang="en-AU" dirty="0" smtClean="0">
                <a:solidFill>
                  <a:srgbClr val="FF0000"/>
                </a:solidFill>
              </a:rPr>
              <a:t>1m thick </a:t>
            </a:r>
            <a:r>
              <a:rPr lang="en-AU" dirty="0" smtClean="0"/>
              <a:t>that occur in relatively narrow gabbroic sills that were intruded into mudstones, siltstones and volcanic </a:t>
            </a:r>
            <a:r>
              <a:rPr lang="en-AU" dirty="0" err="1" smtClean="0"/>
              <a:t>lithiewackes</a:t>
            </a:r>
            <a:r>
              <a:rPr lang="en-AU" dirty="0" smtClean="0"/>
              <a:t>  of the Late Proterozoic </a:t>
            </a:r>
            <a:r>
              <a:rPr lang="en-AU" dirty="0" smtClean="0">
                <a:solidFill>
                  <a:srgbClr val="FF0000"/>
                </a:solidFill>
              </a:rPr>
              <a:t>Crimson Creek Formation</a:t>
            </a:r>
          </a:p>
          <a:p>
            <a:r>
              <a:rPr lang="en-AU" dirty="0" smtClean="0"/>
              <a:t>In addition to Ni + Cu, the mineralization contains a </a:t>
            </a:r>
            <a:r>
              <a:rPr lang="en-AU" dirty="0" smtClean="0">
                <a:solidFill>
                  <a:srgbClr val="FF0000"/>
                </a:solidFill>
              </a:rPr>
              <a:t>considerable</a:t>
            </a:r>
            <a:r>
              <a:rPr lang="en-AU" dirty="0" smtClean="0"/>
              <a:t> amount of PGE </a:t>
            </a:r>
          </a:p>
          <a:p>
            <a:pPr lvl="1"/>
            <a:r>
              <a:rPr lang="en-AU" dirty="0" smtClean="0"/>
              <a:t>The highest Pd and Pt values recorded in this study were 3.32 g/t Pd and 1.02 g/t Pt</a:t>
            </a:r>
          </a:p>
          <a:p>
            <a:pPr lvl="1"/>
            <a:r>
              <a:rPr lang="en-AU" dirty="0" smtClean="0"/>
              <a:t>The PGE contents of the mineralized rocks at Melba Flats are similar to those of contact Ni-Cu-PGE sulphides at Sudbury, Canada</a:t>
            </a:r>
          </a:p>
          <a:p>
            <a:r>
              <a:rPr lang="en-AU" dirty="0" smtClean="0"/>
              <a:t>In drill hole MF 93, the most studied drill hole in this project, the widths of the sills vary from 7m to 59m thick</a:t>
            </a:r>
          </a:p>
          <a:p>
            <a:r>
              <a:rPr lang="en-AU" dirty="0" smtClean="0"/>
              <a:t>Melba Flats is about 25 km to the NE of </a:t>
            </a:r>
            <a:r>
              <a:rPr lang="en-AU" dirty="0" err="1" smtClean="0">
                <a:solidFill>
                  <a:srgbClr val="FF0000"/>
                </a:solidFill>
              </a:rPr>
              <a:t>Avebury</a:t>
            </a:r>
            <a:r>
              <a:rPr lang="en-AU" dirty="0" smtClean="0"/>
              <a:t>, a significant hydrothermal Ni deposit</a:t>
            </a:r>
          </a:p>
        </p:txBody>
      </p:sp>
    </p:spTree>
    <p:extLst>
      <p:ext uri="{BB962C8B-B14F-4D97-AF65-F5344CB8AC3E}">
        <p14:creationId xmlns:p14="http://schemas.microsoft.com/office/powerpoint/2010/main" val="41018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212011"/>
              </p:ext>
            </p:extLst>
          </p:nvPr>
        </p:nvGraphicFramePr>
        <p:xfrm>
          <a:off x="399913" y="941536"/>
          <a:ext cx="9182374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(Nb/</a:t>
            </a:r>
            <a:r>
              <a:rPr lang="en-US" sz="3200" dirty="0" err="1" smtClean="0">
                <a:solidFill>
                  <a:srgbClr val="0000FF"/>
                </a:solidFill>
              </a:rPr>
              <a:t>Yb</a:t>
            </a:r>
            <a:r>
              <a:rPr lang="en-US" sz="3200" dirty="0" smtClean="0">
                <a:solidFill>
                  <a:srgbClr val="0000FF"/>
                </a:solidFill>
              </a:rPr>
              <a:t>)PM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(Th/</a:t>
            </a:r>
            <a:r>
              <a:rPr lang="en-US" sz="3200" dirty="0" err="1" smtClean="0">
                <a:solidFill>
                  <a:srgbClr val="0000FF"/>
                </a:solidFill>
              </a:rPr>
              <a:t>Yb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  <a:r>
              <a:rPr lang="en-US" sz="3200" dirty="0" smtClean="0">
                <a:solidFill>
                  <a:srgbClr val="0000FF"/>
                </a:solidFill>
              </a:rPr>
              <a:t>PM*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Decreasing (Nb/</a:t>
            </a:r>
            <a:r>
              <a:rPr lang="en-US" sz="2400" dirty="0" err="1" smtClean="0"/>
              <a:t>Yb</a:t>
            </a:r>
            <a:r>
              <a:rPr lang="en-US" sz="2400" dirty="0" smtClean="0"/>
              <a:t>)PM and increasing 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 indicate increasing degrees of </a:t>
            </a:r>
            <a:r>
              <a:rPr lang="en-US" sz="2400" dirty="0" smtClean="0">
                <a:solidFill>
                  <a:srgbClr val="FF0000"/>
                </a:solidFill>
              </a:rPr>
              <a:t>crustal contamination</a:t>
            </a:r>
          </a:p>
          <a:p>
            <a:r>
              <a:rPr lang="en-US" sz="2400" dirty="0" smtClean="0"/>
              <a:t>Most samples have undergone a </a:t>
            </a:r>
            <a:r>
              <a:rPr lang="en-US" sz="2400" dirty="0" smtClean="0">
                <a:solidFill>
                  <a:srgbClr val="FF0000"/>
                </a:solidFill>
              </a:rPr>
              <a:t>modest degree </a:t>
            </a:r>
            <a:r>
              <a:rPr lang="en-US" sz="2400" dirty="0" smtClean="0"/>
              <a:t>of crustal contamination (&lt;5%)</a:t>
            </a:r>
          </a:p>
          <a:p>
            <a:r>
              <a:rPr lang="en-US" sz="2400" dirty="0" smtClean="0"/>
              <a:t>The solid line represents a </a:t>
            </a:r>
            <a:r>
              <a:rPr lang="en-US" sz="2400" dirty="0" smtClean="0">
                <a:solidFill>
                  <a:srgbClr val="FF0000"/>
                </a:solidFill>
              </a:rPr>
              <a:t>mixing line </a:t>
            </a:r>
            <a:r>
              <a:rPr lang="en-US" sz="2400" dirty="0" smtClean="0"/>
              <a:t>between a </a:t>
            </a:r>
            <a:r>
              <a:rPr lang="en-US" sz="2400" dirty="0" smtClean="0">
                <a:solidFill>
                  <a:srgbClr val="FF0000"/>
                </a:solidFill>
              </a:rPr>
              <a:t>primitive magma </a:t>
            </a:r>
            <a:r>
              <a:rPr lang="en-US" sz="2400" dirty="0" smtClean="0"/>
              <a:t>(with low (Th/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 and a </a:t>
            </a:r>
            <a:r>
              <a:rPr lang="en-US" sz="2400" dirty="0" smtClean="0">
                <a:solidFill>
                  <a:srgbClr val="FF0000"/>
                </a:solidFill>
              </a:rPr>
              <a:t>crustal contaminant</a:t>
            </a:r>
            <a:r>
              <a:rPr lang="en-US" sz="2400" dirty="0" smtClean="0"/>
              <a:t> (with high (Th/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</a:t>
            </a:r>
          </a:p>
          <a:p>
            <a:r>
              <a:rPr lang="en-US" sz="2400" dirty="0" smtClean="0"/>
              <a:t>The tightness of the array indicates that there was </a:t>
            </a:r>
            <a:r>
              <a:rPr lang="en-US" sz="2400" dirty="0" smtClean="0">
                <a:solidFill>
                  <a:srgbClr val="FF0000"/>
                </a:solidFill>
              </a:rPr>
              <a:t>excellent homogenization </a:t>
            </a:r>
            <a:r>
              <a:rPr lang="en-US" sz="2400" dirty="0" smtClean="0"/>
              <a:t>between the parental magma and the crustal contaminant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6355834"/>
            <a:ext cx="92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PM- values for each element have normalized to their concentration in the Primitive Mantle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25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96" y="152242"/>
            <a:ext cx="8019313" cy="6586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Gabbroic sill at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96" y="1485524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Samples were </a:t>
            </a:r>
            <a:r>
              <a:rPr lang="en-US" sz="2600" dirty="0" err="1" smtClean="0"/>
              <a:t>analysed</a:t>
            </a:r>
            <a:r>
              <a:rPr lang="en-US" sz="2600" dirty="0" smtClean="0"/>
              <a:t> from a gabbroic sill in the </a:t>
            </a:r>
            <a:r>
              <a:rPr lang="en-US" sz="2600" dirty="0" smtClean="0">
                <a:solidFill>
                  <a:srgbClr val="FF0000"/>
                </a:solidFill>
              </a:rPr>
              <a:t>Crimson Creek Formation</a:t>
            </a:r>
            <a:r>
              <a:rPr lang="en-US" sz="2600" dirty="0" smtClean="0"/>
              <a:t> at </a:t>
            </a:r>
            <a:r>
              <a:rPr lang="en-US" sz="2600" dirty="0" err="1" smtClean="0"/>
              <a:t>Avebury</a:t>
            </a:r>
            <a:endParaRPr lang="en-US" sz="2600" dirty="0" smtClean="0"/>
          </a:p>
          <a:p>
            <a:r>
              <a:rPr lang="en-US" sz="2600" dirty="0" smtClean="0"/>
              <a:t>As the sequence is overturned, this sill is in the </a:t>
            </a:r>
            <a:r>
              <a:rPr lang="en-US" sz="2600" dirty="0" smtClean="0">
                <a:solidFill>
                  <a:srgbClr val="FF0000"/>
                </a:solidFill>
              </a:rPr>
              <a:t>stratigraphic footwall </a:t>
            </a:r>
            <a:r>
              <a:rPr lang="en-US" sz="2600" dirty="0" smtClean="0"/>
              <a:t>to the </a:t>
            </a:r>
            <a:r>
              <a:rPr lang="en-US" sz="2600" dirty="0" err="1" smtClean="0"/>
              <a:t>Avebury</a:t>
            </a:r>
            <a:r>
              <a:rPr lang="en-US" sz="2600" dirty="0" smtClean="0"/>
              <a:t> ultramafic body</a:t>
            </a:r>
          </a:p>
          <a:p>
            <a:r>
              <a:rPr lang="en-US" sz="2600" dirty="0" smtClean="0"/>
              <a:t>These samples were collected and </a:t>
            </a:r>
            <a:r>
              <a:rPr lang="en-US" sz="2600" dirty="0" err="1" smtClean="0"/>
              <a:t>analysed</a:t>
            </a:r>
            <a:r>
              <a:rPr lang="en-US" sz="2600" dirty="0" smtClean="0"/>
              <a:t> to see if they are co-magmatic with the gabbroic sills at </a:t>
            </a:r>
            <a:r>
              <a:rPr lang="en-US" sz="2600" dirty="0" smtClean="0">
                <a:solidFill>
                  <a:srgbClr val="FF0000"/>
                </a:solidFill>
              </a:rPr>
              <a:t>Melba Flats</a:t>
            </a:r>
          </a:p>
          <a:p>
            <a:r>
              <a:rPr lang="en-US" sz="2600" dirty="0" smtClean="0"/>
              <a:t>The study of this sill is a part of </a:t>
            </a:r>
            <a:r>
              <a:rPr lang="en-US" sz="2600" dirty="0" smtClean="0">
                <a:solidFill>
                  <a:srgbClr val="FF0000"/>
                </a:solidFill>
              </a:rPr>
              <a:t>Marcus </a:t>
            </a:r>
            <a:r>
              <a:rPr lang="en-US" sz="2600" dirty="0" err="1" smtClean="0">
                <a:solidFill>
                  <a:srgbClr val="FF0000"/>
                </a:solidFill>
              </a:rPr>
              <a:t>Phua’s</a:t>
            </a:r>
            <a:r>
              <a:rPr lang="en-US" sz="2600" dirty="0" smtClean="0"/>
              <a:t> MSc project on Melba Flats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46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-33000" y="619000"/>
          <a:ext cx="9210000" cy="5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5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95" y="167542"/>
            <a:ext cx="8229600" cy="6586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Extended </a:t>
            </a:r>
            <a:r>
              <a:rPr lang="en-US" sz="3200" dirty="0" err="1" smtClean="0">
                <a:solidFill>
                  <a:srgbClr val="0000FF"/>
                </a:solidFill>
              </a:rPr>
              <a:t>Spidergram-Avebury</a:t>
            </a:r>
            <a:r>
              <a:rPr lang="en-US" sz="3200" dirty="0" smtClean="0">
                <a:solidFill>
                  <a:srgbClr val="0000FF"/>
                </a:solidFill>
              </a:rPr>
              <a:t> Gabbro Sill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003519"/>
            <a:ext cx="8661936" cy="5743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patterns for the two </a:t>
            </a:r>
            <a:r>
              <a:rPr lang="en-US" dirty="0" err="1" smtClean="0"/>
              <a:t>Avebury</a:t>
            </a:r>
            <a:r>
              <a:rPr lang="en-US" dirty="0" smtClean="0"/>
              <a:t> samples (A-254) are completely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to those of the Melba Flats sills</a:t>
            </a:r>
          </a:p>
          <a:p>
            <a:r>
              <a:rPr lang="en-US" dirty="0" smtClean="0"/>
              <a:t>Hence, the </a:t>
            </a:r>
            <a:r>
              <a:rPr lang="en-US" dirty="0" err="1" smtClean="0"/>
              <a:t>Avebury</a:t>
            </a:r>
            <a:r>
              <a:rPr lang="en-US" dirty="0" smtClean="0"/>
              <a:t> sill is </a:t>
            </a:r>
            <a:r>
              <a:rPr lang="en-US" dirty="0" smtClean="0">
                <a:solidFill>
                  <a:srgbClr val="FF0000"/>
                </a:solidFill>
              </a:rPr>
              <a:t>not co-magmatic </a:t>
            </a:r>
            <a:r>
              <a:rPr lang="en-US" dirty="0" smtClean="0"/>
              <a:t>with the Melba Flats sills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Avebury</a:t>
            </a:r>
            <a:r>
              <a:rPr lang="en-US" dirty="0" smtClean="0"/>
              <a:t> samples define, with the exception of </a:t>
            </a:r>
            <a:r>
              <a:rPr lang="en-US" dirty="0" err="1" smtClean="0"/>
              <a:t>Ce</a:t>
            </a:r>
            <a:r>
              <a:rPr lang="en-US" dirty="0" smtClean="0"/>
              <a:t>, the U-shaped REE pattern that is typical of </a:t>
            </a:r>
            <a:r>
              <a:rPr lang="en-US" dirty="0" err="1" smtClean="0">
                <a:solidFill>
                  <a:srgbClr val="FF0000"/>
                </a:solidFill>
              </a:rPr>
              <a:t>boninites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They also have very </a:t>
            </a:r>
            <a:r>
              <a:rPr lang="en-US" dirty="0" smtClean="0">
                <a:solidFill>
                  <a:srgbClr val="FF0000"/>
                </a:solidFill>
              </a:rPr>
              <a:t>strong negative Nb anomalies</a:t>
            </a:r>
            <a:r>
              <a:rPr lang="en-US" dirty="0" smtClean="0"/>
              <a:t>, a feature that is also typical of </a:t>
            </a:r>
            <a:r>
              <a:rPr lang="en-US" dirty="0" err="1" smtClean="0"/>
              <a:t>boninites</a:t>
            </a:r>
            <a:endParaRPr lang="en-US" dirty="0" smtClean="0"/>
          </a:p>
          <a:p>
            <a:r>
              <a:rPr lang="en-US" dirty="0" smtClean="0"/>
              <a:t>Although the </a:t>
            </a:r>
            <a:r>
              <a:rPr lang="en-US" dirty="0" err="1" smtClean="0"/>
              <a:t>Avebury</a:t>
            </a:r>
            <a:r>
              <a:rPr lang="en-US" dirty="0" smtClean="0"/>
              <a:t> gabbroic sill was probably affected by the same fluids that ultimately came off the </a:t>
            </a:r>
            <a:r>
              <a:rPr lang="en-US" dirty="0" err="1" smtClean="0"/>
              <a:t>Heemskirk</a:t>
            </a:r>
            <a:r>
              <a:rPr lang="en-US" dirty="0" smtClean="0"/>
              <a:t> granite and </a:t>
            </a:r>
            <a:r>
              <a:rPr lang="en-US" dirty="0" err="1" smtClean="0"/>
              <a:t>metasomatized</a:t>
            </a:r>
            <a:r>
              <a:rPr lang="en-US" dirty="0" smtClean="0"/>
              <a:t> the </a:t>
            </a:r>
            <a:r>
              <a:rPr lang="en-US" dirty="0" err="1" smtClean="0">
                <a:solidFill>
                  <a:srgbClr val="FF0000"/>
                </a:solidFill>
              </a:rPr>
              <a:t>Avebury</a:t>
            </a:r>
            <a:r>
              <a:rPr lang="en-US" dirty="0" smtClean="0">
                <a:solidFill>
                  <a:srgbClr val="FF0000"/>
                </a:solidFill>
              </a:rPr>
              <a:t> ultramafic</a:t>
            </a:r>
            <a:r>
              <a:rPr lang="en-US" dirty="0" smtClean="0"/>
              <a:t>, the geochemical data do suggest that the </a:t>
            </a:r>
            <a:r>
              <a:rPr lang="en-US" dirty="0" err="1" smtClean="0"/>
              <a:t>Avebury</a:t>
            </a:r>
            <a:r>
              <a:rPr lang="en-US" dirty="0" smtClean="0"/>
              <a:t> gabbroic sill was formed by a </a:t>
            </a:r>
            <a:r>
              <a:rPr lang="en-US" dirty="0" err="1" smtClean="0">
                <a:solidFill>
                  <a:srgbClr val="FF0000"/>
                </a:solidFill>
              </a:rPr>
              <a:t>boninitic</a:t>
            </a:r>
            <a:r>
              <a:rPr lang="en-US" dirty="0" smtClean="0"/>
              <a:t> magma</a:t>
            </a:r>
          </a:p>
          <a:p>
            <a:r>
              <a:rPr lang="en-US" dirty="0" smtClean="0"/>
              <a:t>If this is indeed the case, it would strengthen the case that the </a:t>
            </a:r>
            <a:r>
              <a:rPr lang="en-US" dirty="0" err="1" smtClean="0">
                <a:solidFill>
                  <a:srgbClr val="FF0000"/>
                </a:solidFill>
              </a:rPr>
              <a:t>Avebury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ultramafic body was formed by a  </a:t>
            </a:r>
            <a:r>
              <a:rPr lang="en-US" dirty="0" err="1" smtClean="0"/>
              <a:t>boninitic</a:t>
            </a:r>
            <a:r>
              <a:rPr lang="en-US" dirty="0" smtClean="0"/>
              <a:t> magmas and is indeed a member of the Early Cambrian </a:t>
            </a:r>
            <a:r>
              <a:rPr lang="en-US" dirty="0" err="1" smtClean="0"/>
              <a:t>Heazlewood</a:t>
            </a:r>
            <a:r>
              <a:rPr lang="en-US" dirty="0" smtClean="0"/>
              <a:t> River ultramafic/mafic suite of intrusions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2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Sulphur</a:t>
            </a:r>
            <a:r>
              <a:rPr lang="en-US" sz="3200" dirty="0" smtClean="0">
                <a:solidFill>
                  <a:srgbClr val="0000FF"/>
                </a:solidFill>
              </a:rPr>
              <a:t> Isotope data for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sulphides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9401"/>
            <a:ext cx="8229600" cy="35433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Sulphur</a:t>
            </a:r>
            <a:r>
              <a:rPr lang="en-US" sz="2400" dirty="0" smtClean="0"/>
              <a:t> isotopes were measured in </a:t>
            </a:r>
            <a:r>
              <a:rPr lang="en-US" sz="2400" dirty="0" smtClean="0">
                <a:solidFill>
                  <a:srgbClr val="FF0000"/>
                </a:solidFill>
              </a:rPr>
              <a:t>18 </a:t>
            </a:r>
            <a:r>
              <a:rPr lang="en-US" sz="2400" dirty="0" err="1" smtClean="0">
                <a:solidFill>
                  <a:srgbClr val="FF0000"/>
                </a:solidFill>
              </a:rPr>
              <a:t>Avebury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samples which contained variable amounts of Ni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data were collected as a part of </a:t>
            </a:r>
            <a:r>
              <a:rPr lang="en-US" sz="2400" dirty="0">
                <a:solidFill>
                  <a:srgbClr val="FF0000"/>
                </a:solidFill>
              </a:rPr>
              <a:t>Ben Mackay-</a:t>
            </a:r>
            <a:r>
              <a:rPr lang="en-US" sz="2400" dirty="0" err="1">
                <a:solidFill>
                  <a:srgbClr val="FF0000"/>
                </a:solidFill>
              </a:rPr>
              <a:t>Scollay’s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BSc (</a:t>
            </a:r>
            <a:r>
              <a:rPr lang="en-US" sz="2400" dirty="0" err="1"/>
              <a:t>Honours</a:t>
            </a:r>
            <a:r>
              <a:rPr lang="en-US" sz="2400" dirty="0"/>
              <a:t>) project on </a:t>
            </a:r>
            <a:r>
              <a:rPr lang="en-US" sz="2400" dirty="0" err="1" smtClean="0"/>
              <a:t>Avebury</a:t>
            </a:r>
            <a:endParaRPr lang="en-US" sz="2400" dirty="0" smtClean="0"/>
          </a:p>
          <a:p>
            <a:r>
              <a:rPr lang="en-US" sz="2400" dirty="0" smtClean="0"/>
              <a:t>The samples were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 at </a:t>
            </a:r>
            <a:r>
              <a:rPr lang="en-US" sz="2400" dirty="0" smtClean="0">
                <a:solidFill>
                  <a:srgbClr val="FF0000"/>
                </a:solidFill>
              </a:rPr>
              <a:t>Queens University </a:t>
            </a:r>
            <a:r>
              <a:rPr lang="en-US" sz="2400" dirty="0" smtClean="0"/>
              <a:t>in Canada</a:t>
            </a:r>
            <a:endParaRPr lang="en-US" sz="2400" dirty="0"/>
          </a:p>
          <a:p>
            <a:r>
              <a:rPr lang="en-US" sz="2400" dirty="0" smtClean="0"/>
              <a:t>The data are reported here because of the possible relevance to mineralization at </a:t>
            </a:r>
            <a:r>
              <a:rPr lang="en-US" sz="2400" dirty="0" smtClean="0">
                <a:solidFill>
                  <a:srgbClr val="FF0000"/>
                </a:solidFill>
              </a:rPr>
              <a:t>Melba Flats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9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4274"/>
            <a:ext cx="6094854" cy="67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95" y="53242"/>
            <a:ext cx="8229600" cy="65863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Sulphur</a:t>
            </a:r>
            <a:r>
              <a:rPr lang="en-US" sz="3200" dirty="0" smtClean="0">
                <a:solidFill>
                  <a:srgbClr val="0000FF"/>
                </a:solidFill>
              </a:rPr>
              <a:t> Isotope Data for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r>
              <a:rPr lang="en-US" sz="3200" dirty="0" smtClean="0">
                <a:solidFill>
                  <a:srgbClr val="0000FF"/>
                </a:solidFill>
              </a:rPr>
              <a:t> mineralization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95" y="750192"/>
            <a:ext cx="8661936" cy="57435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</a:t>
            </a:r>
            <a:r>
              <a:rPr lang="en-US" sz="2400" dirty="0" err="1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34</a:t>
            </a:r>
            <a:r>
              <a:rPr lang="en-US" sz="2400" dirty="0" smtClean="0">
                <a:solidFill>
                  <a:srgbClr val="FF0000"/>
                </a:solidFill>
              </a:rPr>
              <a:t>S = 17.1 ± 1.1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Avebury</a:t>
            </a:r>
            <a:r>
              <a:rPr lang="en-US" sz="2400" dirty="0" smtClean="0"/>
              <a:t>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have </a:t>
            </a:r>
            <a:r>
              <a:rPr lang="en-US" sz="2400" dirty="0" smtClean="0">
                <a:solidFill>
                  <a:srgbClr val="FF0000"/>
                </a:solidFill>
              </a:rPr>
              <a:t>higher </a:t>
            </a:r>
            <a:r>
              <a:rPr lang="en-US" sz="2400" dirty="0" err="1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34</a:t>
            </a:r>
            <a:r>
              <a:rPr lang="en-US" sz="2400" dirty="0">
                <a:solidFill>
                  <a:srgbClr val="FF0000"/>
                </a:solidFill>
              </a:rPr>
              <a:t>S </a:t>
            </a:r>
            <a:r>
              <a:rPr lang="en-US" sz="2400" dirty="0" smtClean="0"/>
              <a:t>values than the majority of magmatic Ni-Cu sulphide deposits with the exception of </a:t>
            </a:r>
            <a:r>
              <a:rPr lang="en-US" sz="2400" dirty="0" err="1" smtClean="0"/>
              <a:t>Noril’sk</a:t>
            </a:r>
            <a:r>
              <a:rPr lang="en-US" sz="2400" dirty="0" smtClean="0"/>
              <a:t> (Russia) and Duluth (USA)</a:t>
            </a:r>
          </a:p>
          <a:p>
            <a:r>
              <a:rPr lang="en-US" sz="2400" dirty="0" smtClean="0"/>
              <a:t>These </a:t>
            </a:r>
            <a:r>
              <a:rPr lang="en-US" sz="2400" dirty="0">
                <a:solidFill>
                  <a:srgbClr val="FF0000"/>
                </a:solidFill>
              </a:rPr>
              <a:t>high and very uniform </a:t>
            </a:r>
            <a:r>
              <a:rPr lang="en-US" sz="2400" dirty="0" err="1"/>
              <a:t>δ</a:t>
            </a:r>
            <a:r>
              <a:rPr lang="en-US" sz="2400" dirty="0"/>
              <a:t> </a:t>
            </a:r>
            <a:r>
              <a:rPr lang="en-US" sz="2400" baseline="30000" dirty="0"/>
              <a:t>34</a:t>
            </a:r>
            <a:r>
              <a:rPr lang="en-US" sz="2400" dirty="0"/>
              <a:t>S </a:t>
            </a:r>
            <a:r>
              <a:rPr lang="en-US" sz="2400" dirty="0" smtClean="0"/>
              <a:t>values rule out any possibility that </a:t>
            </a:r>
            <a:r>
              <a:rPr lang="en-US" sz="2400" dirty="0" err="1" smtClean="0"/>
              <a:t>Avebury</a:t>
            </a:r>
            <a:r>
              <a:rPr lang="en-US" sz="2400" dirty="0" smtClean="0"/>
              <a:t> is a strongly </a:t>
            </a:r>
            <a:r>
              <a:rPr lang="en-US" sz="2400" dirty="0" err="1" smtClean="0"/>
              <a:t>metasomatised</a:t>
            </a:r>
            <a:r>
              <a:rPr lang="en-US" sz="2400" dirty="0" smtClean="0"/>
              <a:t> magmatic </a:t>
            </a:r>
            <a:r>
              <a:rPr lang="en-US" sz="2400" dirty="0" err="1" smtClean="0"/>
              <a:t>NiS</a:t>
            </a:r>
            <a:r>
              <a:rPr lang="en-US" sz="2400" dirty="0" smtClean="0"/>
              <a:t> deposit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high </a:t>
            </a:r>
            <a:r>
              <a:rPr lang="en-US" sz="2400" dirty="0" err="1" smtClean="0"/>
              <a:t>δ</a:t>
            </a:r>
            <a:r>
              <a:rPr lang="en-US" sz="2400" dirty="0" smtClean="0"/>
              <a:t> </a:t>
            </a:r>
            <a:r>
              <a:rPr lang="en-US" sz="2400" baseline="30000" dirty="0"/>
              <a:t>34</a:t>
            </a:r>
            <a:r>
              <a:rPr lang="en-US" sz="2400" dirty="0"/>
              <a:t>S </a:t>
            </a:r>
            <a:r>
              <a:rPr lang="en-US" sz="2400" dirty="0" smtClean="0"/>
              <a:t>values </a:t>
            </a:r>
            <a:r>
              <a:rPr lang="en-US" sz="2400" dirty="0"/>
              <a:t>indicate </a:t>
            </a:r>
            <a:r>
              <a:rPr lang="en-US" sz="2400" dirty="0" smtClean="0"/>
              <a:t>that the </a:t>
            </a:r>
            <a:r>
              <a:rPr lang="en-US" sz="2400" dirty="0" err="1" smtClean="0">
                <a:solidFill>
                  <a:srgbClr val="FF0000"/>
                </a:solidFill>
              </a:rPr>
              <a:t>Heemskirk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Granite, the source of the </a:t>
            </a:r>
            <a:r>
              <a:rPr lang="en-US" sz="2400" dirty="0" err="1" smtClean="0"/>
              <a:t>metasomatising</a:t>
            </a:r>
            <a:r>
              <a:rPr lang="en-US" sz="2400" dirty="0" smtClean="0"/>
              <a:t> fluids, could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have been the source of the heavy S</a:t>
            </a:r>
          </a:p>
          <a:p>
            <a:r>
              <a:rPr lang="en-US" sz="2400" dirty="0" smtClean="0"/>
              <a:t>The most logical source of the heavy S would be the same as that of the Ni, this being </a:t>
            </a:r>
            <a:r>
              <a:rPr lang="en-US" sz="2400" dirty="0" smtClean="0">
                <a:solidFill>
                  <a:srgbClr val="FF0000"/>
                </a:solidFill>
              </a:rPr>
              <a:t>magmatic Ni </a:t>
            </a:r>
            <a:r>
              <a:rPr lang="en-US" sz="2400" dirty="0" err="1" smtClean="0">
                <a:solidFill>
                  <a:srgbClr val="FF0000"/>
                </a:solidFill>
              </a:rPr>
              <a:t>sulphides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somewhere at depth in the plumbing system at </a:t>
            </a:r>
            <a:r>
              <a:rPr lang="en-US" sz="2400" dirty="0" err="1" smtClean="0"/>
              <a:t>Avebury</a:t>
            </a:r>
            <a:endParaRPr lang="en-US" sz="2400" dirty="0" smtClean="0"/>
          </a:p>
          <a:p>
            <a:r>
              <a:rPr lang="en-US" sz="2400" dirty="0" smtClean="0"/>
              <a:t>Is it possible that the magmatic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at Melba Flats were derived from a </a:t>
            </a:r>
            <a:r>
              <a:rPr lang="en-US" sz="2400" dirty="0" smtClean="0">
                <a:solidFill>
                  <a:srgbClr val="FF0000"/>
                </a:solidFill>
              </a:rPr>
              <a:t>similar source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5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231776"/>
            <a:ext cx="8839200" cy="7842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Confirmation of the Genetic model for Melba Flats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43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δ</a:t>
            </a:r>
            <a:r>
              <a:rPr lang="en-US" baseline="30000" dirty="0" smtClean="0"/>
              <a:t>34</a:t>
            </a:r>
            <a:r>
              <a:rPr lang="en-US" dirty="0" smtClean="0"/>
              <a:t>S values of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will be determined to </a:t>
            </a:r>
            <a:r>
              <a:rPr lang="en-US" dirty="0" smtClean="0">
                <a:solidFill>
                  <a:srgbClr val="FF0000"/>
                </a:solidFill>
              </a:rPr>
              <a:t>test the model </a:t>
            </a:r>
            <a:r>
              <a:rPr lang="en-US" dirty="0" smtClean="0"/>
              <a:t>proposed for their </a:t>
            </a:r>
            <a:r>
              <a:rPr lang="en-US" dirty="0" err="1" smtClean="0"/>
              <a:t>petrogenesis</a:t>
            </a:r>
            <a:endParaRPr lang="en-US" dirty="0" smtClean="0"/>
          </a:p>
          <a:p>
            <a:r>
              <a:rPr lang="en-US" dirty="0" smtClean="0"/>
              <a:t>If the higher grade magmatic </a:t>
            </a:r>
            <a:r>
              <a:rPr lang="en-US" dirty="0" err="1" smtClean="0"/>
              <a:t>sulphides</a:t>
            </a:r>
            <a:r>
              <a:rPr lang="en-US" dirty="0" smtClean="0"/>
              <a:t> at Melba Flats are the product of </a:t>
            </a:r>
            <a:r>
              <a:rPr lang="en-US" dirty="0" smtClean="0">
                <a:solidFill>
                  <a:srgbClr val="FF0000"/>
                </a:solidFill>
              </a:rPr>
              <a:t>partial </a:t>
            </a:r>
            <a:r>
              <a:rPr lang="en-US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err="1" smtClean="0"/>
              <a:t>sulphides</a:t>
            </a:r>
            <a:r>
              <a:rPr lang="en-US" dirty="0" smtClean="0"/>
              <a:t> produced by the interaction of a primitive magma with S-bearing sedimentary rocks that had high S/Se ratios, they might also have </a:t>
            </a:r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>
                <a:solidFill>
                  <a:srgbClr val="FF0000"/>
                </a:solidFill>
              </a:rPr>
              <a:t>δ</a:t>
            </a:r>
            <a:r>
              <a:rPr lang="en-US" baseline="30000" dirty="0">
                <a:solidFill>
                  <a:srgbClr val="FF0000"/>
                </a:solidFill>
              </a:rPr>
              <a:t>34</a:t>
            </a:r>
            <a:r>
              <a:rPr lang="en-US" dirty="0">
                <a:solidFill>
                  <a:srgbClr val="FF0000"/>
                </a:solidFill>
              </a:rPr>
              <a:t>S values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Although some of the S in those </a:t>
            </a:r>
            <a:r>
              <a:rPr lang="en-US" dirty="0" err="1" smtClean="0"/>
              <a:t>sulphides</a:t>
            </a:r>
            <a:r>
              <a:rPr lang="en-US" dirty="0" smtClean="0"/>
              <a:t> </a:t>
            </a:r>
            <a:r>
              <a:rPr lang="en-US" sz="3400" dirty="0" smtClean="0"/>
              <a:t>would</a:t>
            </a:r>
            <a:r>
              <a:rPr lang="en-US" dirty="0" smtClean="0"/>
              <a:t> be assimilated by the sulphide undersaturated magma (and therefore increase its S/Se ratios) this would probably </a:t>
            </a:r>
            <a:r>
              <a:rPr lang="en-US" dirty="0" smtClean="0">
                <a:solidFill>
                  <a:srgbClr val="FF0000"/>
                </a:solidFill>
              </a:rPr>
              <a:t>not fractionate </a:t>
            </a:r>
            <a:r>
              <a:rPr lang="en-US" dirty="0" smtClean="0"/>
              <a:t>the S isotopes</a:t>
            </a:r>
          </a:p>
          <a:p>
            <a:r>
              <a:rPr lang="en-US" dirty="0" smtClean="0"/>
              <a:t>Hence, the genetic model proposed for Melba Flats would be </a:t>
            </a:r>
            <a:r>
              <a:rPr lang="en-US" dirty="0" smtClean="0">
                <a:solidFill>
                  <a:srgbClr val="FF0000"/>
                </a:solidFill>
              </a:rPr>
              <a:t>confirmed</a:t>
            </a:r>
            <a:r>
              <a:rPr lang="en-US" dirty="0" smtClean="0"/>
              <a:t> if the higher grade </a:t>
            </a:r>
            <a:r>
              <a:rPr lang="en-US" dirty="0" err="1" smtClean="0"/>
              <a:t>sulphides</a:t>
            </a:r>
            <a:r>
              <a:rPr lang="en-US" dirty="0" smtClean="0"/>
              <a:t> have high </a:t>
            </a:r>
            <a:r>
              <a:rPr lang="en-US" dirty="0"/>
              <a:t>δ</a:t>
            </a:r>
            <a:r>
              <a:rPr lang="en-US" baseline="30000" dirty="0"/>
              <a:t>34</a:t>
            </a:r>
            <a:r>
              <a:rPr lang="en-US" dirty="0"/>
              <a:t>S values </a:t>
            </a:r>
          </a:p>
        </p:txBody>
      </p:sp>
    </p:spTree>
    <p:extLst>
      <p:ext uri="{BB962C8B-B14F-4D97-AF65-F5344CB8AC3E}">
        <p14:creationId xmlns:p14="http://schemas.microsoft.com/office/powerpoint/2010/main" val="3441907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0000FF"/>
                </a:solidFill>
                <a:latin typeface="Times New Roman" charset="0"/>
              </a:rPr>
              <a:t>References</a:t>
            </a:r>
            <a:endParaRPr lang="en-GB" sz="28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latin typeface="Times New Roman" charset="0"/>
              </a:rPr>
              <a:t>Barnes S-J </a:t>
            </a:r>
            <a:r>
              <a:rPr lang="en-GB" sz="2400" dirty="0">
                <a:latin typeface="Times New Roman" charset="0"/>
              </a:rPr>
              <a:t>1990 </a:t>
            </a:r>
            <a:r>
              <a:rPr lang="en-GB" sz="2400" dirty="0" smtClean="0">
                <a:latin typeface="Times New Roman" charset="0"/>
              </a:rPr>
              <a:t>The </a:t>
            </a:r>
            <a:r>
              <a:rPr lang="en-GB" sz="2400" dirty="0">
                <a:latin typeface="Times New Roman" charset="0"/>
              </a:rPr>
              <a:t>use of metal ratios in prospecting for a platinum-group element deposit </a:t>
            </a:r>
            <a:r>
              <a:rPr lang="en-GB" sz="2400" dirty="0" smtClean="0">
                <a:latin typeface="Times New Roman" charset="0"/>
              </a:rPr>
              <a:t>Journal of Exploration Geochemistry. </a:t>
            </a:r>
            <a:r>
              <a:rPr lang="en-GB" sz="2400" b="1" dirty="0" smtClean="0">
                <a:latin typeface="Times New Roman" charset="0"/>
              </a:rPr>
              <a:t>37: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91-</a:t>
            </a:r>
            <a:r>
              <a:rPr lang="en-GB" sz="2400" dirty="0" smtClean="0">
                <a:latin typeface="Times New Roman" charset="0"/>
              </a:rPr>
              <a:t>99</a:t>
            </a:r>
          </a:p>
          <a:p>
            <a:r>
              <a:rPr lang="en-US" sz="2400" dirty="0"/>
              <a:t>Crawford AC, Keays RR (2010) Magmatic Ni-Cu sulfides in mafic sills at Melba Flats, Western Tasmania-a geochemical investigation.  </a:t>
            </a:r>
            <a:r>
              <a:rPr lang="en-US" sz="2400" dirty="0" err="1"/>
              <a:t>Unpubl</a:t>
            </a:r>
            <a:r>
              <a:rPr lang="en-US" sz="2400" dirty="0"/>
              <a:t>. Report prepared for Allegiance Minerals, 34 pages.</a:t>
            </a:r>
            <a:endParaRPr lang="en-AU" sz="2400" dirty="0"/>
          </a:p>
          <a:p>
            <a:pPr eaLnBrk="1" hangingPunct="1"/>
            <a:endParaRPr lang="en-GB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4"/>
          <p:cNvGrpSpPr>
            <a:grpSpLocks/>
          </p:cNvGrpSpPr>
          <p:nvPr/>
        </p:nvGrpSpPr>
        <p:grpSpPr bwMode="auto">
          <a:xfrm>
            <a:off x="228600" y="6246813"/>
            <a:ext cx="2289175" cy="458787"/>
            <a:chOff x="144" y="3888"/>
            <a:chExt cx="1442" cy="289"/>
          </a:xfrm>
        </p:grpSpPr>
        <p:grpSp>
          <p:nvGrpSpPr>
            <p:cNvPr id="67185" name="Group 5"/>
            <p:cNvGrpSpPr>
              <a:grpSpLocks/>
            </p:cNvGrpSpPr>
            <p:nvPr/>
          </p:nvGrpSpPr>
          <p:grpSpPr bwMode="auto">
            <a:xfrm>
              <a:off x="144" y="3888"/>
              <a:ext cx="360" cy="289"/>
              <a:chOff x="2458" y="673"/>
              <a:chExt cx="880" cy="705"/>
            </a:xfrm>
          </p:grpSpPr>
          <p:sp>
            <p:nvSpPr>
              <p:cNvPr id="67187" name="Freeform 6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8" name="Freeform 7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9" name="Freeform 8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0" name="Freeform 9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1" name="Freeform 10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2" name="Freeform 11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3" name="Freeform 12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4" name="Freeform 13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5" name="Freeform 14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6" name="Freeform 15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7" name="Freeform 16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8" name="Freeform 17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9" name="Freeform 18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0" name="Freeform 19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1" name="Freeform 20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2" name="Freeform 21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3" name="Freeform 22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4" name="Freeform 23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5" name="Freeform 24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6" name="Freeform 25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7" name="Freeform 26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8" name="Freeform 27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9" name="Freeform 28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10" name="Freeform 29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18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584" y="3901"/>
              <a:ext cx="1002" cy="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A800"/>
                      </a:gs>
                      <a:gs pos="13000">
                        <a:srgbClr val="825600"/>
                      </a:gs>
                      <a:gs pos="28000">
                        <a:srgbClr val="FFA800"/>
                      </a:gs>
                      <a:gs pos="42000">
                        <a:srgbClr val="825600"/>
                      </a:gs>
                      <a:gs pos="57001">
                        <a:srgbClr val="FFA800"/>
                      </a:gs>
                      <a:gs pos="72000">
                        <a:srgbClr val="825600"/>
                      </a:gs>
                      <a:gs pos="87000">
                        <a:srgbClr val="FFA800"/>
                      </a:gs>
                      <a:gs pos="100000">
                        <a:srgbClr val="825600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</a:rPr>
                <a:t>Allegiance</a:t>
              </a:r>
            </a:p>
          </p:txBody>
        </p:sp>
      </p:grpSp>
      <p:sp>
        <p:nvSpPr>
          <p:cNvPr id="66562" name="Rectangle 31"/>
          <p:cNvSpPr>
            <a:spLocks noChangeArrowheads="1"/>
          </p:cNvSpPr>
          <p:nvPr/>
        </p:nvSpPr>
        <p:spPr bwMode="auto">
          <a:xfrm>
            <a:off x="6245225" y="5200650"/>
            <a:ext cx="322263" cy="206375"/>
          </a:xfrm>
          <a:prstGeom prst="rect">
            <a:avLst/>
          </a:prstGeom>
          <a:solidFill>
            <a:srgbClr val="E59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3" name="Rectangle 32"/>
          <p:cNvSpPr>
            <a:spLocks noChangeArrowheads="1"/>
          </p:cNvSpPr>
          <p:nvPr/>
        </p:nvSpPr>
        <p:spPr bwMode="auto">
          <a:xfrm>
            <a:off x="6242050" y="4826000"/>
            <a:ext cx="323850" cy="207963"/>
          </a:xfrm>
          <a:prstGeom prst="rect">
            <a:avLst/>
          </a:prstGeom>
          <a:solidFill>
            <a:srgbClr val="B934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4" name="Rectangle 33"/>
          <p:cNvSpPr>
            <a:spLocks noChangeArrowheads="1"/>
          </p:cNvSpPr>
          <p:nvPr/>
        </p:nvSpPr>
        <p:spPr bwMode="auto">
          <a:xfrm>
            <a:off x="6242050" y="4826000"/>
            <a:ext cx="323850" cy="207963"/>
          </a:xfrm>
          <a:prstGeom prst="rect">
            <a:avLst/>
          </a:prstGeom>
          <a:noFill/>
          <a:ln w="3175">
            <a:solidFill>
              <a:srgbClr val="DD13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5" name="Rectangle 34"/>
          <p:cNvSpPr>
            <a:spLocks noChangeArrowheads="1"/>
          </p:cNvSpPr>
          <p:nvPr/>
        </p:nvSpPr>
        <p:spPr bwMode="auto">
          <a:xfrm>
            <a:off x="6751638" y="5191125"/>
            <a:ext cx="1658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Granite &lt;2km depth</a:t>
            </a:r>
            <a:endParaRPr lang="en-US"/>
          </a:p>
        </p:txBody>
      </p:sp>
      <p:sp>
        <p:nvSpPr>
          <p:cNvPr id="66566" name="Rectangle 35"/>
          <p:cNvSpPr>
            <a:spLocks noChangeArrowheads="1"/>
          </p:cNvSpPr>
          <p:nvPr/>
        </p:nvSpPr>
        <p:spPr bwMode="auto">
          <a:xfrm>
            <a:off x="6751638" y="4829175"/>
            <a:ext cx="1328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Granite outcrop</a:t>
            </a:r>
            <a:endParaRPr lang="en-US"/>
          </a:p>
        </p:txBody>
      </p:sp>
      <p:grpSp>
        <p:nvGrpSpPr>
          <p:cNvPr id="66567" name="Group 36"/>
          <p:cNvGrpSpPr>
            <a:grpSpLocks/>
          </p:cNvGrpSpPr>
          <p:nvPr/>
        </p:nvGrpSpPr>
        <p:grpSpPr bwMode="auto">
          <a:xfrm>
            <a:off x="857250" y="1162050"/>
            <a:ext cx="7810500" cy="3114675"/>
            <a:chOff x="540" y="732"/>
            <a:chExt cx="4920" cy="1962"/>
          </a:xfrm>
        </p:grpSpPr>
        <p:sp>
          <p:nvSpPr>
            <p:cNvPr id="67179" name="Freeform 37"/>
            <p:cNvSpPr>
              <a:spLocks/>
            </p:cNvSpPr>
            <p:nvPr/>
          </p:nvSpPr>
          <p:spPr bwMode="auto">
            <a:xfrm>
              <a:off x="617" y="1486"/>
              <a:ext cx="1224" cy="974"/>
            </a:xfrm>
            <a:custGeom>
              <a:avLst/>
              <a:gdLst>
                <a:gd name="T0" fmla="*/ 0 w 3673"/>
                <a:gd name="T1" fmla="*/ 0 h 2922"/>
                <a:gd name="T2" fmla="*/ 0 w 3673"/>
                <a:gd name="T3" fmla="*/ 0 h 2922"/>
                <a:gd name="T4" fmla="*/ 0 w 3673"/>
                <a:gd name="T5" fmla="*/ 0 h 2922"/>
                <a:gd name="T6" fmla="*/ 0 w 3673"/>
                <a:gd name="T7" fmla="*/ 0 h 2922"/>
                <a:gd name="T8" fmla="*/ 0 w 3673"/>
                <a:gd name="T9" fmla="*/ 0 h 2922"/>
                <a:gd name="T10" fmla="*/ 0 w 3673"/>
                <a:gd name="T11" fmla="*/ 0 h 2922"/>
                <a:gd name="T12" fmla="*/ 0 w 3673"/>
                <a:gd name="T13" fmla="*/ 0 h 2922"/>
                <a:gd name="T14" fmla="*/ 0 w 3673"/>
                <a:gd name="T15" fmla="*/ 0 h 2922"/>
                <a:gd name="T16" fmla="*/ 0 w 3673"/>
                <a:gd name="T17" fmla="*/ 0 h 2922"/>
                <a:gd name="T18" fmla="*/ 0 w 3673"/>
                <a:gd name="T19" fmla="*/ 0 h 2922"/>
                <a:gd name="T20" fmla="*/ 0 w 3673"/>
                <a:gd name="T21" fmla="*/ 0 h 2922"/>
                <a:gd name="T22" fmla="*/ 0 w 3673"/>
                <a:gd name="T23" fmla="*/ 0 h 2922"/>
                <a:gd name="T24" fmla="*/ 0 w 3673"/>
                <a:gd name="T25" fmla="*/ 0 h 2922"/>
                <a:gd name="T26" fmla="*/ 0 w 3673"/>
                <a:gd name="T27" fmla="*/ 0 h 2922"/>
                <a:gd name="T28" fmla="*/ 0 w 3673"/>
                <a:gd name="T29" fmla="*/ 0 h 2922"/>
                <a:gd name="T30" fmla="*/ 0 w 3673"/>
                <a:gd name="T31" fmla="*/ 0 h 2922"/>
                <a:gd name="T32" fmla="*/ 0 w 3673"/>
                <a:gd name="T33" fmla="*/ 0 h 2922"/>
                <a:gd name="T34" fmla="*/ 0 w 3673"/>
                <a:gd name="T35" fmla="*/ 0 h 2922"/>
                <a:gd name="T36" fmla="*/ 0 w 3673"/>
                <a:gd name="T37" fmla="*/ 0 h 2922"/>
                <a:gd name="T38" fmla="*/ 0 w 3673"/>
                <a:gd name="T39" fmla="*/ 0 h 2922"/>
                <a:gd name="T40" fmla="*/ 0 w 3673"/>
                <a:gd name="T41" fmla="*/ 0 h 2922"/>
                <a:gd name="T42" fmla="*/ 0 w 3673"/>
                <a:gd name="T43" fmla="*/ 0 h 2922"/>
                <a:gd name="T44" fmla="*/ 0 w 3673"/>
                <a:gd name="T45" fmla="*/ 0 h 2922"/>
                <a:gd name="T46" fmla="*/ 0 w 3673"/>
                <a:gd name="T47" fmla="*/ 0 h 2922"/>
                <a:gd name="T48" fmla="*/ 0 w 3673"/>
                <a:gd name="T49" fmla="*/ 0 h 2922"/>
                <a:gd name="T50" fmla="*/ 0 w 3673"/>
                <a:gd name="T51" fmla="*/ 0 h 2922"/>
                <a:gd name="T52" fmla="*/ 0 w 3673"/>
                <a:gd name="T53" fmla="*/ 0 h 2922"/>
                <a:gd name="T54" fmla="*/ 0 w 3673"/>
                <a:gd name="T55" fmla="*/ 0 h 2922"/>
                <a:gd name="T56" fmla="*/ 0 w 3673"/>
                <a:gd name="T57" fmla="*/ 0 h 2922"/>
                <a:gd name="T58" fmla="*/ 0 w 3673"/>
                <a:gd name="T59" fmla="*/ 0 h 2922"/>
                <a:gd name="T60" fmla="*/ 0 w 3673"/>
                <a:gd name="T61" fmla="*/ 0 h 2922"/>
                <a:gd name="T62" fmla="*/ 0 w 3673"/>
                <a:gd name="T63" fmla="*/ 0 h 2922"/>
                <a:gd name="T64" fmla="*/ 0 w 3673"/>
                <a:gd name="T65" fmla="*/ 0 h 2922"/>
                <a:gd name="T66" fmla="*/ 0 w 3673"/>
                <a:gd name="T67" fmla="*/ 0 h 2922"/>
                <a:gd name="T68" fmla="*/ 0 w 3673"/>
                <a:gd name="T69" fmla="*/ 0 h 2922"/>
                <a:gd name="T70" fmla="*/ 0 w 3673"/>
                <a:gd name="T71" fmla="*/ 0 h 2922"/>
                <a:gd name="T72" fmla="*/ 0 w 3673"/>
                <a:gd name="T73" fmla="*/ 0 h 2922"/>
                <a:gd name="T74" fmla="*/ 0 w 3673"/>
                <a:gd name="T75" fmla="*/ 0 h 2922"/>
                <a:gd name="T76" fmla="*/ 0 w 3673"/>
                <a:gd name="T77" fmla="*/ 0 h 2922"/>
                <a:gd name="T78" fmla="*/ 0 w 3673"/>
                <a:gd name="T79" fmla="*/ 0 h 2922"/>
                <a:gd name="T80" fmla="*/ 0 w 3673"/>
                <a:gd name="T81" fmla="*/ 0 h 2922"/>
                <a:gd name="T82" fmla="*/ 0 w 3673"/>
                <a:gd name="T83" fmla="*/ 0 h 2922"/>
                <a:gd name="T84" fmla="*/ 0 w 3673"/>
                <a:gd name="T85" fmla="*/ 0 h 2922"/>
                <a:gd name="T86" fmla="*/ 0 w 3673"/>
                <a:gd name="T87" fmla="*/ 0 h 2922"/>
                <a:gd name="T88" fmla="*/ 0 w 3673"/>
                <a:gd name="T89" fmla="*/ 0 h 2922"/>
                <a:gd name="T90" fmla="*/ 0 w 3673"/>
                <a:gd name="T91" fmla="*/ 0 h 2922"/>
                <a:gd name="T92" fmla="*/ 0 w 3673"/>
                <a:gd name="T93" fmla="*/ 0 h 2922"/>
                <a:gd name="T94" fmla="*/ 0 w 3673"/>
                <a:gd name="T95" fmla="*/ 0 h 2922"/>
                <a:gd name="T96" fmla="*/ 0 w 3673"/>
                <a:gd name="T97" fmla="*/ 0 h 2922"/>
                <a:gd name="T98" fmla="*/ 0 w 3673"/>
                <a:gd name="T99" fmla="*/ 0 h 2922"/>
                <a:gd name="T100" fmla="*/ 0 w 3673"/>
                <a:gd name="T101" fmla="*/ 0 h 2922"/>
                <a:gd name="T102" fmla="*/ 0 w 3673"/>
                <a:gd name="T103" fmla="*/ 0 h 2922"/>
                <a:gd name="T104" fmla="*/ 0 w 3673"/>
                <a:gd name="T105" fmla="*/ 0 h 2922"/>
                <a:gd name="T106" fmla="*/ 0 w 3673"/>
                <a:gd name="T107" fmla="*/ 0 h 2922"/>
                <a:gd name="T108" fmla="*/ 0 w 3673"/>
                <a:gd name="T109" fmla="*/ 0 h 2922"/>
                <a:gd name="T110" fmla="*/ 0 w 3673"/>
                <a:gd name="T111" fmla="*/ 0 h 2922"/>
                <a:gd name="T112" fmla="*/ 0 w 3673"/>
                <a:gd name="T113" fmla="*/ 0 h 2922"/>
                <a:gd name="T114" fmla="*/ 0 w 3673"/>
                <a:gd name="T115" fmla="*/ 0 h 2922"/>
                <a:gd name="T116" fmla="*/ 0 w 3673"/>
                <a:gd name="T117" fmla="*/ 0 h 2922"/>
                <a:gd name="T118" fmla="*/ 0 w 3673"/>
                <a:gd name="T119" fmla="*/ 0 h 2922"/>
                <a:gd name="T120" fmla="*/ 0 w 3673"/>
                <a:gd name="T121" fmla="*/ 0 h 29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73" h="2922">
                  <a:moveTo>
                    <a:pt x="3531" y="1608"/>
                  </a:moveTo>
                  <a:lnTo>
                    <a:pt x="3531" y="1575"/>
                  </a:lnTo>
                  <a:lnTo>
                    <a:pt x="3535" y="1540"/>
                  </a:lnTo>
                  <a:lnTo>
                    <a:pt x="3539" y="1505"/>
                  </a:lnTo>
                  <a:lnTo>
                    <a:pt x="3547" y="1468"/>
                  </a:lnTo>
                  <a:lnTo>
                    <a:pt x="3550" y="1420"/>
                  </a:lnTo>
                  <a:lnTo>
                    <a:pt x="3551" y="1375"/>
                  </a:lnTo>
                  <a:lnTo>
                    <a:pt x="3552" y="1336"/>
                  </a:lnTo>
                  <a:lnTo>
                    <a:pt x="3552" y="1268"/>
                  </a:lnTo>
                  <a:lnTo>
                    <a:pt x="3539" y="1219"/>
                  </a:lnTo>
                  <a:lnTo>
                    <a:pt x="3522" y="1174"/>
                  </a:lnTo>
                  <a:lnTo>
                    <a:pt x="3481" y="1126"/>
                  </a:lnTo>
                  <a:lnTo>
                    <a:pt x="3421" y="1063"/>
                  </a:lnTo>
                  <a:lnTo>
                    <a:pt x="3338" y="999"/>
                  </a:lnTo>
                  <a:lnTo>
                    <a:pt x="3308" y="970"/>
                  </a:lnTo>
                  <a:lnTo>
                    <a:pt x="3294" y="923"/>
                  </a:lnTo>
                  <a:lnTo>
                    <a:pt x="3288" y="903"/>
                  </a:lnTo>
                  <a:lnTo>
                    <a:pt x="3272" y="878"/>
                  </a:lnTo>
                  <a:lnTo>
                    <a:pt x="3251" y="850"/>
                  </a:lnTo>
                  <a:lnTo>
                    <a:pt x="3197" y="817"/>
                  </a:lnTo>
                  <a:lnTo>
                    <a:pt x="3110" y="773"/>
                  </a:lnTo>
                  <a:lnTo>
                    <a:pt x="3038" y="749"/>
                  </a:lnTo>
                  <a:lnTo>
                    <a:pt x="2943" y="726"/>
                  </a:lnTo>
                  <a:lnTo>
                    <a:pt x="2875" y="718"/>
                  </a:lnTo>
                  <a:lnTo>
                    <a:pt x="2820" y="721"/>
                  </a:lnTo>
                  <a:lnTo>
                    <a:pt x="2744" y="731"/>
                  </a:lnTo>
                  <a:lnTo>
                    <a:pt x="2593" y="742"/>
                  </a:lnTo>
                  <a:lnTo>
                    <a:pt x="2426" y="754"/>
                  </a:lnTo>
                  <a:lnTo>
                    <a:pt x="2349" y="753"/>
                  </a:lnTo>
                  <a:lnTo>
                    <a:pt x="2294" y="747"/>
                  </a:lnTo>
                  <a:lnTo>
                    <a:pt x="2262" y="736"/>
                  </a:lnTo>
                  <a:lnTo>
                    <a:pt x="2207" y="713"/>
                  </a:lnTo>
                  <a:lnTo>
                    <a:pt x="2144" y="693"/>
                  </a:lnTo>
                  <a:lnTo>
                    <a:pt x="2073" y="681"/>
                  </a:lnTo>
                  <a:lnTo>
                    <a:pt x="1978" y="667"/>
                  </a:lnTo>
                  <a:lnTo>
                    <a:pt x="1895" y="658"/>
                  </a:lnTo>
                  <a:lnTo>
                    <a:pt x="1846" y="653"/>
                  </a:lnTo>
                  <a:lnTo>
                    <a:pt x="1793" y="651"/>
                  </a:lnTo>
                  <a:lnTo>
                    <a:pt x="1776" y="640"/>
                  </a:lnTo>
                  <a:lnTo>
                    <a:pt x="1757" y="614"/>
                  </a:lnTo>
                  <a:lnTo>
                    <a:pt x="1741" y="590"/>
                  </a:lnTo>
                  <a:lnTo>
                    <a:pt x="1730" y="548"/>
                  </a:lnTo>
                  <a:lnTo>
                    <a:pt x="1709" y="514"/>
                  </a:lnTo>
                  <a:lnTo>
                    <a:pt x="1692" y="492"/>
                  </a:lnTo>
                  <a:lnTo>
                    <a:pt x="1677" y="481"/>
                  </a:lnTo>
                  <a:lnTo>
                    <a:pt x="1643" y="475"/>
                  </a:lnTo>
                  <a:lnTo>
                    <a:pt x="1615" y="470"/>
                  </a:lnTo>
                  <a:lnTo>
                    <a:pt x="1591" y="408"/>
                  </a:lnTo>
                  <a:lnTo>
                    <a:pt x="1583" y="383"/>
                  </a:lnTo>
                  <a:lnTo>
                    <a:pt x="1576" y="369"/>
                  </a:lnTo>
                  <a:lnTo>
                    <a:pt x="1548" y="353"/>
                  </a:lnTo>
                  <a:lnTo>
                    <a:pt x="1525" y="355"/>
                  </a:lnTo>
                  <a:lnTo>
                    <a:pt x="1509" y="373"/>
                  </a:lnTo>
                  <a:lnTo>
                    <a:pt x="1501" y="394"/>
                  </a:lnTo>
                  <a:lnTo>
                    <a:pt x="1482" y="414"/>
                  </a:lnTo>
                  <a:lnTo>
                    <a:pt x="1472" y="421"/>
                  </a:lnTo>
                  <a:lnTo>
                    <a:pt x="1441" y="414"/>
                  </a:lnTo>
                  <a:lnTo>
                    <a:pt x="1423" y="391"/>
                  </a:lnTo>
                  <a:lnTo>
                    <a:pt x="1414" y="375"/>
                  </a:lnTo>
                  <a:lnTo>
                    <a:pt x="1402" y="347"/>
                  </a:lnTo>
                  <a:lnTo>
                    <a:pt x="1392" y="330"/>
                  </a:lnTo>
                  <a:lnTo>
                    <a:pt x="1366" y="310"/>
                  </a:lnTo>
                  <a:lnTo>
                    <a:pt x="1328" y="285"/>
                  </a:lnTo>
                  <a:lnTo>
                    <a:pt x="1267" y="275"/>
                  </a:lnTo>
                  <a:lnTo>
                    <a:pt x="1164" y="271"/>
                  </a:lnTo>
                  <a:lnTo>
                    <a:pt x="1104" y="267"/>
                  </a:lnTo>
                  <a:lnTo>
                    <a:pt x="1067" y="256"/>
                  </a:lnTo>
                  <a:lnTo>
                    <a:pt x="1022" y="251"/>
                  </a:lnTo>
                  <a:lnTo>
                    <a:pt x="972" y="246"/>
                  </a:lnTo>
                  <a:lnTo>
                    <a:pt x="936" y="250"/>
                  </a:lnTo>
                  <a:lnTo>
                    <a:pt x="896" y="246"/>
                  </a:lnTo>
                  <a:lnTo>
                    <a:pt x="871" y="216"/>
                  </a:lnTo>
                  <a:lnTo>
                    <a:pt x="853" y="203"/>
                  </a:lnTo>
                  <a:lnTo>
                    <a:pt x="831" y="192"/>
                  </a:lnTo>
                  <a:lnTo>
                    <a:pt x="798" y="185"/>
                  </a:lnTo>
                  <a:lnTo>
                    <a:pt x="766" y="185"/>
                  </a:lnTo>
                  <a:lnTo>
                    <a:pt x="717" y="202"/>
                  </a:lnTo>
                  <a:lnTo>
                    <a:pt x="692" y="217"/>
                  </a:lnTo>
                  <a:lnTo>
                    <a:pt x="661" y="241"/>
                  </a:lnTo>
                  <a:lnTo>
                    <a:pt x="636" y="271"/>
                  </a:lnTo>
                  <a:lnTo>
                    <a:pt x="623" y="298"/>
                  </a:lnTo>
                  <a:lnTo>
                    <a:pt x="615" y="309"/>
                  </a:lnTo>
                  <a:lnTo>
                    <a:pt x="603" y="328"/>
                  </a:lnTo>
                  <a:lnTo>
                    <a:pt x="587" y="355"/>
                  </a:lnTo>
                  <a:lnTo>
                    <a:pt x="569" y="377"/>
                  </a:lnTo>
                  <a:lnTo>
                    <a:pt x="541" y="404"/>
                  </a:lnTo>
                  <a:lnTo>
                    <a:pt x="521" y="410"/>
                  </a:lnTo>
                  <a:lnTo>
                    <a:pt x="500" y="409"/>
                  </a:lnTo>
                  <a:lnTo>
                    <a:pt x="480" y="399"/>
                  </a:lnTo>
                  <a:lnTo>
                    <a:pt x="471" y="376"/>
                  </a:lnTo>
                  <a:lnTo>
                    <a:pt x="464" y="354"/>
                  </a:lnTo>
                  <a:lnTo>
                    <a:pt x="458" y="323"/>
                  </a:lnTo>
                  <a:lnTo>
                    <a:pt x="450" y="293"/>
                  </a:lnTo>
                  <a:lnTo>
                    <a:pt x="446" y="266"/>
                  </a:lnTo>
                  <a:lnTo>
                    <a:pt x="421" y="250"/>
                  </a:lnTo>
                  <a:lnTo>
                    <a:pt x="397" y="240"/>
                  </a:lnTo>
                  <a:lnTo>
                    <a:pt x="361" y="231"/>
                  </a:lnTo>
                  <a:lnTo>
                    <a:pt x="341" y="220"/>
                  </a:lnTo>
                  <a:lnTo>
                    <a:pt x="315" y="210"/>
                  </a:lnTo>
                  <a:lnTo>
                    <a:pt x="292" y="189"/>
                  </a:lnTo>
                  <a:lnTo>
                    <a:pt x="266" y="164"/>
                  </a:lnTo>
                  <a:lnTo>
                    <a:pt x="253" y="142"/>
                  </a:lnTo>
                  <a:lnTo>
                    <a:pt x="244" y="103"/>
                  </a:lnTo>
                  <a:lnTo>
                    <a:pt x="236" y="69"/>
                  </a:lnTo>
                  <a:lnTo>
                    <a:pt x="217" y="35"/>
                  </a:lnTo>
                  <a:lnTo>
                    <a:pt x="197" y="13"/>
                  </a:lnTo>
                  <a:lnTo>
                    <a:pt x="180" y="2"/>
                  </a:lnTo>
                  <a:lnTo>
                    <a:pt x="157" y="0"/>
                  </a:lnTo>
                  <a:lnTo>
                    <a:pt x="147" y="2"/>
                  </a:lnTo>
                  <a:lnTo>
                    <a:pt x="110" y="10"/>
                  </a:lnTo>
                  <a:lnTo>
                    <a:pt x="93" y="23"/>
                  </a:lnTo>
                  <a:lnTo>
                    <a:pt x="73" y="35"/>
                  </a:lnTo>
                  <a:lnTo>
                    <a:pt x="58" y="50"/>
                  </a:lnTo>
                  <a:lnTo>
                    <a:pt x="47" y="69"/>
                  </a:lnTo>
                  <a:lnTo>
                    <a:pt x="46" y="76"/>
                  </a:lnTo>
                  <a:lnTo>
                    <a:pt x="39" y="95"/>
                  </a:lnTo>
                  <a:lnTo>
                    <a:pt x="32" y="138"/>
                  </a:lnTo>
                  <a:lnTo>
                    <a:pt x="27" y="160"/>
                  </a:lnTo>
                  <a:lnTo>
                    <a:pt x="11" y="184"/>
                  </a:lnTo>
                  <a:lnTo>
                    <a:pt x="0" y="193"/>
                  </a:lnTo>
                  <a:lnTo>
                    <a:pt x="11" y="243"/>
                  </a:lnTo>
                  <a:lnTo>
                    <a:pt x="22" y="280"/>
                  </a:lnTo>
                  <a:lnTo>
                    <a:pt x="33" y="316"/>
                  </a:lnTo>
                  <a:lnTo>
                    <a:pt x="47" y="348"/>
                  </a:lnTo>
                  <a:lnTo>
                    <a:pt x="82" y="386"/>
                  </a:lnTo>
                  <a:lnTo>
                    <a:pt x="99" y="401"/>
                  </a:lnTo>
                  <a:lnTo>
                    <a:pt x="136" y="428"/>
                  </a:lnTo>
                  <a:lnTo>
                    <a:pt x="172" y="452"/>
                  </a:lnTo>
                  <a:lnTo>
                    <a:pt x="198" y="484"/>
                  </a:lnTo>
                  <a:lnTo>
                    <a:pt x="248" y="544"/>
                  </a:lnTo>
                  <a:lnTo>
                    <a:pt x="307" y="618"/>
                  </a:lnTo>
                  <a:lnTo>
                    <a:pt x="388" y="704"/>
                  </a:lnTo>
                  <a:lnTo>
                    <a:pt x="474" y="796"/>
                  </a:lnTo>
                  <a:lnTo>
                    <a:pt x="595" y="926"/>
                  </a:lnTo>
                  <a:lnTo>
                    <a:pt x="751" y="1069"/>
                  </a:lnTo>
                  <a:lnTo>
                    <a:pt x="875" y="1207"/>
                  </a:lnTo>
                  <a:lnTo>
                    <a:pt x="977" y="1344"/>
                  </a:lnTo>
                  <a:lnTo>
                    <a:pt x="1095" y="1485"/>
                  </a:lnTo>
                  <a:lnTo>
                    <a:pt x="1298" y="1773"/>
                  </a:lnTo>
                  <a:lnTo>
                    <a:pt x="1391" y="1961"/>
                  </a:lnTo>
                  <a:lnTo>
                    <a:pt x="1487" y="2102"/>
                  </a:lnTo>
                  <a:lnTo>
                    <a:pt x="1594" y="2237"/>
                  </a:lnTo>
                  <a:lnTo>
                    <a:pt x="1656" y="2307"/>
                  </a:lnTo>
                  <a:lnTo>
                    <a:pt x="1710" y="2357"/>
                  </a:lnTo>
                  <a:lnTo>
                    <a:pt x="1750" y="2396"/>
                  </a:lnTo>
                  <a:lnTo>
                    <a:pt x="1809" y="2437"/>
                  </a:lnTo>
                  <a:lnTo>
                    <a:pt x="1873" y="2478"/>
                  </a:lnTo>
                  <a:lnTo>
                    <a:pt x="1919" y="2506"/>
                  </a:lnTo>
                  <a:lnTo>
                    <a:pt x="1987" y="2556"/>
                  </a:lnTo>
                  <a:lnTo>
                    <a:pt x="2035" y="2591"/>
                  </a:lnTo>
                  <a:lnTo>
                    <a:pt x="2100" y="2642"/>
                  </a:lnTo>
                  <a:lnTo>
                    <a:pt x="2150" y="2697"/>
                  </a:lnTo>
                  <a:lnTo>
                    <a:pt x="2192" y="2751"/>
                  </a:lnTo>
                  <a:lnTo>
                    <a:pt x="2233" y="2803"/>
                  </a:lnTo>
                  <a:lnTo>
                    <a:pt x="2314" y="2899"/>
                  </a:lnTo>
                  <a:lnTo>
                    <a:pt x="2328" y="2922"/>
                  </a:lnTo>
                  <a:lnTo>
                    <a:pt x="2382" y="2917"/>
                  </a:lnTo>
                  <a:lnTo>
                    <a:pt x="2507" y="2910"/>
                  </a:lnTo>
                  <a:lnTo>
                    <a:pt x="2647" y="2904"/>
                  </a:lnTo>
                  <a:lnTo>
                    <a:pt x="2779" y="2906"/>
                  </a:lnTo>
                  <a:lnTo>
                    <a:pt x="2936" y="2904"/>
                  </a:lnTo>
                  <a:lnTo>
                    <a:pt x="3052" y="2903"/>
                  </a:lnTo>
                  <a:lnTo>
                    <a:pt x="3142" y="2888"/>
                  </a:lnTo>
                  <a:lnTo>
                    <a:pt x="3214" y="2870"/>
                  </a:lnTo>
                  <a:lnTo>
                    <a:pt x="3276" y="2841"/>
                  </a:lnTo>
                  <a:lnTo>
                    <a:pt x="3336" y="2804"/>
                  </a:lnTo>
                  <a:lnTo>
                    <a:pt x="3404" y="2748"/>
                  </a:lnTo>
                  <a:lnTo>
                    <a:pt x="3473" y="2683"/>
                  </a:lnTo>
                  <a:lnTo>
                    <a:pt x="3520" y="2601"/>
                  </a:lnTo>
                  <a:lnTo>
                    <a:pt x="3557" y="2530"/>
                  </a:lnTo>
                  <a:lnTo>
                    <a:pt x="3597" y="2443"/>
                  </a:lnTo>
                  <a:lnTo>
                    <a:pt x="3649" y="2298"/>
                  </a:lnTo>
                  <a:lnTo>
                    <a:pt x="3670" y="2193"/>
                  </a:lnTo>
                  <a:lnTo>
                    <a:pt x="3673" y="2112"/>
                  </a:lnTo>
                  <a:lnTo>
                    <a:pt x="3667" y="2060"/>
                  </a:lnTo>
                  <a:lnTo>
                    <a:pt x="3652" y="2006"/>
                  </a:lnTo>
                  <a:lnTo>
                    <a:pt x="3633" y="1960"/>
                  </a:lnTo>
                  <a:lnTo>
                    <a:pt x="3612" y="1925"/>
                  </a:lnTo>
                  <a:lnTo>
                    <a:pt x="3590" y="1878"/>
                  </a:lnTo>
                  <a:lnTo>
                    <a:pt x="3567" y="1839"/>
                  </a:lnTo>
                  <a:lnTo>
                    <a:pt x="3551" y="1796"/>
                  </a:lnTo>
                  <a:lnTo>
                    <a:pt x="3539" y="1762"/>
                  </a:lnTo>
                  <a:lnTo>
                    <a:pt x="3531" y="1717"/>
                  </a:lnTo>
                  <a:lnTo>
                    <a:pt x="3529" y="1652"/>
                  </a:lnTo>
                  <a:lnTo>
                    <a:pt x="3531" y="1608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0" name="Freeform 38"/>
            <p:cNvSpPr>
              <a:spLocks/>
            </p:cNvSpPr>
            <p:nvPr/>
          </p:nvSpPr>
          <p:spPr bwMode="auto">
            <a:xfrm>
              <a:off x="540" y="1395"/>
              <a:ext cx="1818" cy="650"/>
            </a:xfrm>
            <a:custGeom>
              <a:avLst/>
              <a:gdLst>
                <a:gd name="T0" fmla="*/ 0 w 5455"/>
                <a:gd name="T1" fmla="*/ 0 h 1948"/>
                <a:gd name="T2" fmla="*/ 0 w 5455"/>
                <a:gd name="T3" fmla="*/ 0 h 1948"/>
                <a:gd name="T4" fmla="*/ 0 w 5455"/>
                <a:gd name="T5" fmla="*/ 0 h 1948"/>
                <a:gd name="T6" fmla="*/ 0 w 5455"/>
                <a:gd name="T7" fmla="*/ 0 h 1948"/>
                <a:gd name="T8" fmla="*/ 0 w 5455"/>
                <a:gd name="T9" fmla="*/ 0 h 1948"/>
                <a:gd name="T10" fmla="*/ 0 w 5455"/>
                <a:gd name="T11" fmla="*/ 0 h 1948"/>
                <a:gd name="T12" fmla="*/ 0 w 5455"/>
                <a:gd name="T13" fmla="*/ 0 h 1948"/>
                <a:gd name="T14" fmla="*/ 0 w 5455"/>
                <a:gd name="T15" fmla="*/ 0 h 1948"/>
                <a:gd name="T16" fmla="*/ 0 w 5455"/>
                <a:gd name="T17" fmla="*/ 0 h 1948"/>
                <a:gd name="T18" fmla="*/ 0 w 5455"/>
                <a:gd name="T19" fmla="*/ 0 h 1948"/>
                <a:gd name="T20" fmla="*/ 0 w 5455"/>
                <a:gd name="T21" fmla="*/ 0 h 1948"/>
                <a:gd name="T22" fmla="*/ 0 w 5455"/>
                <a:gd name="T23" fmla="*/ 0 h 1948"/>
                <a:gd name="T24" fmla="*/ 0 w 5455"/>
                <a:gd name="T25" fmla="*/ 0 h 1948"/>
                <a:gd name="T26" fmla="*/ 0 w 5455"/>
                <a:gd name="T27" fmla="*/ 0 h 1948"/>
                <a:gd name="T28" fmla="*/ 0 w 5455"/>
                <a:gd name="T29" fmla="*/ 0 h 1948"/>
                <a:gd name="T30" fmla="*/ 0 w 5455"/>
                <a:gd name="T31" fmla="*/ 0 h 1948"/>
                <a:gd name="T32" fmla="*/ 0 w 5455"/>
                <a:gd name="T33" fmla="*/ 0 h 1948"/>
                <a:gd name="T34" fmla="*/ 0 w 5455"/>
                <a:gd name="T35" fmla="*/ 0 h 1948"/>
                <a:gd name="T36" fmla="*/ 0 w 5455"/>
                <a:gd name="T37" fmla="*/ 0 h 1948"/>
                <a:gd name="T38" fmla="*/ 0 w 5455"/>
                <a:gd name="T39" fmla="*/ 0 h 1948"/>
                <a:gd name="T40" fmla="*/ 0 w 5455"/>
                <a:gd name="T41" fmla="*/ 0 h 1948"/>
                <a:gd name="T42" fmla="*/ 0 w 5455"/>
                <a:gd name="T43" fmla="*/ 0 h 1948"/>
                <a:gd name="T44" fmla="*/ 0 w 5455"/>
                <a:gd name="T45" fmla="*/ 0 h 1948"/>
                <a:gd name="T46" fmla="*/ 0 w 5455"/>
                <a:gd name="T47" fmla="*/ 0 h 1948"/>
                <a:gd name="T48" fmla="*/ 0 w 5455"/>
                <a:gd name="T49" fmla="*/ 0 h 1948"/>
                <a:gd name="T50" fmla="*/ 0 w 5455"/>
                <a:gd name="T51" fmla="*/ 0 h 1948"/>
                <a:gd name="T52" fmla="*/ 0 w 5455"/>
                <a:gd name="T53" fmla="*/ 0 h 1948"/>
                <a:gd name="T54" fmla="*/ 0 w 5455"/>
                <a:gd name="T55" fmla="*/ 0 h 1948"/>
                <a:gd name="T56" fmla="*/ 0 w 5455"/>
                <a:gd name="T57" fmla="*/ 0 h 1948"/>
                <a:gd name="T58" fmla="*/ 0 w 5455"/>
                <a:gd name="T59" fmla="*/ 0 h 1948"/>
                <a:gd name="T60" fmla="*/ 0 w 5455"/>
                <a:gd name="T61" fmla="*/ 0 h 1948"/>
                <a:gd name="T62" fmla="*/ 0 w 5455"/>
                <a:gd name="T63" fmla="*/ 0 h 1948"/>
                <a:gd name="T64" fmla="*/ 0 w 5455"/>
                <a:gd name="T65" fmla="*/ 0 h 1948"/>
                <a:gd name="T66" fmla="*/ 0 w 5455"/>
                <a:gd name="T67" fmla="*/ 0 h 1948"/>
                <a:gd name="T68" fmla="*/ 0 w 5455"/>
                <a:gd name="T69" fmla="*/ 0 h 1948"/>
                <a:gd name="T70" fmla="*/ 0 w 5455"/>
                <a:gd name="T71" fmla="*/ 0 h 1948"/>
                <a:gd name="T72" fmla="*/ 0 w 5455"/>
                <a:gd name="T73" fmla="*/ 0 h 1948"/>
                <a:gd name="T74" fmla="*/ 0 w 5455"/>
                <a:gd name="T75" fmla="*/ 0 h 1948"/>
                <a:gd name="T76" fmla="*/ 0 w 5455"/>
                <a:gd name="T77" fmla="*/ 0 h 1948"/>
                <a:gd name="T78" fmla="*/ 0 w 5455"/>
                <a:gd name="T79" fmla="*/ 0 h 1948"/>
                <a:gd name="T80" fmla="*/ 0 w 5455"/>
                <a:gd name="T81" fmla="*/ 0 h 1948"/>
                <a:gd name="T82" fmla="*/ 0 w 5455"/>
                <a:gd name="T83" fmla="*/ 0 h 1948"/>
                <a:gd name="T84" fmla="*/ 0 w 5455"/>
                <a:gd name="T85" fmla="*/ 0 h 1948"/>
                <a:gd name="T86" fmla="*/ 0 w 5455"/>
                <a:gd name="T87" fmla="*/ 0 h 1948"/>
                <a:gd name="T88" fmla="*/ 0 w 5455"/>
                <a:gd name="T89" fmla="*/ 0 h 1948"/>
                <a:gd name="T90" fmla="*/ 0 w 5455"/>
                <a:gd name="T91" fmla="*/ 0 h 1948"/>
                <a:gd name="T92" fmla="*/ 0 w 5455"/>
                <a:gd name="T93" fmla="*/ 0 h 1948"/>
                <a:gd name="T94" fmla="*/ 0 w 5455"/>
                <a:gd name="T95" fmla="*/ 0 h 1948"/>
                <a:gd name="T96" fmla="*/ 0 w 5455"/>
                <a:gd name="T97" fmla="*/ 0 h 1948"/>
                <a:gd name="T98" fmla="*/ 0 w 5455"/>
                <a:gd name="T99" fmla="*/ 0 h 1948"/>
                <a:gd name="T100" fmla="*/ 0 w 5455"/>
                <a:gd name="T101" fmla="*/ 0 h 1948"/>
                <a:gd name="T102" fmla="*/ 0 w 5455"/>
                <a:gd name="T103" fmla="*/ 0 h 1948"/>
                <a:gd name="T104" fmla="*/ 0 w 5455"/>
                <a:gd name="T105" fmla="*/ 0 h 19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455" h="1948">
                  <a:moveTo>
                    <a:pt x="4322" y="649"/>
                  </a:moveTo>
                  <a:lnTo>
                    <a:pt x="4317" y="612"/>
                  </a:lnTo>
                  <a:lnTo>
                    <a:pt x="4307" y="575"/>
                  </a:lnTo>
                  <a:lnTo>
                    <a:pt x="4284" y="528"/>
                  </a:lnTo>
                  <a:lnTo>
                    <a:pt x="4247" y="463"/>
                  </a:lnTo>
                  <a:lnTo>
                    <a:pt x="4220" y="424"/>
                  </a:lnTo>
                  <a:lnTo>
                    <a:pt x="4203" y="404"/>
                  </a:lnTo>
                  <a:lnTo>
                    <a:pt x="4146" y="360"/>
                  </a:lnTo>
                  <a:lnTo>
                    <a:pt x="4072" y="313"/>
                  </a:lnTo>
                  <a:lnTo>
                    <a:pt x="3990" y="288"/>
                  </a:lnTo>
                  <a:lnTo>
                    <a:pt x="3905" y="271"/>
                  </a:lnTo>
                  <a:lnTo>
                    <a:pt x="3805" y="267"/>
                  </a:lnTo>
                  <a:lnTo>
                    <a:pt x="3717" y="270"/>
                  </a:lnTo>
                  <a:lnTo>
                    <a:pt x="3578" y="273"/>
                  </a:lnTo>
                  <a:lnTo>
                    <a:pt x="3443" y="275"/>
                  </a:lnTo>
                  <a:lnTo>
                    <a:pt x="3278" y="281"/>
                  </a:lnTo>
                  <a:lnTo>
                    <a:pt x="3060" y="274"/>
                  </a:lnTo>
                  <a:lnTo>
                    <a:pt x="2830" y="250"/>
                  </a:lnTo>
                  <a:lnTo>
                    <a:pt x="2625" y="241"/>
                  </a:lnTo>
                  <a:lnTo>
                    <a:pt x="2499" y="227"/>
                  </a:lnTo>
                  <a:lnTo>
                    <a:pt x="2347" y="215"/>
                  </a:lnTo>
                  <a:lnTo>
                    <a:pt x="2258" y="202"/>
                  </a:lnTo>
                  <a:lnTo>
                    <a:pt x="2181" y="186"/>
                  </a:lnTo>
                  <a:lnTo>
                    <a:pt x="2094" y="167"/>
                  </a:lnTo>
                  <a:lnTo>
                    <a:pt x="2026" y="152"/>
                  </a:lnTo>
                  <a:lnTo>
                    <a:pt x="1945" y="132"/>
                  </a:lnTo>
                  <a:lnTo>
                    <a:pt x="1832" y="105"/>
                  </a:lnTo>
                  <a:lnTo>
                    <a:pt x="1731" y="81"/>
                  </a:lnTo>
                  <a:lnTo>
                    <a:pt x="1639" y="63"/>
                  </a:lnTo>
                  <a:lnTo>
                    <a:pt x="1562" y="43"/>
                  </a:lnTo>
                  <a:lnTo>
                    <a:pt x="1473" y="28"/>
                  </a:lnTo>
                  <a:lnTo>
                    <a:pt x="1376" y="10"/>
                  </a:lnTo>
                  <a:lnTo>
                    <a:pt x="1278" y="1"/>
                  </a:lnTo>
                  <a:lnTo>
                    <a:pt x="1174" y="0"/>
                  </a:lnTo>
                  <a:lnTo>
                    <a:pt x="1074" y="2"/>
                  </a:lnTo>
                  <a:lnTo>
                    <a:pt x="960" y="12"/>
                  </a:lnTo>
                  <a:lnTo>
                    <a:pt x="872" y="16"/>
                  </a:lnTo>
                  <a:lnTo>
                    <a:pt x="768" y="29"/>
                  </a:lnTo>
                  <a:lnTo>
                    <a:pt x="678" y="44"/>
                  </a:lnTo>
                  <a:lnTo>
                    <a:pt x="616" y="52"/>
                  </a:lnTo>
                  <a:lnTo>
                    <a:pt x="526" y="65"/>
                  </a:lnTo>
                  <a:lnTo>
                    <a:pt x="426" y="80"/>
                  </a:lnTo>
                  <a:lnTo>
                    <a:pt x="343" y="98"/>
                  </a:lnTo>
                  <a:lnTo>
                    <a:pt x="245" y="126"/>
                  </a:lnTo>
                  <a:lnTo>
                    <a:pt x="136" y="165"/>
                  </a:lnTo>
                  <a:lnTo>
                    <a:pt x="6" y="223"/>
                  </a:lnTo>
                  <a:lnTo>
                    <a:pt x="0" y="226"/>
                  </a:lnTo>
                  <a:lnTo>
                    <a:pt x="34" y="265"/>
                  </a:lnTo>
                  <a:lnTo>
                    <a:pt x="70" y="294"/>
                  </a:lnTo>
                  <a:lnTo>
                    <a:pt x="100" y="318"/>
                  </a:lnTo>
                  <a:lnTo>
                    <a:pt x="171" y="381"/>
                  </a:lnTo>
                  <a:lnTo>
                    <a:pt x="197" y="407"/>
                  </a:lnTo>
                  <a:lnTo>
                    <a:pt x="216" y="435"/>
                  </a:lnTo>
                  <a:lnTo>
                    <a:pt x="230" y="467"/>
                  </a:lnTo>
                  <a:lnTo>
                    <a:pt x="242" y="455"/>
                  </a:lnTo>
                  <a:lnTo>
                    <a:pt x="258" y="431"/>
                  </a:lnTo>
                  <a:lnTo>
                    <a:pt x="263" y="409"/>
                  </a:lnTo>
                  <a:lnTo>
                    <a:pt x="270" y="366"/>
                  </a:lnTo>
                  <a:lnTo>
                    <a:pt x="277" y="347"/>
                  </a:lnTo>
                  <a:lnTo>
                    <a:pt x="278" y="340"/>
                  </a:lnTo>
                  <a:lnTo>
                    <a:pt x="289" y="321"/>
                  </a:lnTo>
                  <a:lnTo>
                    <a:pt x="304" y="306"/>
                  </a:lnTo>
                  <a:lnTo>
                    <a:pt x="324" y="294"/>
                  </a:lnTo>
                  <a:lnTo>
                    <a:pt x="341" y="281"/>
                  </a:lnTo>
                  <a:lnTo>
                    <a:pt x="386" y="271"/>
                  </a:lnTo>
                  <a:lnTo>
                    <a:pt x="411" y="273"/>
                  </a:lnTo>
                  <a:lnTo>
                    <a:pt x="428" y="284"/>
                  </a:lnTo>
                  <a:lnTo>
                    <a:pt x="448" y="306"/>
                  </a:lnTo>
                  <a:lnTo>
                    <a:pt x="467" y="340"/>
                  </a:lnTo>
                  <a:lnTo>
                    <a:pt x="475" y="374"/>
                  </a:lnTo>
                  <a:lnTo>
                    <a:pt x="484" y="413"/>
                  </a:lnTo>
                  <a:lnTo>
                    <a:pt x="497" y="435"/>
                  </a:lnTo>
                  <a:lnTo>
                    <a:pt x="523" y="460"/>
                  </a:lnTo>
                  <a:lnTo>
                    <a:pt x="546" y="481"/>
                  </a:lnTo>
                  <a:lnTo>
                    <a:pt x="572" y="491"/>
                  </a:lnTo>
                  <a:lnTo>
                    <a:pt x="592" y="502"/>
                  </a:lnTo>
                  <a:lnTo>
                    <a:pt x="628" y="511"/>
                  </a:lnTo>
                  <a:lnTo>
                    <a:pt x="652" y="521"/>
                  </a:lnTo>
                  <a:lnTo>
                    <a:pt x="677" y="537"/>
                  </a:lnTo>
                  <a:lnTo>
                    <a:pt x="681" y="564"/>
                  </a:lnTo>
                  <a:lnTo>
                    <a:pt x="689" y="594"/>
                  </a:lnTo>
                  <a:lnTo>
                    <a:pt x="695" y="625"/>
                  </a:lnTo>
                  <a:lnTo>
                    <a:pt x="702" y="647"/>
                  </a:lnTo>
                  <a:lnTo>
                    <a:pt x="711" y="670"/>
                  </a:lnTo>
                  <a:lnTo>
                    <a:pt x="731" y="680"/>
                  </a:lnTo>
                  <a:lnTo>
                    <a:pt x="752" y="681"/>
                  </a:lnTo>
                  <a:lnTo>
                    <a:pt x="772" y="675"/>
                  </a:lnTo>
                  <a:lnTo>
                    <a:pt x="800" y="648"/>
                  </a:lnTo>
                  <a:lnTo>
                    <a:pt x="818" y="626"/>
                  </a:lnTo>
                  <a:lnTo>
                    <a:pt x="834" y="599"/>
                  </a:lnTo>
                  <a:lnTo>
                    <a:pt x="846" y="580"/>
                  </a:lnTo>
                  <a:lnTo>
                    <a:pt x="854" y="569"/>
                  </a:lnTo>
                  <a:lnTo>
                    <a:pt x="867" y="542"/>
                  </a:lnTo>
                  <a:lnTo>
                    <a:pt x="892" y="512"/>
                  </a:lnTo>
                  <a:lnTo>
                    <a:pt x="923" y="488"/>
                  </a:lnTo>
                  <a:lnTo>
                    <a:pt x="948" y="473"/>
                  </a:lnTo>
                  <a:lnTo>
                    <a:pt x="997" y="456"/>
                  </a:lnTo>
                  <a:lnTo>
                    <a:pt x="1029" y="456"/>
                  </a:lnTo>
                  <a:lnTo>
                    <a:pt x="1062" y="463"/>
                  </a:lnTo>
                  <a:lnTo>
                    <a:pt x="1084" y="474"/>
                  </a:lnTo>
                  <a:lnTo>
                    <a:pt x="1102" y="487"/>
                  </a:lnTo>
                  <a:lnTo>
                    <a:pt x="1122" y="511"/>
                  </a:lnTo>
                  <a:lnTo>
                    <a:pt x="1136" y="518"/>
                  </a:lnTo>
                  <a:lnTo>
                    <a:pt x="1167" y="521"/>
                  </a:lnTo>
                  <a:lnTo>
                    <a:pt x="1203" y="517"/>
                  </a:lnTo>
                  <a:lnTo>
                    <a:pt x="1253" y="522"/>
                  </a:lnTo>
                  <a:lnTo>
                    <a:pt x="1298" y="527"/>
                  </a:lnTo>
                  <a:lnTo>
                    <a:pt x="1335" y="538"/>
                  </a:lnTo>
                  <a:lnTo>
                    <a:pt x="1395" y="542"/>
                  </a:lnTo>
                  <a:lnTo>
                    <a:pt x="1498" y="546"/>
                  </a:lnTo>
                  <a:lnTo>
                    <a:pt x="1559" y="556"/>
                  </a:lnTo>
                  <a:lnTo>
                    <a:pt x="1597" y="581"/>
                  </a:lnTo>
                  <a:lnTo>
                    <a:pt x="1623" y="601"/>
                  </a:lnTo>
                  <a:lnTo>
                    <a:pt x="1633" y="618"/>
                  </a:lnTo>
                  <a:lnTo>
                    <a:pt x="1645" y="646"/>
                  </a:lnTo>
                  <a:lnTo>
                    <a:pt x="1654" y="662"/>
                  </a:lnTo>
                  <a:lnTo>
                    <a:pt x="1672" y="685"/>
                  </a:lnTo>
                  <a:lnTo>
                    <a:pt x="1703" y="692"/>
                  </a:lnTo>
                  <a:lnTo>
                    <a:pt x="1713" y="685"/>
                  </a:lnTo>
                  <a:lnTo>
                    <a:pt x="1729" y="667"/>
                  </a:lnTo>
                  <a:lnTo>
                    <a:pt x="1735" y="658"/>
                  </a:lnTo>
                  <a:lnTo>
                    <a:pt x="1740" y="644"/>
                  </a:lnTo>
                  <a:lnTo>
                    <a:pt x="1756" y="626"/>
                  </a:lnTo>
                  <a:lnTo>
                    <a:pt x="1779" y="624"/>
                  </a:lnTo>
                  <a:lnTo>
                    <a:pt x="1807" y="640"/>
                  </a:lnTo>
                  <a:lnTo>
                    <a:pt x="1814" y="654"/>
                  </a:lnTo>
                  <a:lnTo>
                    <a:pt x="1822" y="679"/>
                  </a:lnTo>
                  <a:lnTo>
                    <a:pt x="1843" y="732"/>
                  </a:lnTo>
                  <a:lnTo>
                    <a:pt x="1853" y="742"/>
                  </a:lnTo>
                  <a:lnTo>
                    <a:pt x="1874" y="746"/>
                  </a:lnTo>
                  <a:lnTo>
                    <a:pt x="1908" y="752"/>
                  </a:lnTo>
                  <a:lnTo>
                    <a:pt x="1923" y="763"/>
                  </a:lnTo>
                  <a:lnTo>
                    <a:pt x="1940" y="785"/>
                  </a:lnTo>
                  <a:lnTo>
                    <a:pt x="1961" y="819"/>
                  </a:lnTo>
                  <a:lnTo>
                    <a:pt x="1972" y="861"/>
                  </a:lnTo>
                  <a:lnTo>
                    <a:pt x="1988" y="885"/>
                  </a:lnTo>
                  <a:lnTo>
                    <a:pt x="2007" y="911"/>
                  </a:lnTo>
                  <a:lnTo>
                    <a:pt x="2024" y="922"/>
                  </a:lnTo>
                  <a:lnTo>
                    <a:pt x="2077" y="924"/>
                  </a:lnTo>
                  <a:lnTo>
                    <a:pt x="2126" y="929"/>
                  </a:lnTo>
                  <a:lnTo>
                    <a:pt x="2209" y="938"/>
                  </a:lnTo>
                  <a:lnTo>
                    <a:pt x="2304" y="952"/>
                  </a:lnTo>
                  <a:lnTo>
                    <a:pt x="2375" y="964"/>
                  </a:lnTo>
                  <a:lnTo>
                    <a:pt x="2438" y="984"/>
                  </a:lnTo>
                  <a:lnTo>
                    <a:pt x="2493" y="1007"/>
                  </a:lnTo>
                  <a:lnTo>
                    <a:pt x="2525" y="1018"/>
                  </a:lnTo>
                  <a:lnTo>
                    <a:pt x="2580" y="1024"/>
                  </a:lnTo>
                  <a:lnTo>
                    <a:pt x="2657" y="1025"/>
                  </a:lnTo>
                  <a:lnTo>
                    <a:pt x="2824" y="1013"/>
                  </a:lnTo>
                  <a:lnTo>
                    <a:pt x="2975" y="1002"/>
                  </a:lnTo>
                  <a:lnTo>
                    <a:pt x="3051" y="992"/>
                  </a:lnTo>
                  <a:lnTo>
                    <a:pt x="3106" y="989"/>
                  </a:lnTo>
                  <a:lnTo>
                    <a:pt x="3174" y="997"/>
                  </a:lnTo>
                  <a:lnTo>
                    <a:pt x="3269" y="1020"/>
                  </a:lnTo>
                  <a:lnTo>
                    <a:pt x="3341" y="1044"/>
                  </a:lnTo>
                  <a:lnTo>
                    <a:pt x="3428" y="1088"/>
                  </a:lnTo>
                  <a:lnTo>
                    <a:pt x="3482" y="1121"/>
                  </a:lnTo>
                  <a:lnTo>
                    <a:pt x="3503" y="1149"/>
                  </a:lnTo>
                  <a:lnTo>
                    <a:pt x="3519" y="1174"/>
                  </a:lnTo>
                  <a:lnTo>
                    <a:pt x="3525" y="1194"/>
                  </a:lnTo>
                  <a:lnTo>
                    <a:pt x="3537" y="1233"/>
                  </a:lnTo>
                  <a:lnTo>
                    <a:pt x="3546" y="1247"/>
                  </a:lnTo>
                  <a:lnTo>
                    <a:pt x="3569" y="1270"/>
                  </a:lnTo>
                  <a:lnTo>
                    <a:pt x="3652" y="1334"/>
                  </a:lnTo>
                  <a:lnTo>
                    <a:pt x="3712" y="1397"/>
                  </a:lnTo>
                  <a:lnTo>
                    <a:pt x="3753" y="1445"/>
                  </a:lnTo>
                  <a:lnTo>
                    <a:pt x="3770" y="1490"/>
                  </a:lnTo>
                  <a:lnTo>
                    <a:pt x="3783" y="1539"/>
                  </a:lnTo>
                  <a:lnTo>
                    <a:pt x="3783" y="1607"/>
                  </a:lnTo>
                  <a:lnTo>
                    <a:pt x="3782" y="1646"/>
                  </a:lnTo>
                  <a:lnTo>
                    <a:pt x="3781" y="1691"/>
                  </a:lnTo>
                  <a:lnTo>
                    <a:pt x="3778" y="1739"/>
                  </a:lnTo>
                  <a:lnTo>
                    <a:pt x="3770" y="1776"/>
                  </a:lnTo>
                  <a:lnTo>
                    <a:pt x="3766" y="1811"/>
                  </a:lnTo>
                  <a:lnTo>
                    <a:pt x="3762" y="1846"/>
                  </a:lnTo>
                  <a:lnTo>
                    <a:pt x="3762" y="1879"/>
                  </a:lnTo>
                  <a:lnTo>
                    <a:pt x="3760" y="1923"/>
                  </a:lnTo>
                  <a:lnTo>
                    <a:pt x="3761" y="1948"/>
                  </a:lnTo>
                  <a:lnTo>
                    <a:pt x="5455" y="1948"/>
                  </a:lnTo>
                  <a:lnTo>
                    <a:pt x="5435" y="1937"/>
                  </a:lnTo>
                  <a:lnTo>
                    <a:pt x="5387" y="1926"/>
                  </a:lnTo>
                  <a:lnTo>
                    <a:pt x="5309" y="1905"/>
                  </a:lnTo>
                  <a:lnTo>
                    <a:pt x="5236" y="1893"/>
                  </a:lnTo>
                  <a:lnTo>
                    <a:pt x="5194" y="1879"/>
                  </a:lnTo>
                  <a:lnTo>
                    <a:pt x="5168" y="1868"/>
                  </a:lnTo>
                  <a:lnTo>
                    <a:pt x="5140" y="1858"/>
                  </a:lnTo>
                  <a:lnTo>
                    <a:pt x="5116" y="1838"/>
                  </a:lnTo>
                  <a:lnTo>
                    <a:pt x="5079" y="1808"/>
                  </a:lnTo>
                  <a:lnTo>
                    <a:pt x="5059" y="1783"/>
                  </a:lnTo>
                  <a:lnTo>
                    <a:pt x="5034" y="1751"/>
                  </a:lnTo>
                  <a:lnTo>
                    <a:pt x="5002" y="1709"/>
                  </a:lnTo>
                  <a:lnTo>
                    <a:pt x="4968" y="1660"/>
                  </a:lnTo>
                  <a:lnTo>
                    <a:pt x="4935" y="1609"/>
                  </a:lnTo>
                  <a:lnTo>
                    <a:pt x="4902" y="1539"/>
                  </a:lnTo>
                  <a:lnTo>
                    <a:pt x="4836" y="1441"/>
                  </a:lnTo>
                  <a:lnTo>
                    <a:pt x="4756" y="1338"/>
                  </a:lnTo>
                  <a:lnTo>
                    <a:pt x="4684" y="1287"/>
                  </a:lnTo>
                  <a:lnTo>
                    <a:pt x="4619" y="1246"/>
                  </a:lnTo>
                  <a:lnTo>
                    <a:pt x="4554" y="1217"/>
                  </a:lnTo>
                  <a:lnTo>
                    <a:pt x="4466" y="1175"/>
                  </a:lnTo>
                  <a:lnTo>
                    <a:pt x="4392" y="1134"/>
                  </a:lnTo>
                  <a:lnTo>
                    <a:pt x="4349" y="1107"/>
                  </a:lnTo>
                  <a:lnTo>
                    <a:pt x="4316" y="1077"/>
                  </a:lnTo>
                  <a:lnTo>
                    <a:pt x="4293" y="1057"/>
                  </a:lnTo>
                  <a:lnTo>
                    <a:pt x="4272" y="1028"/>
                  </a:lnTo>
                  <a:lnTo>
                    <a:pt x="4261" y="1000"/>
                  </a:lnTo>
                  <a:lnTo>
                    <a:pt x="4257" y="972"/>
                  </a:lnTo>
                  <a:lnTo>
                    <a:pt x="4259" y="950"/>
                  </a:lnTo>
                  <a:lnTo>
                    <a:pt x="4270" y="904"/>
                  </a:lnTo>
                  <a:lnTo>
                    <a:pt x="4275" y="884"/>
                  </a:lnTo>
                  <a:lnTo>
                    <a:pt x="4285" y="850"/>
                  </a:lnTo>
                  <a:lnTo>
                    <a:pt x="4295" y="807"/>
                  </a:lnTo>
                  <a:lnTo>
                    <a:pt x="4306" y="765"/>
                  </a:lnTo>
                  <a:lnTo>
                    <a:pt x="4316" y="725"/>
                  </a:lnTo>
                  <a:lnTo>
                    <a:pt x="4322" y="649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1" name="Freeform 39"/>
            <p:cNvSpPr>
              <a:spLocks/>
            </p:cNvSpPr>
            <p:nvPr/>
          </p:nvSpPr>
          <p:spPr bwMode="auto">
            <a:xfrm>
              <a:off x="2643" y="732"/>
              <a:ext cx="2817" cy="1206"/>
            </a:xfrm>
            <a:custGeom>
              <a:avLst/>
              <a:gdLst>
                <a:gd name="T0" fmla="*/ 0 w 8451"/>
                <a:gd name="T1" fmla="*/ 0 h 3620"/>
                <a:gd name="T2" fmla="*/ 0 w 8451"/>
                <a:gd name="T3" fmla="*/ 0 h 3620"/>
                <a:gd name="T4" fmla="*/ 0 w 8451"/>
                <a:gd name="T5" fmla="*/ 0 h 3620"/>
                <a:gd name="T6" fmla="*/ 0 w 8451"/>
                <a:gd name="T7" fmla="*/ 0 h 3620"/>
                <a:gd name="T8" fmla="*/ 0 w 8451"/>
                <a:gd name="T9" fmla="*/ 0 h 3620"/>
                <a:gd name="T10" fmla="*/ 0 w 8451"/>
                <a:gd name="T11" fmla="*/ 0 h 3620"/>
                <a:gd name="T12" fmla="*/ 0 w 8451"/>
                <a:gd name="T13" fmla="*/ 0 h 3620"/>
                <a:gd name="T14" fmla="*/ 0 w 8451"/>
                <a:gd name="T15" fmla="*/ 0 h 3620"/>
                <a:gd name="T16" fmla="*/ 0 w 8451"/>
                <a:gd name="T17" fmla="*/ 0 h 3620"/>
                <a:gd name="T18" fmla="*/ 0 w 8451"/>
                <a:gd name="T19" fmla="*/ 0 h 3620"/>
                <a:gd name="T20" fmla="*/ 0 w 8451"/>
                <a:gd name="T21" fmla="*/ 0 h 3620"/>
                <a:gd name="T22" fmla="*/ 0 w 8451"/>
                <a:gd name="T23" fmla="*/ 0 h 3620"/>
                <a:gd name="T24" fmla="*/ 0 w 8451"/>
                <a:gd name="T25" fmla="*/ 0 h 3620"/>
                <a:gd name="T26" fmla="*/ 0 w 8451"/>
                <a:gd name="T27" fmla="*/ 0 h 3620"/>
                <a:gd name="T28" fmla="*/ 0 w 8451"/>
                <a:gd name="T29" fmla="*/ 0 h 3620"/>
                <a:gd name="T30" fmla="*/ 0 w 8451"/>
                <a:gd name="T31" fmla="*/ 0 h 3620"/>
                <a:gd name="T32" fmla="*/ 0 w 8451"/>
                <a:gd name="T33" fmla="*/ 0 h 3620"/>
                <a:gd name="T34" fmla="*/ 0 w 8451"/>
                <a:gd name="T35" fmla="*/ 0 h 3620"/>
                <a:gd name="T36" fmla="*/ 0 w 8451"/>
                <a:gd name="T37" fmla="*/ 0 h 3620"/>
                <a:gd name="T38" fmla="*/ 0 w 8451"/>
                <a:gd name="T39" fmla="*/ 0 h 3620"/>
                <a:gd name="T40" fmla="*/ 0 w 8451"/>
                <a:gd name="T41" fmla="*/ 0 h 3620"/>
                <a:gd name="T42" fmla="*/ 0 w 8451"/>
                <a:gd name="T43" fmla="*/ 0 h 3620"/>
                <a:gd name="T44" fmla="*/ 0 w 8451"/>
                <a:gd name="T45" fmla="*/ 0 h 3620"/>
                <a:gd name="T46" fmla="*/ 0 w 8451"/>
                <a:gd name="T47" fmla="*/ 0 h 3620"/>
                <a:gd name="T48" fmla="*/ 0 w 8451"/>
                <a:gd name="T49" fmla="*/ 0 h 3620"/>
                <a:gd name="T50" fmla="*/ 0 w 8451"/>
                <a:gd name="T51" fmla="*/ 0 h 3620"/>
                <a:gd name="T52" fmla="*/ 0 w 8451"/>
                <a:gd name="T53" fmla="*/ 0 h 3620"/>
                <a:gd name="T54" fmla="*/ 0 w 8451"/>
                <a:gd name="T55" fmla="*/ 0 h 3620"/>
                <a:gd name="T56" fmla="*/ 0 w 8451"/>
                <a:gd name="T57" fmla="*/ 0 h 3620"/>
                <a:gd name="T58" fmla="*/ 0 w 8451"/>
                <a:gd name="T59" fmla="*/ 0 h 3620"/>
                <a:gd name="T60" fmla="*/ 0 w 8451"/>
                <a:gd name="T61" fmla="*/ 0 h 3620"/>
                <a:gd name="T62" fmla="*/ 0 w 8451"/>
                <a:gd name="T63" fmla="*/ 0 h 3620"/>
                <a:gd name="T64" fmla="*/ 0 w 8451"/>
                <a:gd name="T65" fmla="*/ 0 h 3620"/>
                <a:gd name="T66" fmla="*/ 0 w 8451"/>
                <a:gd name="T67" fmla="*/ 0 h 3620"/>
                <a:gd name="T68" fmla="*/ 0 w 8451"/>
                <a:gd name="T69" fmla="*/ 0 h 3620"/>
                <a:gd name="T70" fmla="*/ 0 w 8451"/>
                <a:gd name="T71" fmla="*/ 0 h 3620"/>
                <a:gd name="T72" fmla="*/ 0 w 8451"/>
                <a:gd name="T73" fmla="*/ 0 h 3620"/>
                <a:gd name="T74" fmla="*/ 0 w 8451"/>
                <a:gd name="T75" fmla="*/ 0 h 3620"/>
                <a:gd name="T76" fmla="*/ 0 w 8451"/>
                <a:gd name="T77" fmla="*/ 0 h 3620"/>
                <a:gd name="T78" fmla="*/ 0 w 8451"/>
                <a:gd name="T79" fmla="*/ 0 h 3620"/>
                <a:gd name="T80" fmla="*/ 0 w 8451"/>
                <a:gd name="T81" fmla="*/ 0 h 3620"/>
                <a:gd name="T82" fmla="*/ 0 w 8451"/>
                <a:gd name="T83" fmla="*/ 0 h 3620"/>
                <a:gd name="T84" fmla="*/ 0 w 8451"/>
                <a:gd name="T85" fmla="*/ 0 h 3620"/>
                <a:gd name="T86" fmla="*/ 0 w 8451"/>
                <a:gd name="T87" fmla="*/ 0 h 3620"/>
                <a:gd name="T88" fmla="*/ 0 w 8451"/>
                <a:gd name="T89" fmla="*/ 0 h 3620"/>
                <a:gd name="T90" fmla="*/ 0 w 8451"/>
                <a:gd name="T91" fmla="*/ 0 h 3620"/>
                <a:gd name="T92" fmla="*/ 0 w 8451"/>
                <a:gd name="T93" fmla="*/ 0 h 3620"/>
                <a:gd name="T94" fmla="*/ 0 w 8451"/>
                <a:gd name="T95" fmla="*/ 0 h 3620"/>
                <a:gd name="T96" fmla="*/ 0 w 8451"/>
                <a:gd name="T97" fmla="*/ 0 h 3620"/>
                <a:gd name="T98" fmla="*/ 0 w 8451"/>
                <a:gd name="T99" fmla="*/ 0 h 3620"/>
                <a:gd name="T100" fmla="*/ 0 w 8451"/>
                <a:gd name="T101" fmla="*/ 0 h 3620"/>
                <a:gd name="T102" fmla="*/ 0 w 8451"/>
                <a:gd name="T103" fmla="*/ 0 h 3620"/>
                <a:gd name="T104" fmla="*/ 0 w 8451"/>
                <a:gd name="T105" fmla="*/ 0 h 3620"/>
                <a:gd name="T106" fmla="*/ 0 w 8451"/>
                <a:gd name="T107" fmla="*/ 0 h 3620"/>
                <a:gd name="T108" fmla="*/ 0 w 8451"/>
                <a:gd name="T109" fmla="*/ 0 h 3620"/>
                <a:gd name="T110" fmla="*/ 0 w 8451"/>
                <a:gd name="T111" fmla="*/ 0 h 3620"/>
                <a:gd name="T112" fmla="*/ 0 w 8451"/>
                <a:gd name="T113" fmla="*/ 0 h 3620"/>
                <a:gd name="T114" fmla="*/ 0 w 8451"/>
                <a:gd name="T115" fmla="*/ 0 h 3620"/>
                <a:gd name="T116" fmla="*/ 0 w 8451"/>
                <a:gd name="T117" fmla="*/ 0 h 3620"/>
                <a:gd name="T118" fmla="*/ 0 w 8451"/>
                <a:gd name="T119" fmla="*/ 0 h 3620"/>
                <a:gd name="T120" fmla="*/ 0 w 8451"/>
                <a:gd name="T121" fmla="*/ 0 h 3620"/>
                <a:gd name="T122" fmla="*/ 0 w 8451"/>
                <a:gd name="T123" fmla="*/ 0 h 3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51" h="3620">
                  <a:moveTo>
                    <a:pt x="3365" y="2395"/>
                  </a:moveTo>
                  <a:lnTo>
                    <a:pt x="3437" y="2320"/>
                  </a:lnTo>
                  <a:lnTo>
                    <a:pt x="3464" y="2290"/>
                  </a:lnTo>
                  <a:lnTo>
                    <a:pt x="3504" y="2247"/>
                  </a:lnTo>
                  <a:lnTo>
                    <a:pt x="3532" y="2223"/>
                  </a:lnTo>
                  <a:lnTo>
                    <a:pt x="3579" y="2180"/>
                  </a:lnTo>
                  <a:lnTo>
                    <a:pt x="3612" y="2151"/>
                  </a:lnTo>
                  <a:lnTo>
                    <a:pt x="3644" y="2125"/>
                  </a:lnTo>
                  <a:lnTo>
                    <a:pt x="3714" y="2081"/>
                  </a:lnTo>
                  <a:lnTo>
                    <a:pt x="3758" y="2047"/>
                  </a:lnTo>
                  <a:lnTo>
                    <a:pt x="3816" y="2012"/>
                  </a:lnTo>
                  <a:lnTo>
                    <a:pt x="3864" y="1986"/>
                  </a:lnTo>
                  <a:lnTo>
                    <a:pt x="3905" y="1967"/>
                  </a:lnTo>
                  <a:lnTo>
                    <a:pt x="3912" y="1962"/>
                  </a:lnTo>
                  <a:lnTo>
                    <a:pt x="3958" y="1941"/>
                  </a:lnTo>
                  <a:lnTo>
                    <a:pt x="4019" y="1928"/>
                  </a:lnTo>
                  <a:lnTo>
                    <a:pt x="4067" y="1923"/>
                  </a:lnTo>
                  <a:lnTo>
                    <a:pt x="4117" y="1933"/>
                  </a:lnTo>
                  <a:lnTo>
                    <a:pt x="4153" y="1938"/>
                  </a:lnTo>
                  <a:lnTo>
                    <a:pt x="4198" y="1948"/>
                  </a:lnTo>
                  <a:lnTo>
                    <a:pt x="4223" y="1960"/>
                  </a:lnTo>
                  <a:lnTo>
                    <a:pt x="4270" y="1985"/>
                  </a:lnTo>
                  <a:lnTo>
                    <a:pt x="4306" y="2008"/>
                  </a:lnTo>
                  <a:lnTo>
                    <a:pt x="4350" y="2056"/>
                  </a:lnTo>
                  <a:lnTo>
                    <a:pt x="4405" y="2129"/>
                  </a:lnTo>
                  <a:lnTo>
                    <a:pt x="4442" y="2242"/>
                  </a:lnTo>
                  <a:lnTo>
                    <a:pt x="4492" y="2346"/>
                  </a:lnTo>
                  <a:lnTo>
                    <a:pt x="4509" y="2438"/>
                  </a:lnTo>
                  <a:lnTo>
                    <a:pt x="4560" y="2501"/>
                  </a:lnTo>
                  <a:lnTo>
                    <a:pt x="4623" y="2567"/>
                  </a:lnTo>
                  <a:lnTo>
                    <a:pt x="4681" y="2611"/>
                  </a:lnTo>
                  <a:lnTo>
                    <a:pt x="4754" y="2650"/>
                  </a:lnTo>
                  <a:lnTo>
                    <a:pt x="4842" y="2684"/>
                  </a:lnTo>
                  <a:lnTo>
                    <a:pt x="4912" y="2693"/>
                  </a:lnTo>
                  <a:lnTo>
                    <a:pt x="4981" y="2691"/>
                  </a:lnTo>
                  <a:lnTo>
                    <a:pt x="5035" y="2688"/>
                  </a:lnTo>
                  <a:lnTo>
                    <a:pt x="5083" y="2679"/>
                  </a:lnTo>
                  <a:lnTo>
                    <a:pt x="5211" y="2664"/>
                  </a:lnTo>
                  <a:lnTo>
                    <a:pt x="5273" y="2657"/>
                  </a:lnTo>
                  <a:lnTo>
                    <a:pt x="5387" y="2651"/>
                  </a:lnTo>
                  <a:lnTo>
                    <a:pt x="5489" y="2651"/>
                  </a:lnTo>
                  <a:lnTo>
                    <a:pt x="5584" y="2648"/>
                  </a:lnTo>
                  <a:lnTo>
                    <a:pt x="5656" y="2649"/>
                  </a:lnTo>
                  <a:lnTo>
                    <a:pt x="5818" y="2668"/>
                  </a:lnTo>
                  <a:lnTo>
                    <a:pt x="5956" y="2699"/>
                  </a:lnTo>
                  <a:lnTo>
                    <a:pt x="6058" y="2723"/>
                  </a:lnTo>
                  <a:lnTo>
                    <a:pt x="6145" y="2753"/>
                  </a:lnTo>
                  <a:lnTo>
                    <a:pt x="6259" y="2805"/>
                  </a:lnTo>
                  <a:lnTo>
                    <a:pt x="6372" y="2860"/>
                  </a:lnTo>
                  <a:lnTo>
                    <a:pt x="6447" y="2899"/>
                  </a:lnTo>
                  <a:lnTo>
                    <a:pt x="6537" y="2950"/>
                  </a:lnTo>
                  <a:lnTo>
                    <a:pt x="6623" y="3005"/>
                  </a:lnTo>
                  <a:lnTo>
                    <a:pt x="6747" y="3084"/>
                  </a:lnTo>
                  <a:lnTo>
                    <a:pt x="6874" y="3169"/>
                  </a:lnTo>
                  <a:lnTo>
                    <a:pt x="7019" y="3265"/>
                  </a:lnTo>
                  <a:lnTo>
                    <a:pt x="7260" y="3381"/>
                  </a:lnTo>
                  <a:lnTo>
                    <a:pt x="7525" y="3497"/>
                  </a:lnTo>
                  <a:lnTo>
                    <a:pt x="8451" y="0"/>
                  </a:lnTo>
                  <a:lnTo>
                    <a:pt x="8158" y="76"/>
                  </a:lnTo>
                  <a:lnTo>
                    <a:pt x="7779" y="130"/>
                  </a:lnTo>
                  <a:lnTo>
                    <a:pt x="7531" y="171"/>
                  </a:lnTo>
                  <a:lnTo>
                    <a:pt x="7348" y="180"/>
                  </a:lnTo>
                  <a:lnTo>
                    <a:pt x="7175" y="193"/>
                  </a:lnTo>
                  <a:lnTo>
                    <a:pt x="7063" y="206"/>
                  </a:lnTo>
                  <a:lnTo>
                    <a:pt x="6862" y="199"/>
                  </a:lnTo>
                  <a:lnTo>
                    <a:pt x="6627" y="209"/>
                  </a:lnTo>
                  <a:lnTo>
                    <a:pt x="6442" y="206"/>
                  </a:lnTo>
                  <a:lnTo>
                    <a:pt x="6325" y="209"/>
                  </a:lnTo>
                  <a:lnTo>
                    <a:pt x="6233" y="211"/>
                  </a:lnTo>
                  <a:lnTo>
                    <a:pt x="6117" y="220"/>
                  </a:lnTo>
                  <a:lnTo>
                    <a:pt x="5955" y="224"/>
                  </a:lnTo>
                  <a:lnTo>
                    <a:pt x="5847" y="250"/>
                  </a:lnTo>
                  <a:lnTo>
                    <a:pt x="5785" y="271"/>
                  </a:lnTo>
                  <a:lnTo>
                    <a:pt x="5711" y="300"/>
                  </a:lnTo>
                  <a:lnTo>
                    <a:pt x="5633" y="327"/>
                  </a:lnTo>
                  <a:lnTo>
                    <a:pt x="5571" y="351"/>
                  </a:lnTo>
                  <a:lnTo>
                    <a:pt x="5483" y="383"/>
                  </a:lnTo>
                  <a:lnTo>
                    <a:pt x="5401" y="412"/>
                  </a:lnTo>
                  <a:lnTo>
                    <a:pt x="5332" y="443"/>
                  </a:lnTo>
                  <a:lnTo>
                    <a:pt x="5189" y="496"/>
                  </a:lnTo>
                  <a:lnTo>
                    <a:pt x="5046" y="539"/>
                  </a:lnTo>
                  <a:lnTo>
                    <a:pt x="4915" y="590"/>
                  </a:lnTo>
                  <a:lnTo>
                    <a:pt x="4835" y="613"/>
                  </a:lnTo>
                  <a:lnTo>
                    <a:pt x="4751" y="637"/>
                  </a:lnTo>
                  <a:lnTo>
                    <a:pt x="4693" y="652"/>
                  </a:lnTo>
                  <a:lnTo>
                    <a:pt x="4641" y="664"/>
                  </a:lnTo>
                  <a:lnTo>
                    <a:pt x="4555" y="693"/>
                  </a:lnTo>
                  <a:lnTo>
                    <a:pt x="4470" y="730"/>
                  </a:lnTo>
                  <a:lnTo>
                    <a:pt x="4391" y="765"/>
                  </a:lnTo>
                  <a:lnTo>
                    <a:pt x="4330" y="792"/>
                  </a:lnTo>
                  <a:lnTo>
                    <a:pt x="4252" y="829"/>
                  </a:lnTo>
                  <a:lnTo>
                    <a:pt x="4180" y="867"/>
                  </a:lnTo>
                  <a:lnTo>
                    <a:pt x="4089" y="931"/>
                  </a:lnTo>
                  <a:lnTo>
                    <a:pt x="3993" y="1013"/>
                  </a:lnTo>
                  <a:lnTo>
                    <a:pt x="3910" y="1090"/>
                  </a:lnTo>
                  <a:lnTo>
                    <a:pt x="3844" y="1167"/>
                  </a:lnTo>
                  <a:lnTo>
                    <a:pt x="3776" y="1262"/>
                  </a:lnTo>
                  <a:lnTo>
                    <a:pt x="3711" y="1359"/>
                  </a:lnTo>
                  <a:lnTo>
                    <a:pt x="3654" y="1428"/>
                  </a:lnTo>
                  <a:lnTo>
                    <a:pt x="3611" y="1480"/>
                  </a:lnTo>
                  <a:lnTo>
                    <a:pt x="3565" y="1527"/>
                  </a:lnTo>
                  <a:lnTo>
                    <a:pt x="3502" y="1583"/>
                  </a:lnTo>
                  <a:lnTo>
                    <a:pt x="3447" y="1627"/>
                  </a:lnTo>
                  <a:lnTo>
                    <a:pt x="3389" y="1667"/>
                  </a:lnTo>
                  <a:lnTo>
                    <a:pt x="3344" y="1696"/>
                  </a:lnTo>
                  <a:lnTo>
                    <a:pt x="3303" y="1720"/>
                  </a:lnTo>
                  <a:lnTo>
                    <a:pt x="3242" y="1750"/>
                  </a:lnTo>
                  <a:lnTo>
                    <a:pt x="3194" y="1778"/>
                  </a:lnTo>
                  <a:lnTo>
                    <a:pt x="3070" y="1832"/>
                  </a:lnTo>
                  <a:lnTo>
                    <a:pt x="2937" y="1891"/>
                  </a:lnTo>
                  <a:lnTo>
                    <a:pt x="2858" y="1920"/>
                  </a:lnTo>
                  <a:lnTo>
                    <a:pt x="2762" y="1943"/>
                  </a:lnTo>
                  <a:lnTo>
                    <a:pt x="2694" y="1958"/>
                  </a:lnTo>
                  <a:lnTo>
                    <a:pt x="2616" y="1961"/>
                  </a:lnTo>
                  <a:lnTo>
                    <a:pt x="2518" y="1948"/>
                  </a:lnTo>
                  <a:lnTo>
                    <a:pt x="2439" y="1930"/>
                  </a:lnTo>
                  <a:lnTo>
                    <a:pt x="2393" y="1903"/>
                  </a:lnTo>
                  <a:lnTo>
                    <a:pt x="2339" y="1870"/>
                  </a:lnTo>
                  <a:lnTo>
                    <a:pt x="2307" y="1835"/>
                  </a:lnTo>
                  <a:lnTo>
                    <a:pt x="2249" y="1791"/>
                  </a:lnTo>
                  <a:lnTo>
                    <a:pt x="2143" y="1751"/>
                  </a:lnTo>
                  <a:lnTo>
                    <a:pt x="2005" y="1719"/>
                  </a:lnTo>
                  <a:lnTo>
                    <a:pt x="1874" y="1699"/>
                  </a:lnTo>
                  <a:lnTo>
                    <a:pt x="1722" y="1714"/>
                  </a:lnTo>
                  <a:lnTo>
                    <a:pt x="1530" y="1750"/>
                  </a:lnTo>
                  <a:lnTo>
                    <a:pt x="1366" y="1799"/>
                  </a:lnTo>
                  <a:lnTo>
                    <a:pt x="1172" y="1872"/>
                  </a:lnTo>
                  <a:lnTo>
                    <a:pt x="1017" y="1940"/>
                  </a:lnTo>
                  <a:lnTo>
                    <a:pt x="851" y="2040"/>
                  </a:lnTo>
                  <a:lnTo>
                    <a:pt x="687" y="2130"/>
                  </a:lnTo>
                  <a:lnTo>
                    <a:pt x="560" y="2191"/>
                  </a:lnTo>
                  <a:lnTo>
                    <a:pt x="496" y="2220"/>
                  </a:lnTo>
                  <a:lnTo>
                    <a:pt x="400" y="2259"/>
                  </a:lnTo>
                  <a:lnTo>
                    <a:pt x="313" y="2294"/>
                  </a:lnTo>
                  <a:lnTo>
                    <a:pt x="233" y="2347"/>
                  </a:lnTo>
                  <a:lnTo>
                    <a:pt x="170" y="2399"/>
                  </a:lnTo>
                  <a:lnTo>
                    <a:pt x="120" y="2448"/>
                  </a:lnTo>
                  <a:lnTo>
                    <a:pt x="79" y="2500"/>
                  </a:lnTo>
                  <a:lnTo>
                    <a:pt x="44" y="2537"/>
                  </a:lnTo>
                  <a:lnTo>
                    <a:pt x="22" y="2574"/>
                  </a:lnTo>
                  <a:lnTo>
                    <a:pt x="9" y="2614"/>
                  </a:lnTo>
                  <a:lnTo>
                    <a:pt x="1" y="2654"/>
                  </a:lnTo>
                  <a:lnTo>
                    <a:pt x="0" y="2711"/>
                  </a:lnTo>
                  <a:lnTo>
                    <a:pt x="13" y="2759"/>
                  </a:lnTo>
                  <a:lnTo>
                    <a:pt x="32" y="2808"/>
                  </a:lnTo>
                  <a:lnTo>
                    <a:pt x="62" y="2868"/>
                  </a:lnTo>
                  <a:lnTo>
                    <a:pt x="85" y="2913"/>
                  </a:lnTo>
                  <a:lnTo>
                    <a:pt x="118" y="2978"/>
                  </a:lnTo>
                  <a:lnTo>
                    <a:pt x="162" y="3039"/>
                  </a:lnTo>
                  <a:lnTo>
                    <a:pt x="185" y="3082"/>
                  </a:lnTo>
                  <a:lnTo>
                    <a:pt x="205" y="3117"/>
                  </a:lnTo>
                  <a:lnTo>
                    <a:pt x="215" y="3151"/>
                  </a:lnTo>
                  <a:lnTo>
                    <a:pt x="227" y="3205"/>
                  </a:lnTo>
                  <a:lnTo>
                    <a:pt x="230" y="3252"/>
                  </a:lnTo>
                  <a:lnTo>
                    <a:pt x="230" y="3329"/>
                  </a:lnTo>
                  <a:lnTo>
                    <a:pt x="228" y="3369"/>
                  </a:lnTo>
                  <a:lnTo>
                    <a:pt x="223" y="3414"/>
                  </a:lnTo>
                  <a:lnTo>
                    <a:pt x="215" y="3454"/>
                  </a:lnTo>
                  <a:lnTo>
                    <a:pt x="202" y="3513"/>
                  </a:lnTo>
                  <a:lnTo>
                    <a:pt x="201" y="3547"/>
                  </a:lnTo>
                  <a:lnTo>
                    <a:pt x="206" y="3556"/>
                  </a:lnTo>
                  <a:lnTo>
                    <a:pt x="216" y="3570"/>
                  </a:lnTo>
                  <a:lnTo>
                    <a:pt x="230" y="3585"/>
                  </a:lnTo>
                  <a:lnTo>
                    <a:pt x="261" y="3600"/>
                  </a:lnTo>
                  <a:lnTo>
                    <a:pt x="303" y="3612"/>
                  </a:lnTo>
                  <a:lnTo>
                    <a:pt x="328" y="3614"/>
                  </a:lnTo>
                  <a:lnTo>
                    <a:pt x="362" y="3616"/>
                  </a:lnTo>
                  <a:lnTo>
                    <a:pt x="396" y="3618"/>
                  </a:lnTo>
                  <a:lnTo>
                    <a:pt x="468" y="3620"/>
                  </a:lnTo>
                  <a:lnTo>
                    <a:pt x="555" y="3618"/>
                  </a:lnTo>
                  <a:lnTo>
                    <a:pt x="678" y="3602"/>
                  </a:lnTo>
                  <a:lnTo>
                    <a:pt x="842" y="3567"/>
                  </a:lnTo>
                  <a:lnTo>
                    <a:pt x="1015" y="3525"/>
                  </a:lnTo>
                  <a:lnTo>
                    <a:pt x="1186" y="3485"/>
                  </a:lnTo>
                  <a:lnTo>
                    <a:pt x="1382" y="3428"/>
                  </a:lnTo>
                  <a:lnTo>
                    <a:pt x="1628" y="3362"/>
                  </a:lnTo>
                  <a:lnTo>
                    <a:pt x="1936" y="3241"/>
                  </a:lnTo>
                  <a:lnTo>
                    <a:pt x="2253" y="3128"/>
                  </a:lnTo>
                  <a:lnTo>
                    <a:pt x="2498" y="3033"/>
                  </a:lnTo>
                  <a:lnTo>
                    <a:pt x="2736" y="2930"/>
                  </a:lnTo>
                  <a:lnTo>
                    <a:pt x="2896" y="2857"/>
                  </a:lnTo>
                  <a:lnTo>
                    <a:pt x="3035" y="2773"/>
                  </a:lnTo>
                  <a:lnTo>
                    <a:pt x="3153" y="2688"/>
                  </a:lnTo>
                  <a:lnTo>
                    <a:pt x="3246" y="2588"/>
                  </a:lnTo>
                  <a:lnTo>
                    <a:pt x="3305" y="2495"/>
                  </a:lnTo>
                  <a:lnTo>
                    <a:pt x="3365" y="2395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2" name="Freeform 40"/>
            <p:cNvSpPr>
              <a:spLocks/>
            </p:cNvSpPr>
            <p:nvPr/>
          </p:nvSpPr>
          <p:spPr bwMode="auto">
            <a:xfrm>
              <a:off x="1393" y="2045"/>
              <a:ext cx="1007" cy="649"/>
            </a:xfrm>
            <a:custGeom>
              <a:avLst/>
              <a:gdLst>
                <a:gd name="T0" fmla="*/ 0 w 3023"/>
                <a:gd name="T1" fmla="*/ 0 h 1947"/>
                <a:gd name="T2" fmla="*/ 0 w 3023"/>
                <a:gd name="T3" fmla="*/ 0 h 1947"/>
                <a:gd name="T4" fmla="*/ 0 w 3023"/>
                <a:gd name="T5" fmla="*/ 0 h 1947"/>
                <a:gd name="T6" fmla="*/ 0 w 3023"/>
                <a:gd name="T7" fmla="*/ 0 h 1947"/>
                <a:gd name="T8" fmla="*/ 0 w 3023"/>
                <a:gd name="T9" fmla="*/ 0 h 1947"/>
                <a:gd name="T10" fmla="*/ 0 w 3023"/>
                <a:gd name="T11" fmla="*/ 0 h 1947"/>
                <a:gd name="T12" fmla="*/ 0 w 3023"/>
                <a:gd name="T13" fmla="*/ 0 h 1947"/>
                <a:gd name="T14" fmla="*/ 0 w 3023"/>
                <a:gd name="T15" fmla="*/ 0 h 1947"/>
                <a:gd name="T16" fmla="*/ 0 w 3023"/>
                <a:gd name="T17" fmla="*/ 0 h 1947"/>
                <a:gd name="T18" fmla="*/ 0 w 3023"/>
                <a:gd name="T19" fmla="*/ 0 h 1947"/>
                <a:gd name="T20" fmla="*/ 0 w 3023"/>
                <a:gd name="T21" fmla="*/ 0 h 1947"/>
                <a:gd name="T22" fmla="*/ 0 w 3023"/>
                <a:gd name="T23" fmla="*/ 0 h 1947"/>
                <a:gd name="T24" fmla="*/ 0 w 3023"/>
                <a:gd name="T25" fmla="*/ 0 h 1947"/>
                <a:gd name="T26" fmla="*/ 0 w 3023"/>
                <a:gd name="T27" fmla="*/ 0 h 1947"/>
                <a:gd name="T28" fmla="*/ 0 w 3023"/>
                <a:gd name="T29" fmla="*/ 0 h 1947"/>
                <a:gd name="T30" fmla="*/ 0 w 3023"/>
                <a:gd name="T31" fmla="*/ 0 h 1947"/>
                <a:gd name="T32" fmla="*/ 0 w 3023"/>
                <a:gd name="T33" fmla="*/ 0 h 1947"/>
                <a:gd name="T34" fmla="*/ 0 w 3023"/>
                <a:gd name="T35" fmla="*/ 0 h 1947"/>
                <a:gd name="T36" fmla="*/ 0 w 3023"/>
                <a:gd name="T37" fmla="*/ 0 h 1947"/>
                <a:gd name="T38" fmla="*/ 0 w 3023"/>
                <a:gd name="T39" fmla="*/ 0 h 1947"/>
                <a:gd name="T40" fmla="*/ 0 w 3023"/>
                <a:gd name="T41" fmla="*/ 0 h 1947"/>
                <a:gd name="T42" fmla="*/ 0 w 3023"/>
                <a:gd name="T43" fmla="*/ 0 h 1947"/>
                <a:gd name="T44" fmla="*/ 0 w 3023"/>
                <a:gd name="T45" fmla="*/ 0 h 1947"/>
                <a:gd name="T46" fmla="*/ 0 w 3023"/>
                <a:gd name="T47" fmla="*/ 0 h 1947"/>
                <a:gd name="T48" fmla="*/ 0 w 3023"/>
                <a:gd name="T49" fmla="*/ 0 h 1947"/>
                <a:gd name="T50" fmla="*/ 0 w 3023"/>
                <a:gd name="T51" fmla="*/ 0 h 1947"/>
                <a:gd name="T52" fmla="*/ 0 w 3023"/>
                <a:gd name="T53" fmla="*/ 0 h 1947"/>
                <a:gd name="T54" fmla="*/ 0 w 3023"/>
                <a:gd name="T55" fmla="*/ 0 h 1947"/>
                <a:gd name="T56" fmla="*/ 0 w 3023"/>
                <a:gd name="T57" fmla="*/ 0 h 1947"/>
                <a:gd name="T58" fmla="*/ 0 w 3023"/>
                <a:gd name="T59" fmla="*/ 0 h 1947"/>
                <a:gd name="T60" fmla="*/ 0 w 3023"/>
                <a:gd name="T61" fmla="*/ 0 h 1947"/>
                <a:gd name="T62" fmla="*/ 0 w 3023"/>
                <a:gd name="T63" fmla="*/ 0 h 1947"/>
                <a:gd name="T64" fmla="*/ 0 w 3023"/>
                <a:gd name="T65" fmla="*/ 0 h 1947"/>
                <a:gd name="T66" fmla="*/ 0 w 3023"/>
                <a:gd name="T67" fmla="*/ 0 h 1947"/>
                <a:gd name="T68" fmla="*/ 0 w 3023"/>
                <a:gd name="T69" fmla="*/ 0 h 1947"/>
                <a:gd name="T70" fmla="*/ 0 w 3023"/>
                <a:gd name="T71" fmla="*/ 0 h 1947"/>
                <a:gd name="T72" fmla="*/ 0 w 3023"/>
                <a:gd name="T73" fmla="*/ 0 h 1947"/>
                <a:gd name="T74" fmla="*/ 0 w 3023"/>
                <a:gd name="T75" fmla="*/ 0 h 1947"/>
                <a:gd name="T76" fmla="*/ 0 w 3023"/>
                <a:gd name="T77" fmla="*/ 0 h 1947"/>
                <a:gd name="T78" fmla="*/ 0 w 3023"/>
                <a:gd name="T79" fmla="*/ 0 h 1947"/>
                <a:gd name="T80" fmla="*/ 0 w 3023"/>
                <a:gd name="T81" fmla="*/ 0 h 1947"/>
                <a:gd name="T82" fmla="*/ 0 w 3023"/>
                <a:gd name="T83" fmla="*/ 0 h 1947"/>
                <a:gd name="T84" fmla="*/ 0 w 3023"/>
                <a:gd name="T85" fmla="*/ 0 h 1947"/>
                <a:gd name="T86" fmla="*/ 0 w 3023"/>
                <a:gd name="T87" fmla="*/ 0 h 1947"/>
                <a:gd name="T88" fmla="*/ 0 w 3023"/>
                <a:gd name="T89" fmla="*/ 0 h 1947"/>
                <a:gd name="T90" fmla="*/ 0 w 3023"/>
                <a:gd name="T91" fmla="*/ 0 h 1947"/>
                <a:gd name="T92" fmla="*/ 0 w 3023"/>
                <a:gd name="T93" fmla="*/ 0 h 1947"/>
                <a:gd name="T94" fmla="*/ 0 w 3023"/>
                <a:gd name="T95" fmla="*/ 0 h 1947"/>
                <a:gd name="T96" fmla="*/ 0 w 3023"/>
                <a:gd name="T97" fmla="*/ 0 h 1947"/>
                <a:gd name="T98" fmla="*/ 0 w 3023"/>
                <a:gd name="T99" fmla="*/ 0 h 1947"/>
                <a:gd name="T100" fmla="*/ 0 w 3023"/>
                <a:gd name="T101" fmla="*/ 0 h 1947"/>
                <a:gd name="T102" fmla="*/ 0 w 3023"/>
                <a:gd name="T103" fmla="*/ 0 h 1947"/>
                <a:gd name="T104" fmla="*/ 0 w 3023"/>
                <a:gd name="T105" fmla="*/ 0 h 1947"/>
                <a:gd name="T106" fmla="*/ 0 w 3023"/>
                <a:gd name="T107" fmla="*/ 0 h 1947"/>
                <a:gd name="T108" fmla="*/ 0 w 3023"/>
                <a:gd name="T109" fmla="*/ 0 h 1947"/>
                <a:gd name="T110" fmla="*/ 0 w 3023"/>
                <a:gd name="T111" fmla="*/ 0 h 1947"/>
                <a:gd name="T112" fmla="*/ 0 w 3023"/>
                <a:gd name="T113" fmla="*/ 0 h 19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23" h="1947">
                  <a:moveTo>
                    <a:pt x="1202" y="0"/>
                  </a:moveTo>
                  <a:lnTo>
                    <a:pt x="1203" y="40"/>
                  </a:lnTo>
                  <a:lnTo>
                    <a:pt x="1211" y="85"/>
                  </a:lnTo>
                  <a:lnTo>
                    <a:pt x="1223" y="119"/>
                  </a:lnTo>
                  <a:lnTo>
                    <a:pt x="1239" y="162"/>
                  </a:lnTo>
                  <a:lnTo>
                    <a:pt x="1262" y="201"/>
                  </a:lnTo>
                  <a:lnTo>
                    <a:pt x="1284" y="248"/>
                  </a:lnTo>
                  <a:lnTo>
                    <a:pt x="1305" y="283"/>
                  </a:lnTo>
                  <a:lnTo>
                    <a:pt x="1324" y="329"/>
                  </a:lnTo>
                  <a:lnTo>
                    <a:pt x="1339" y="383"/>
                  </a:lnTo>
                  <a:lnTo>
                    <a:pt x="1345" y="435"/>
                  </a:lnTo>
                  <a:lnTo>
                    <a:pt x="1342" y="516"/>
                  </a:lnTo>
                  <a:lnTo>
                    <a:pt x="1321" y="621"/>
                  </a:lnTo>
                  <a:lnTo>
                    <a:pt x="1269" y="766"/>
                  </a:lnTo>
                  <a:lnTo>
                    <a:pt x="1229" y="853"/>
                  </a:lnTo>
                  <a:lnTo>
                    <a:pt x="1192" y="924"/>
                  </a:lnTo>
                  <a:lnTo>
                    <a:pt x="1145" y="1006"/>
                  </a:lnTo>
                  <a:lnTo>
                    <a:pt x="1076" y="1071"/>
                  </a:lnTo>
                  <a:lnTo>
                    <a:pt x="1008" y="1127"/>
                  </a:lnTo>
                  <a:lnTo>
                    <a:pt x="948" y="1164"/>
                  </a:lnTo>
                  <a:lnTo>
                    <a:pt x="886" y="1193"/>
                  </a:lnTo>
                  <a:lnTo>
                    <a:pt x="814" y="1211"/>
                  </a:lnTo>
                  <a:lnTo>
                    <a:pt x="724" y="1226"/>
                  </a:lnTo>
                  <a:lnTo>
                    <a:pt x="608" y="1227"/>
                  </a:lnTo>
                  <a:lnTo>
                    <a:pt x="451" y="1229"/>
                  </a:lnTo>
                  <a:lnTo>
                    <a:pt x="319" y="1227"/>
                  </a:lnTo>
                  <a:lnTo>
                    <a:pt x="179" y="1233"/>
                  </a:lnTo>
                  <a:lnTo>
                    <a:pt x="54" y="1240"/>
                  </a:lnTo>
                  <a:lnTo>
                    <a:pt x="0" y="1245"/>
                  </a:lnTo>
                  <a:lnTo>
                    <a:pt x="93" y="1396"/>
                  </a:lnTo>
                  <a:lnTo>
                    <a:pt x="219" y="1565"/>
                  </a:lnTo>
                  <a:lnTo>
                    <a:pt x="423" y="1855"/>
                  </a:lnTo>
                  <a:lnTo>
                    <a:pt x="472" y="1947"/>
                  </a:lnTo>
                  <a:lnTo>
                    <a:pt x="669" y="1886"/>
                  </a:lnTo>
                  <a:lnTo>
                    <a:pt x="823" y="1808"/>
                  </a:lnTo>
                  <a:lnTo>
                    <a:pt x="1054" y="1691"/>
                  </a:lnTo>
                  <a:lnTo>
                    <a:pt x="1279" y="1590"/>
                  </a:lnTo>
                  <a:lnTo>
                    <a:pt x="1522" y="1468"/>
                  </a:lnTo>
                  <a:lnTo>
                    <a:pt x="1789" y="1383"/>
                  </a:lnTo>
                  <a:lnTo>
                    <a:pt x="2007" y="1310"/>
                  </a:lnTo>
                  <a:lnTo>
                    <a:pt x="2154" y="1261"/>
                  </a:lnTo>
                  <a:lnTo>
                    <a:pt x="2332" y="1194"/>
                  </a:lnTo>
                  <a:lnTo>
                    <a:pt x="2494" y="1081"/>
                  </a:lnTo>
                  <a:lnTo>
                    <a:pt x="2623" y="945"/>
                  </a:lnTo>
                  <a:lnTo>
                    <a:pt x="2758" y="796"/>
                  </a:lnTo>
                  <a:lnTo>
                    <a:pt x="2879" y="619"/>
                  </a:lnTo>
                  <a:lnTo>
                    <a:pt x="2949" y="452"/>
                  </a:lnTo>
                  <a:lnTo>
                    <a:pt x="2994" y="348"/>
                  </a:lnTo>
                  <a:lnTo>
                    <a:pt x="3017" y="284"/>
                  </a:lnTo>
                  <a:lnTo>
                    <a:pt x="3023" y="210"/>
                  </a:lnTo>
                  <a:lnTo>
                    <a:pt x="3015" y="165"/>
                  </a:lnTo>
                  <a:lnTo>
                    <a:pt x="2994" y="107"/>
                  </a:lnTo>
                  <a:lnTo>
                    <a:pt x="2958" y="54"/>
                  </a:lnTo>
                  <a:lnTo>
                    <a:pt x="2941" y="26"/>
                  </a:lnTo>
                  <a:lnTo>
                    <a:pt x="2910" y="6"/>
                  </a:lnTo>
                  <a:lnTo>
                    <a:pt x="2896" y="0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3" name="Freeform 41"/>
            <p:cNvSpPr>
              <a:spLocks/>
            </p:cNvSpPr>
            <p:nvPr/>
          </p:nvSpPr>
          <p:spPr bwMode="auto">
            <a:xfrm>
              <a:off x="2985" y="1643"/>
              <a:ext cx="101" cy="86"/>
            </a:xfrm>
            <a:custGeom>
              <a:avLst/>
              <a:gdLst>
                <a:gd name="T0" fmla="*/ 0 w 302"/>
                <a:gd name="T1" fmla="*/ 0 h 260"/>
                <a:gd name="T2" fmla="*/ 0 w 302"/>
                <a:gd name="T3" fmla="*/ 0 h 260"/>
                <a:gd name="T4" fmla="*/ 0 w 302"/>
                <a:gd name="T5" fmla="*/ 0 h 260"/>
                <a:gd name="T6" fmla="*/ 0 w 302"/>
                <a:gd name="T7" fmla="*/ 0 h 260"/>
                <a:gd name="T8" fmla="*/ 0 w 302"/>
                <a:gd name="T9" fmla="*/ 0 h 260"/>
                <a:gd name="T10" fmla="*/ 0 w 302"/>
                <a:gd name="T11" fmla="*/ 0 h 260"/>
                <a:gd name="T12" fmla="*/ 0 w 302"/>
                <a:gd name="T13" fmla="*/ 0 h 260"/>
                <a:gd name="T14" fmla="*/ 0 w 302"/>
                <a:gd name="T15" fmla="*/ 0 h 260"/>
                <a:gd name="T16" fmla="*/ 0 w 302"/>
                <a:gd name="T17" fmla="*/ 0 h 260"/>
                <a:gd name="T18" fmla="*/ 0 w 302"/>
                <a:gd name="T19" fmla="*/ 0 h 260"/>
                <a:gd name="T20" fmla="*/ 0 w 302"/>
                <a:gd name="T21" fmla="*/ 0 h 260"/>
                <a:gd name="T22" fmla="*/ 0 w 302"/>
                <a:gd name="T23" fmla="*/ 0 h 260"/>
                <a:gd name="T24" fmla="*/ 0 w 302"/>
                <a:gd name="T25" fmla="*/ 0 h 260"/>
                <a:gd name="T26" fmla="*/ 0 w 302"/>
                <a:gd name="T27" fmla="*/ 0 h 260"/>
                <a:gd name="T28" fmla="*/ 0 w 302"/>
                <a:gd name="T29" fmla="*/ 0 h 260"/>
                <a:gd name="T30" fmla="*/ 0 w 302"/>
                <a:gd name="T31" fmla="*/ 0 h 260"/>
                <a:gd name="T32" fmla="*/ 0 w 302"/>
                <a:gd name="T33" fmla="*/ 0 h 260"/>
                <a:gd name="T34" fmla="*/ 0 w 302"/>
                <a:gd name="T35" fmla="*/ 0 h 260"/>
                <a:gd name="T36" fmla="*/ 0 w 302"/>
                <a:gd name="T37" fmla="*/ 0 h 260"/>
                <a:gd name="T38" fmla="*/ 0 w 302"/>
                <a:gd name="T39" fmla="*/ 0 h 260"/>
                <a:gd name="T40" fmla="*/ 0 w 302"/>
                <a:gd name="T41" fmla="*/ 0 h 260"/>
                <a:gd name="T42" fmla="*/ 0 w 302"/>
                <a:gd name="T43" fmla="*/ 0 h 260"/>
                <a:gd name="T44" fmla="*/ 0 w 302"/>
                <a:gd name="T45" fmla="*/ 0 h 260"/>
                <a:gd name="T46" fmla="*/ 0 w 302"/>
                <a:gd name="T47" fmla="*/ 0 h 260"/>
                <a:gd name="T48" fmla="*/ 0 w 302"/>
                <a:gd name="T49" fmla="*/ 0 h 260"/>
                <a:gd name="T50" fmla="*/ 0 w 302"/>
                <a:gd name="T51" fmla="*/ 0 h 260"/>
                <a:gd name="T52" fmla="*/ 0 w 302"/>
                <a:gd name="T53" fmla="*/ 0 h 260"/>
                <a:gd name="T54" fmla="*/ 0 w 302"/>
                <a:gd name="T55" fmla="*/ 0 h 260"/>
                <a:gd name="T56" fmla="*/ 0 w 302"/>
                <a:gd name="T57" fmla="*/ 0 h 260"/>
                <a:gd name="T58" fmla="*/ 0 w 302"/>
                <a:gd name="T59" fmla="*/ 0 h 260"/>
                <a:gd name="T60" fmla="*/ 0 w 302"/>
                <a:gd name="T61" fmla="*/ 0 h 260"/>
                <a:gd name="T62" fmla="*/ 0 w 302"/>
                <a:gd name="T63" fmla="*/ 0 h 260"/>
                <a:gd name="T64" fmla="*/ 0 w 302"/>
                <a:gd name="T65" fmla="*/ 0 h 260"/>
                <a:gd name="T66" fmla="*/ 0 w 302"/>
                <a:gd name="T67" fmla="*/ 0 h 260"/>
                <a:gd name="T68" fmla="*/ 0 w 302"/>
                <a:gd name="T69" fmla="*/ 0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2" h="260">
                  <a:moveTo>
                    <a:pt x="302" y="105"/>
                  </a:moveTo>
                  <a:lnTo>
                    <a:pt x="302" y="125"/>
                  </a:lnTo>
                  <a:lnTo>
                    <a:pt x="300" y="147"/>
                  </a:lnTo>
                  <a:lnTo>
                    <a:pt x="293" y="165"/>
                  </a:lnTo>
                  <a:lnTo>
                    <a:pt x="284" y="190"/>
                  </a:lnTo>
                  <a:lnTo>
                    <a:pt x="270" y="208"/>
                  </a:lnTo>
                  <a:lnTo>
                    <a:pt x="255" y="224"/>
                  </a:lnTo>
                  <a:lnTo>
                    <a:pt x="229" y="243"/>
                  </a:lnTo>
                  <a:lnTo>
                    <a:pt x="207" y="251"/>
                  </a:lnTo>
                  <a:lnTo>
                    <a:pt x="173" y="258"/>
                  </a:lnTo>
                  <a:lnTo>
                    <a:pt x="126" y="260"/>
                  </a:lnTo>
                  <a:lnTo>
                    <a:pt x="90" y="256"/>
                  </a:lnTo>
                  <a:lnTo>
                    <a:pt x="70" y="248"/>
                  </a:lnTo>
                  <a:lnTo>
                    <a:pt x="47" y="240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13" y="194"/>
                  </a:lnTo>
                  <a:lnTo>
                    <a:pt x="3" y="176"/>
                  </a:lnTo>
                  <a:lnTo>
                    <a:pt x="0" y="153"/>
                  </a:lnTo>
                  <a:lnTo>
                    <a:pt x="2" y="91"/>
                  </a:lnTo>
                  <a:lnTo>
                    <a:pt x="37" y="39"/>
                  </a:lnTo>
                  <a:lnTo>
                    <a:pt x="56" y="18"/>
                  </a:lnTo>
                  <a:lnTo>
                    <a:pt x="80" y="1"/>
                  </a:lnTo>
                  <a:lnTo>
                    <a:pt x="109" y="1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4" y="7"/>
                  </a:lnTo>
                  <a:lnTo>
                    <a:pt x="191" y="13"/>
                  </a:lnTo>
                  <a:lnTo>
                    <a:pt x="221" y="24"/>
                  </a:lnTo>
                  <a:lnTo>
                    <a:pt x="236" y="29"/>
                  </a:lnTo>
                  <a:lnTo>
                    <a:pt x="244" y="34"/>
                  </a:lnTo>
                  <a:lnTo>
                    <a:pt x="255" y="41"/>
                  </a:lnTo>
                  <a:lnTo>
                    <a:pt x="286" y="66"/>
                  </a:lnTo>
                  <a:lnTo>
                    <a:pt x="294" y="83"/>
                  </a:lnTo>
                  <a:lnTo>
                    <a:pt x="302" y="105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4" name="Freeform 42"/>
            <p:cNvSpPr>
              <a:spLocks/>
            </p:cNvSpPr>
            <p:nvPr/>
          </p:nvSpPr>
          <p:spPr bwMode="auto">
            <a:xfrm>
              <a:off x="4588" y="891"/>
              <a:ext cx="606" cy="557"/>
            </a:xfrm>
            <a:custGeom>
              <a:avLst/>
              <a:gdLst>
                <a:gd name="T0" fmla="*/ 0 w 1819"/>
                <a:gd name="T1" fmla="*/ 0 h 1673"/>
                <a:gd name="T2" fmla="*/ 0 w 1819"/>
                <a:gd name="T3" fmla="*/ 0 h 1673"/>
                <a:gd name="T4" fmla="*/ 0 w 1819"/>
                <a:gd name="T5" fmla="*/ 0 h 1673"/>
                <a:gd name="T6" fmla="*/ 0 w 1819"/>
                <a:gd name="T7" fmla="*/ 0 h 1673"/>
                <a:gd name="T8" fmla="*/ 0 w 1819"/>
                <a:gd name="T9" fmla="*/ 0 h 1673"/>
                <a:gd name="T10" fmla="*/ 0 w 1819"/>
                <a:gd name="T11" fmla="*/ 0 h 1673"/>
                <a:gd name="T12" fmla="*/ 0 w 1819"/>
                <a:gd name="T13" fmla="*/ 0 h 1673"/>
                <a:gd name="T14" fmla="*/ 0 w 1819"/>
                <a:gd name="T15" fmla="*/ 0 h 1673"/>
                <a:gd name="T16" fmla="*/ 0 w 1819"/>
                <a:gd name="T17" fmla="*/ 0 h 1673"/>
                <a:gd name="T18" fmla="*/ 0 w 1819"/>
                <a:gd name="T19" fmla="*/ 0 h 1673"/>
                <a:gd name="T20" fmla="*/ 0 w 1819"/>
                <a:gd name="T21" fmla="*/ 0 h 1673"/>
                <a:gd name="T22" fmla="*/ 0 w 1819"/>
                <a:gd name="T23" fmla="*/ 0 h 1673"/>
                <a:gd name="T24" fmla="*/ 0 w 1819"/>
                <a:gd name="T25" fmla="*/ 0 h 1673"/>
                <a:gd name="T26" fmla="*/ 0 w 1819"/>
                <a:gd name="T27" fmla="*/ 0 h 1673"/>
                <a:gd name="T28" fmla="*/ 0 w 1819"/>
                <a:gd name="T29" fmla="*/ 0 h 1673"/>
                <a:gd name="T30" fmla="*/ 0 w 1819"/>
                <a:gd name="T31" fmla="*/ 0 h 1673"/>
                <a:gd name="T32" fmla="*/ 0 w 1819"/>
                <a:gd name="T33" fmla="*/ 0 h 1673"/>
                <a:gd name="T34" fmla="*/ 0 w 1819"/>
                <a:gd name="T35" fmla="*/ 0 h 1673"/>
                <a:gd name="T36" fmla="*/ 0 w 1819"/>
                <a:gd name="T37" fmla="*/ 0 h 1673"/>
                <a:gd name="T38" fmla="*/ 0 w 1819"/>
                <a:gd name="T39" fmla="*/ 0 h 1673"/>
                <a:gd name="T40" fmla="*/ 0 w 1819"/>
                <a:gd name="T41" fmla="*/ 0 h 1673"/>
                <a:gd name="T42" fmla="*/ 0 w 1819"/>
                <a:gd name="T43" fmla="*/ 0 h 1673"/>
                <a:gd name="T44" fmla="*/ 0 w 1819"/>
                <a:gd name="T45" fmla="*/ 0 h 1673"/>
                <a:gd name="T46" fmla="*/ 0 w 1819"/>
                <a:gd name="T47" fmla="*/ 0 h 1673"/>
                <a:gd name="T48" fmla="*/ 0 w 1819"/>
                <a:gd name="T49" fmla="*/ 0 h 1673"/>
                <a:gd name="T50" fmla="*/ 0 w 1819"/>
                <a:gd name="T51" fmla="*/ 0 h 1673"/>
                <a:gd name="T52" fmla="*/ 0 w 1819"/>
                <a:gd name="T53" fmla="*/ 0 h 1673"/>
                <a:gd name="T54" fmla="*/ 0 w 1819"/>
                <a:gd name="T55" fmla="*/ 0 h 1673"/>
                <a:gd name="T56" fmla="*/ 0 w 1819"/>
                <a:gd name="T57" fmla="*/ 0 h 1673"/>
                <a:gd name="T58" fmla="*/ 0 w 1819"/>
                <a:gd name="T59" fmla="*/ 0 h 1673"/>
                <a:gd name="T60" fmla="*/ 0 w 1819"/>
                <a:gd name="T61" fmla="*/ 0 h 1673"/>
                <a:gd name="T62" fmla="*/ 0 w 1819"/>
                <a:gd name="T63" fmla="*/ 0 h 1673"/>
                <a:gd name="T64" fmla="*/ 0 w 1819"/>
                <a:gd name="T65" fmla="*/ 0 h 1673"/>
                <a:gd name="T66" fmla="*/ 0 w 1819"/>
                <a:gd name="T67" fmla="*/ 0 h 1673"/>
                <a:gd name="T68" fmla="*/ 0 w 1819"/>
                <a:gd name="T69" fmla="*/ 0 h 1673"/>
                <a:gd name="T70" fmla="*/ 0 w 1819"/>
                <a:gd name="T71" fmla="*/ 0 h 1673"/>
                <a:gd name="T72" fmla="*/ 0 w 1819"/>
                <a:gd name="T73" fmla="*/ 0 h 1673"/>
                <a:gd name="T74" fmla="*/ 0 w 1819"/>
                <a:gd name="T75" fmla="*/ 0 h 1673"/>
                <a:gd name="T76" fmla="*/ 0 w 1819"/>
                <a:gd name="T77" fmla="*/ 0 h 1673"/>
                <a:gd name="T78" fmla="*/ 0 w 1819"/>
                <a:gd name="T79" fmla="*/ 0 h 1673"/>
                <a:gd name="T80" fmla="*/ 0 w 1819"/>
                <a:gd name="T81" fmla="*/ 0 h 1673"/>
                <a:gd name="T82" fmla="*/ 0 w 1819"/>
                <a:gd name="T83" fmla="*/ 0 h 1673"/>
                <a:gd name="T84" fmla="*/ 0 w 1819"/>
                <a:gd name="T85" fmla="*/ 0 h 1673"/>
                <a:gd name="T86" fmla="*/ 0 w 1819"/>
                <a:gd name="T87" fmla="*/ 0 h 1673"/>
                <a:gd name="T88" fmla="*/ 0 w 1819"/>
                <a:gd name="T89" fmla="*/ 0 h 1673"/>
                <a:gd name="T90" fmla="*/ 0 w 1819"/>
                <a:gd name="T91" fmla="*/ 0 h 16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9" h="1673">
                  <a:moveTo>
                    <a:pt x="88" y="1476"/>
                  </a:moveTo>
                  <a:lnTo>
                    <a:pt x="81" y="1428"/>
                  </a:lnTo>
                  <a:lnTo>
                    <a:pt x="80" y="1380"/>
                  </a:lnTo>
                  <a:lnTo>
                    <a:pt x="80" y="1361"/>
                  </a:lnTo>
                  <a:lnTo>
                    <a:pt x="89" y="1269"/>
                  </a:lnTo>
                  <a:lnTo>
                    <a:pt x="104" y="1187"/>
                  </a:lnTo>
                  <a:lnTo>
                    <a:pt x="117" y="1117"/>
                  </a:lnTo>
                  <a:lnTo>
                    <a:pt x="128" y="1076"/>
                  </a:lnTo>
                  <a:lnTo>
                    <a:pt x="140" y="983"/>
                  </a:lnTo>
                  <a:lnTo>
                    <a:pt x="117" y="889"/>
                  </a:lnTo>
                  <a:lnTo>
                    <a:pt x="88" y="810"/>
                  </a:lnTo>
                  <a:lnTo>
                    <a:pt x="34" y="687"/>
                  </a:lnTo>
                  <a:lnTo>
                    <a:pt x="10" y="615"/>
                  </a:lnTo>
                  <a:lnTo>
                    <a:pt x="1" y="560"/>
                  </a:lnTo>
                  <a:lnTo>
                    <a:pt x="0" y="515"/>
                  </a:lnTo>
                  <a:lnTo>
                    <a:pt x="1" y="459"/>
                  </a:lnTo>
                  <a:lnTo>
                    <a:pt x="7" y="410"/>
                  </a:lnTo>
                  <a:lnTo>
                    <a:pt x="11" y="365"/>
                  </a:lnTo>
                  <a:lnTo>
                    <a:pt x="18" y="315"/>
                  </a:lnTo>
                  <a:lnTo>
                    <a:pt x="31" y="274"/>
                  </a:lnTo>
                  <a:lnTo>
                    <a:pt x="36" y="254"/>
                  </a:lnTo>
                  <a:lnTo>
                    <a:pt x="45" y="223"/>
                  </a:lnTo>
                  <a:lnTo>
                    <a:pt x="64" y="158"/>
                  </a:lnTo>
                  <a:lnTo>
                    <a:pt x="85" y="126"/>
                  </a:lnTo>
                  <a:lnTo>
                    <a:pt x="101" y="105"/>
                  </a:lnTo>
                  <a:lnTo>
                    <a:pt x="122" y="77"/>
                  </a:lnTo>
                  <a:lnTo>
                    <a:pt x="157" y="49"/>
                  </a:lnTo>
                  <a:lnTo>
                    <a:pt x="211" y="25"/>
                  </a:lnTo>
                  <a:lnTo>
                    <a:pt x="263" y="10"/>
                  </a:lnTo>
                  <a:lnTo>
                    <a:pt x="314" y="7"/>
                  </a:lnTo>
                  <a:lnTo>
                    <a:pt x="358" y="5"/>
                  </a:lnTo>
                  <a:lnTo>
                    <a:pt x="392" y="3"/>
                  </a:lnTo>
                  <a:lnTo>
                    <a:pt x="439" y="0"/>
                  </a:lnTo>
                  <a:lnTo>
                    <a:pt x="482" y="4"/>
                  </a:lnTo>
                  <a:lnTo>
                    <a:pt x="575" y="30"/>
                  </a:lnTo>
                  <a:lnTo>
                    <a:pt x="647" y="49"/>
                  </a:lnTo>
                  <a:lnTo>
                    <a:pt x="707" y="73"/>
                  </a:lnTo>
                  <a:lnTo>
                    <a:pt x="758" y="94"/>
                  </a:lnTo>
                  <a:lnTo>
                    <a:pt x="817" y="119"/>
                  </a:lnTo>
                  <a:lnTo>
                    <a:pt x="858" y="133"/>
                  </a:lnTo>
                  <a:lnTo>
                    <a:pt x="893" y="144"/>
                  </a:lnTo>
                  <a:lnTo>
                    <a:pt x="944" y="160"/>
                  </a:lnTo>
                  <a:lnTo>
                    <a:pt x="987" y="168"/>
                  </a:lnTo>
                  <a:lnTo>
                    <a:pt x="1032" y="177"/>
                  </a:lnTo>
                  <a:lnTo>
                    <a:pt x="1077" y="185"/>
                  </a:lnTo>
                  <a:lnTo>
                    <a:pt x="1169" y="195"/>
                  </a:lnTo>
                  <a:lnTo>
                    <a:pt x="1253" y="188"/>
                  </a:lnTo>
                  <a:lnTo>
                    <a:pt x="1339" y="186"/>
                  </a:lnTo>
                  <a:lnTo>
                    <a:pt x="1421" y="190"/>
                  </a:lnTo>
                  <a:lnTo>
                    <a:pt x="1480" y="198"/>
                  </a:lnTo>
                  <a:lnTo>
                    <a:pt x="1539" y="203"/>
                  </a:lnTo>
                  <a:lnTo>
                    <a:pt x="1581" y="208"/>
                  </a:lnTo>
                  <a:lnTo>
                    <a:pt x="1620" y="216"/>
                  </a:lnTo>
                  <a:lnTo>
                    <a:pt x="1662" y="233"/>
                  </a:lnTo>
                  <a:lnTo>
                    <a:pt x="1711" y="251"/>
                  </a:lnTo>
                  <a:lnTo>
                    <a:pt x="1754" y="276"/>
                  </a:lnTo>
                  <a:lnTo>
                    <a:pt x="1798" y="306"/>
                  </a:lnTo>
                  <a:lnTo>
                    <a:pt x="1817" y="331"/>
                  </a:lnTo>
                  <a:lnTo>
                    <a:pt x="1819" y="346"/>
                  </a:lnTo>
                  <a:lnTo>
                    <a:pt x="1811" y="377"/>
                  </a:lnTo>
                  <a:lnTo>
                    <a:pt x="1796" y="406"/>
                  </a:lnTo>
                  <a:lnTo>
                    <a:pt x="1772" y="465"/>
                  </a:lnTo>
                  <a:lnTo>
                    <a:pt x="1740" y="537"/>
                  </a:lnTo>
                  <a:lnTo>
                    <a:pt x="1694" y="631"/>
                  </a:lnTo>
                  <a:lnTo>
                    <a:pt x="1648" y="713"/>
                  </a:lnTo>
                  <a:lnTo>
                    <a:pt x="1611" y="780"/>
                  </a:lnTo>
                  <a:lnTo>
                    <a:pt x="1554" y="867"/>
                  </a:lnTo>
                  <a:lnTo>
                    <a:pt x="1515" y="914"/>
                  </a:lnTo>
                  <a:lnTo>
                    <a:pt x="1481" y="954"/>
                  </a:lnTo>
                  <a:lnTo>
                    <a:pt x="1447" y="997"/>
                  </a:lnTo>
                  <a:lnTo>
                    <a:pt x="1395" y="1043"/>
                  </a:lnTo>
                  <a:lnTo>
                    <a:pt x="1296" y="1133"/>
                  </a:lnTo>
                  <a:lnTo>
                    <a:pt x="1231" y="1209"/>
                  </a:lnTo>
                  <a:lnTo>
                    <a:pt x="1144" y="1294"/>
                  </a:lnTo>
                  <a:lnTo>
                    <a:pt x="1053" y="1375"/>
                  </a:lnTo>
                  <a:lnTo>
                    <a:pt x="973" y="1463"/>
                  </a:lnTo>
                  <a:lnTo>
                    <a:pt x="893" y="1522"/>
                  </a:lnTo>
                  <a:lnTo>
                    <a:pt x="844" y="1552"/>
                  </a:lnTo>
                  <a:lnTo>
                    <a:pt x="761" y="1590"/>
                  </a:lnTo>
                  <a:lnTo>
                    <a:pt x="701" y="1608"/>
                  </a:lnTo>
                  <a:lnTo>
                    <a:pt x="619" y="1626"/>
                  </a:lnTo>
                  <a:lnTo>
                    <a:pt x="549" y="1649"/>
                  </a:lnTo>
                  <a:lnTo>
                    <a:pt x="505" y="1657"/>
                  </a:lnTo>
                  <a:lnTo>
                    <a:pt x="426" y="1666"/>
                  </a:lnTo>
                  <a:lnTo>
                    <a:pt x="368" y="1673"/>
                  </a:lnTo>
                  <a:lnTo>
                    <a:pt x="299" y="1667"/>
                  </a:lnTo>
                  <a:lnTo>
                    <a:pt x="243" y="1654"/>
                  </a:lnTo>
                  <a:lnTo>
                    <a:pt x="187" y="1622"/>
                  </a:lnTo>
                  <a:lnTo>
                    <a:pt x="145" y="1594"/>
                  </a:lnTo>
                  <a:lnTo>
                    <a:pt x="121" y="1561"/>
                  </a:lnTo>
                  <a:lnTo>
                    <a:pt x="103" y="1529"/>
                  </a:lnTo>
                  <a:lnTo>
                    <a:pt x="88" y="1476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8" name="Group 43"/>
          <p:cNvGrpSpPr>
            <a:grpSpLocks/>
          </p:cNvGrpSpPr>
          <p:nvPr/>
        </p:nvGrpSpPr>
        <p:grpSpPr bwMode="auto">
          <a:xfrm>
            <a:off x="4267200" y="788988"/>
            <a:ext cx="3003550" cy="2605087"/>
            <a:chOff x="2688" y="497"/>
            <a:chExt cx="1892" cy="1641"/>
          </a:xfrm>
        </p:grpSpPr>
        <p:sp>
          <p:nvSpPr>
            <p:cNvPr id="66979" name="Freeform 44"/>
            <p:cNvSpPr>
              <a:spLocks/>
            </p:cNvSpPr>
            <p:nvPr/>
          </p:nvSpPr>
          <p:spPr bwMode="auto">
            <a:xfrm>
              <a:off x="2844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0" name="Freeform 45"/>
            <p:cNvSpPr>
              <a:spLocks/>
            </p:cNvSpPr>
            <p:nvPr/>
          </p:nvSpPr>
          <p:spPr bwMode="auto">
            <a:xfrm>
              <a:off x="2844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1" name="Freeform 46"/>
            <p:cNvSpPr>
              <a:spLocks/>
            </p:cNvSpPr>
            <p:nvPr/>
          </p:nvSpPr>
          <p:spPr bwMode="auto">
            <a:xfrm>
              <a:off x="3653" y="101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2" name="Freeform 47"/>
            <p:cNvSpPr>
              <a:spLocks/>
            </p:cNvSpPr>
            <p:nvPr/>
          </p:nvSpPr>
          <p:spPr bwMode="auto">
            <a:xfrm>
              <a:off x="3653" y="101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3" name="Freeform 48"/>
            <p:cNvSpPr>
              <a:spLocks/>
            </p:cNvSpPr>
            <p:nvPr/>
          </p:nvSpPr>
          <p:spPr bwMode="auto">
            <a:xfrm>
              <a:off x="4422" y="1231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4" name="Freeform 49"/>
            <p:cNvSpPr>
              <a:spLocks/>
            </p:cNvSpPr>
            <p:nvPr/>
          </p:nvSpPr>
          <p:spPr bwMode="auto">
            <a:xfrm>
              <a:off x="4422" y="1231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5" name="Freeform 50"/>
            <p:cNvSpPr>
              <a:spLocks/>
            </p:cNvSpPr>
            <p:nvPr/>
          </p:nvSpPr>
          <p:spPr bwMode="auto">
            <a:xfrm>
              <a:off x="4234" y="117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6" name="Freeform 51"/>
            <p:cNvSpPr>
              <a:spLocks/>
            </p:cNvSpPr>
            <p:nvPr/>
          </p:nvSpPr>
          <p:spPr bwMode="auto">
            <a:xfrm>
              <a:off x="4234" y="117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7" name="Freeform 52"/>
            <p:cNvSpPr>
              <a:spLocks/>
            </p:cNvSpPr>
            <p:nvPr/>
          </p:nvSpPr>
          <p:spPr bwMode="auto">
            <a:xfrm>
              <a:off x="4215" y="12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8" name="Freeform 53"/>
            <p:cNvSpPr>
              <a:spLocks/>
            </p:cNvSpPr>
            <p:nvPr/>
          </p:nvSpPr>
          <p:spPr bwMode="auto">
            <a:xfrm>
              <a:off x="4215" y="12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9" name="Freeform 54"/>
            <p:cNvSpPr>
              <a:spLocks/>
            </p:cNvSpPr>
            <p:nvPr/>
          </p:nvSpPr>
          <p:spPr bwMode="auto">
            <a:xfrm>
              <a:off x="4078" y="125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0" name="Freeform 55"/>
            <p:cNvSpPr>
              <a:spLocks/>
            </p:cNvSpPr>
            <p:nvPr/>
          </p:nvSpPr>
          <p:spPr bwMode="auto">
            <a:xfrm>
              <a:off x="4078" y="125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1" name="Freeform 56"/>
            <p:cNvSpPr>
              <a:spLocks/>
            </p:cNvSpPr>
            <p:nvPr/>
          </p:nvSpPr>
          <p:spPr bwMode="auto">
            <a:xfrm>
              <a:off x="4090" y="128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2" name="Freeform 57"/>
            <p:cNvSpPr>
              <a:spLocks/>
            </p:cNvSpPr>
            <p:nvPr/>
          </p:nvSpPr>
          <p:spPr bwMode="auto">
            <a:xfrm>
              <a:off x="4090" y="128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3" name="Freeform 58"/>
            <p:cNvSpPr>
              <a:spLocks/>
            </p:cNvSpPr>
            <p:nvPr/>
          </p:nvSpPr>
          <p:spPr bwMode="auto">
            <a:xfrm>
              <a:off x="4060" y="134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4" name="Freeform 59"/>
            <p:cNvSpPr>
              <a:spLocks/>
            </p:cNvSpPr>
            <p:nvPr/>
          </p:nvSpPr>
          <p:spPr bwMode="auto">
            <a:xfrm>
              <a:off x="4060" y="134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5" name="Freeform 60"/>
            <p:cNvSpPr>
              <a:spLocks/>
            </p:cNvSpPr>
            <p:nvPr/>
          </p:nvSpPr>
          <p:spPr bwMode="auto">
            <a:xfrm>
              <a:off x="4176" y="136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6" name="Freeform 61"/>
            <p:cNvSpPr>
              <a:spLocks/>
            </p:cNvSpPr>
            <p:nvPr/>
          </p:nvSpPr>
          <p:spPr bwMode="auto">
            <a:xfrm>
              <a:off x="4176" y="136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7" name="Freeform 62"/>
            <p:cNvSpPr>
              <a:spLocks/>
            </p:cNvSpPr>
            <p:nvPr/>
          </p:nvSpPr>
          <p:spPr bwMode="auto">
            <a:xfrm>
              <a:off x="4196" y="143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8" name="Freeform 63"/>
            <p:cNvSpPr>
              <a:spLocks/>
            </p:cNvSpPr>
            <p:nvPr/>
          </p:nvSpPr>
          <p:spPr bwMode="auto">
            <a:xfrm>
              <a:off x="4196" y="143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9" name="Freeform 64"/>
            <p:cNvSpPr>
              <a:spLocks/>
            </p:cNvSpPr>
            <p:nvPr/>
          </p:nvSpPr>
          <p:spPr bwMode="auto">
            <a:xfrm>
              <a:off x="4164" y="14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0" name="Freeform 65"/>
            <p:cNvSpPr>
              <a:spLocks/>
            </p:cNvSpPr>
            <p:nvPr/>
          </p:nvSpPr>
          <p:spPr bwMode="auto">
            <a:xfrm>
              <a:off x="4164" y="14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1" name="Freeform 66"/>
            <p:cNvSpPr>
              <a:spLocks/>
            </p:cNvSpPr>
            <p:nvPr/>
          </p:nvSpPr>
          <p:spPr bwMode="auto">
            <a:xfrm>
              <a:off x="4105" y="147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2" name="Freeform 67"/>
            <p:cNvSpPr>
              <a:spLocks/>
            </p:cNvSpPr>
            <p:nvPr/>
          </p:nvSpPr>
          <p:spPr bwMode="auto">
            <a:xfrm>
              <a:off x="4105" y="147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3" name="Freeform 68"/>
            <p:cNvSpPr>
              <a:spLocks/>
            </p:cNvSpPr>
            <p:nvPr/>
          </p:nvSpPr>
          <p:spPr bwMode="auto">
            <a:xfrm>
              <a:off x="4088" y="1443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4" name="Freeform 69"/>
            <p:cNvSpPr>
              <a:spLocks/>
            </p:cNvSpPr>
            <p:nvPr/>
          </p:nvSpPr>
          <p:spPr bwMode="auto">
            <a:xfrm>
              <a:off x="4088" y="1443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5" name="Freeform 70"/>
            <p:cNvSpPr>
              <a:spLocks/>
            </p:cNvSpPr>
            <p:nvPr/>
          </p:nvSpPr>
          <p:spPr bwMode="auto">
            <a:xfrm>
              <a:off x="4027" y="140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6" name="Freeform 71"/>
            <p:cNvSpPr>
              <a:spLocks/>
            </p:cNvSpPr>
            <p:nvPr/>
          </p:nvSpPr>
          <p:spPr bwMode="auto">
            <a:xfrm>
              <a:off x="4027" y="140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7" name="Freeform 72"/>
            <p:cNvSpPr>
              <a:spLocks/>
            </p:cNvSpPr>
            <p:nvPr/>
          </p:nvSpPr>
          <p:spPr bwMode="auto">
            <a:xfrm>
              <a:off x="3956" y="138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8" name="Freeform 73"/>
            <p:cNvSpPr>
              <a:spLocks/>
            </p:cNvSpPr>
            <p:nvPr/>
          </p:nvSpPr>
          <p:spPr bwMode="auto">
            <a:xfrm>
              <a:off x="3956" y="138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9" name="Freeform 74"/>
            <p:cNvSpPr>
              <a:spLocks/>
            </p:cNvSpPr>
            <p:nvPr/>
          </p:nvSpPr>
          <p:spPr bwMode="auto">
            <a:xfrm>
              <a:off x="3905" y="1432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0" name="Freeform 75"/>
            <p:cNvSpPr>
              <a:spLocks/>
            </p:cNvSpPr>
            <p:nvPr/>
          </p:nvSpPr>
          <p:spPr bwMode="auto">
            <a:xfrm>
              <a:off x="3905" y="1432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1" name="Freeform 76"/>
            <p:cNvSpPr>
              <a:spLocks/>
            </p:cNvSpPr>
            <p:nvPr/>
          </p:nvSpPr>
          <p:spPr bwMode="auto">
            <a:xfrm>
              <a:off x="3948" y="144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3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6" y="12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2" name="Freeform 77"/>
            <p:cNvSpPr>
              <a:spLocks/>
            </p:cNvSpPr>
            <p:nvPr/>
          </p:nvSpPr>
          <p:spPr bwMode="auto">
            <a:xfrm>
              <a:off x="3948" y="144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3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6" y="12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3" name="Freeform 78"/>
            <p:cNvSpPr>
              <a:spLocks/>
            </p:cNvSpPr>
            <p:nvPr/>
          </p:nvSpPr>
          <p:spPr bwMode="auto">
            <a:xfrm>
              <a:off x="4026" y="147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4" name="Freeform 79"/>
            <p:cNvSpPr>
              <a:spLocks/>
            </p:cNvSpPr>
            <p:nvPr/>
          </p:nvSpPr>
          <p:spPr bwMode="auto">
            <a:xfrm>
              <a:off x="4026" y="147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5" name="Freeform 80"/>
            <p:cNvSpPr>
              <a:spLocks/>
            </p:cNvSpPr>
            <p:nvPr/>
          </p:nvSpPr>
          <p:spPr bwMode="auto">
            <a:xfrm>
              <a:off x="4059" y="11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6" name="Freeform 81"/>
            <p:cNvSpPr>
              <a:spLocks/>
            </p:cNvSpPr>
            <p:nvPr/>
          </p:nvSpPr>
          <p:spPr bwMode="auto">
            <a:xfrm>
              <a:off x="4059" y="11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7" name="Freeform 82"/>
            <p:cNvSpPr>
              <a:spLocks/>
            </p:cNvSpPr>
            <p:nvPr/>
          </p:nvSpPr>
          <p:spPr bwMode="auto">
            <a:xfrm>
              <a:off x="3944" y="109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8" name="Freeform 83"/>
            <p:cNvSpPr>
              <a:spLocks/>
            </p:cNvSpPr>
            <p:nvPr/>
          </p:nvSpPr>
          <p:spPr bwMode="auto">
            <a:xfrm>
              <a:off x="3944" y="109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9" name="Freeform 84"/>
            <p:cNvSpPr>
              <a:spLocks/>
            </p:cNvSpPr>
            <p:nvPr/>
          </p:nvSpPr>
          <p:spPr bwMode="auto">
            <a:xfrm>
              <a:off x="4037" y="108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0" name="Freeform 85"/>
            <p:cNvSpPr>
              <a:spLocks/>
            </p:cNvSpPr>
            <p:nvPr/>
          </p:nvSpPr>
          <p:spPr bwMode="auto">
            <a:xfrm>
              <a:off x="4037" y="108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1" name="Freeform 86"/>
            <p:cNvSpPr>
              <a:spLocks/>
            </p:cNvSpPr>
            <p:nvPr/>
          </p:nvSpPr>
          <p:spPr bwMode="auto">
            <a:xfrm>
              <a:off x="4099" y="106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2" name="Freeform 87"/>
            <p:cNvSpPr>
              <a:spLocks/>
            </p:cNvSpPr>
            <p:nvPr/>
          </p:nvSpPr>
          <p:spPr bwMode="auto">
            <a:xfrm>
              <a:off x="4099" y="106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3" name="Freeform 88"/>
            <p:cNvSpPr>
              <a:spLocks/>
            </p:cNvSpPr>
            <p:nvPr/>
          </p:nvSpPr>
          <p:spPr bwMode="auto">
            <a:xfrm>
              <a:off x="4098" y="101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4" name="Freeform 89"/>
            <p:cNvSpPr>
              <a:spLocks/>
            </p:cNvSpPr>
            <p:nvPr/>
          </p:nvSpPr>
          <p:spPr bwMode="auto">
            <a:xfrm>
              <a:off x="4098" y="101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5" name="Freeform 90"/>
            <p:cNvSpPr>
              <a:spLocks/>
            </p:cNvSpPr>
            <p:nvPr/>
          </p:nvSpPr>
          <p:spPr bwMode="auto">
            <a:xfrm>
              <a:off x="4083" y="983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6" name="Freeform 91"/>
            <p:cNvSpPr>
              <a:spLocks/>
            </p:cNvSpPr>
            <p:nvPr/>
          </p:nvSpPr>
          <p:spPr bwMode="auto">
            <a:xfrm>
              <a:off x="4083" y="983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7" name="Freeform 92"/>
            <p:cNvSpPr>
              <a:spLocks/>
            </p:cNvSpPr>
            <p:nvPr/>
          </p:nvSpPr>
          <p:spPr bwMode="auto">
            <a:xfrm>
              <a:off x="4090" y="94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8" name="Freeform 93"/>
            <p:cNvSpPr>
              <a:spLocks/>
            </p:cNvSpPr>
            <p:nvPr/>
          </p:nvSpPr>
          <p:spPr bwMode="auto">
            <a:xfrm>
              <a:off x="4090" y="94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9" name="Freeform 94"/>
            <p:cNvSpPr>
              <a:spLocks/>
            </p:cNvSpPr>
            <p:nvPr/>
          </p:nvSpPr>
          <p:spPr bwMode="auto">
            <a:xfrm>
              <a:off x="4051" y="88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0" name="Freeform 95"/>
            <p:cNvSpPr>
              <a:spLocks/>
            </p:cNvSpPr>
            <p:nvPr/>
          </p:nvSpPr>
          <p:spPr bwMode="auto">
            <a:xfrm>
              <a:off x="4051" y="88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1" name="Freeform 96"/>
            <p:cNvSpPr>
              <a:spLocks/>
            </p:cNvSpPr>
            <p:nvPr/>
          </p:nvSpPr>
          <p:spPr bwMode="auto">
            <a:xfrm>
              <a:off x="4117" y="905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2" name="Freeform 97"/>
            <p:cNvSpPr>
              <a:spLocks/>
            </p:cNvSpPr>
            <p:nvPr/>
          </p:nvSpPr>
          <p:spPr bwMode="auto">
            <a:xfrm>
              <a:off x="4117" y="905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3" name="Freeform 98"/>
            <p:cNvSpPr>
              <a:spLocks/>
            </p:cNvSpPr>
            <p:nvPr/>
          </p:nvSpPr>
          <p:spPr bwMode="auto">
            <a:xfrm>
              <a:off x="4126" y="861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4" name="Freeform 99"/>
            <p:cNvSpPr>
              <a:spLocks/>
            </p:cNvSpPr>
            <p:nvPr/>
          </p:nvSpPr>
          <p:spPr bwMode="auto">
            <a:xfrm>
              <a:off x="4126" y="861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5" name="Freeform 100"/>
            <p:cNvSpPr>
              <a:spLocks/>
            </p:cNvSpPr>
            <p:nvPr/>
          </p:nvSpPr>
          <p:spPr bwMode="auto">
            <a:xfrm>
              <a:off x="4185" y="794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6" name="Freeform 101"/>
            <p:cNvSpPr>
              <a:spLocks/>
            </p:cNvSpPr>
            <p:nvPr/>
          </p:nvSpPr>
          <p:spPr bwMode="auto">
            <a:xfrm>
              <a:off x="4185" y="794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7" name="Freeform 102"/>
            <p:cNvSpPr>
              <a:spLocks/>
            </p:cNvSpPr>
            <p:nvPr/>
          </p:nvSpPr>
          <p:spPr bwMode="auto">
            <a:xfrm>
              <a:off x="4206" y="7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8" name="Freeform 103"/>
            <p:cNvSpPr>
              <a:spLocks/>
            </p:cNvSpPr>
            <p:nvPr/>
          </p:nvSpPr>
          <p:spPr bwMode="auto">
            <a:xfrm>
              <a:off x="4206" y="7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9" name="Freeform 104"/>
            <p:cNvSpPr>
              <a:spLocks/>
            </p:cNvSpPr>
            <p:nvPr/>
          </p:nvSpPr>
          <p:spPr bwMode="auto">
            <a:xfrm>
              <a:off x="4251" y="686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6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0" name="Freeform 105"/>
            <p:cNvSpPr>
              <a:spLocks/>
            </p:cNvSpPr>
            <p:nvPr/>
          </p:nvSpPr>
          <p:spPr bwMode="auto">
            <a:xfrm>
              <a:off x="4251" y="686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6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1" name="Freeform 106"/>
            <p:cNvSpPr>
              <a:spLocks/>
            </p:cNvSpPr>
            <p:nvPr/>
          </p:nvSpPr>
          <p:spPr bwMode="auto">
            <a:xfrm>
              <a:off x="4536" y="58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2" name="Freeform 107"/>
            <p:cNvSpPr>
              <a:spLocks/>
            </p:cNvSpPr>
            <p:nvPr/>
          </p:nvSpPr>
          <p:spPr bwMode="auto">
            <a:xfrm>
              <a:off x="4536" y="58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3" name="Freeform 108"/>
            <p:cNvSpPr>
              <a:spLocks/>
            </p:cNvSpPr>
            <p:nvPr/>
          </p:nvSpPr>
          <p:spPr bwMode="auto">
            <a:xfrm>
              <a:off x="3572" y="71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4" name="Freeform 109"/>
            <p:cNvSpPr>
              <a:spLocks/>
            </p:cNvSpPr>
            <p:nvPr/>
          </p:nvSpPr>
          <p:spPr bwMode="auto">
            <a:xfrm>
              <a:off x="3572" y="71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5" name="Freeform 110"/>
            <p:cNvSpPr>
              <a:spLocks/>
            </p:cNvSpPr>
            <p:nvPr/>
          </p:nvSpPr>
          <p:spPr bwMode="auto">
            <a:xfrm>
              <a:off x="3518" y="68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6" name="Freeform 111"/>
            <p:cNvSpPr>
              <a:spLocks/>
            </p:cNvSpPr>
            <p:nvPr/>
          </p:nvSpPr>
          <p:spPr bwMode="auto">
            <a:xfrm>
              <a:off x="3518" y="68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7" name="Freeform 112"/>
            <p:cNvSpPr>
              <a:spLocks/>
            </p:cNvSpPr>
            <p:nvPr/>
          </p:nvSpPr>
          <p:spPr bwMode="auto">
            <a:xfrm>
              <a:off x="3496" y="59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8" name="Freeform 113"/>
            <p:cNvSpPr>
              <a:spLocks/>
            </p:cNvSpPr>
            <p:nvPr/>
          </p:nvSpPr>
          <p:spPr bwMode="auto">
            <a:xfrm>
              <a:off x="3496" y="59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9" name="Freeform 114"/>
            <p:cNvSpPr>
              <a:spLocks/>
            </p:cNvSpPr>
            <p:nvPr/>
          </p:nvSpPr>
          <p:spPr bwMode="auto">
            <a:xfrm>
              <a:off x="3536" y="563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0" name="Freeform 115"/>
            <p:cNvSpPr>
              <a:spLocks/>
            </p:cNvSpPr>
            <p:nvPr/>
          </p:nvSpPr>
          <p:spPr bwMode="auto">
            <a:xfrm>
              <a:off x="3536" y="563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1" name="Freeform 116"/>
            <p:cNvSpPr>
              <a:spLocks/>
            </p:cNvSpPr>
            <p:nvPr/>
          </p:nvSpPr>
          <p:spPr bwMode="auto">
            <a:xfrm>
              <a:off x="3530" y="49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2" name="Freeform 117"/>
            <p:cNvSpPr>
              <a:spLocks/>
            </p:cNvSpPr>
            <p:nvPr/>
          </p:nvSpPr>
          <p:spPr bwMode="auto">
            <a:xfrm>
              <a:off x="3530" y="49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3" name="Freeform 118"/>
            <p:cNvSpPr>
              <a:spLocks/>
            </p:cNvSpPr>
            <p:nvPr/>
          </p:nvSpPr>
          <p:spPr bwMode="auto">
            <a:xfrm>
              <a:off x="3608" y="54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4" name="Freeform 119"/>
            <p:cNvSpPr>
              <a:spLocks/>
            </p:cNvSpPr>
            <p:nvPr/>
          </p:nvSpPr>
          <p:spPr bwMode="auto">
            <a:xfrm>
              <a:off x="3608" y="54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5" name="Freeform 120"/>
            <p:cNvSpPr>
              <a:spLocks/>
            </p:cNvSpPr>
            <p:nvPr/>
          </p:nvSpPr>
          <p:spPr bwMode="auto">
            <a:xfrm>
              <a:off x="3639" y="57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6" name="Freeform 121"/>
            <p:cNvSpPr>
              <a:spLocks/>
            </p:cNvSpPr>
            <p:nvPr/>
          </p:nvSpPr>
          <p:spPr bwMode="auto">
            <a:xfrm>
              <a:off x="3639" y="57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7" name="Freeform 122"/>
            <p:cNvSpPr>
              <a:spLocks/>
            </p:cNvSpPr>
            <p:nvPr/>
          </p:nvSpPr>
          <p:spPr bwMode="auto">
            <a:xfrm>
              <a:off x="3771" y="65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8" name="Freeform 123"/>
            <p:cNvSpPr>
              <a:spLocks/>
            </p:cNvSpPr>
            <p:nvPr/>
          </p:nvSpPr>
          <p:spPr bwMode="auto">
            <a:xfrm>
              <a:off x="3771" y="65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9" name="Freeform 124"/>
            <p:cNvSpPr>
              <a:spLocks/>
            </p:cNvSpPr>
            <p:nvPr/>
          </p:nvSpPr>
          <p:spPr bwMode="auto">
            <a:xfrm>
              <a:off x="3701" y="74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0" name="Freeform 125"/>
            <p:cNvSpPr>
              <a:spLocks/>
            </p:cNvSpPr>
            <p:nvPr/>
          </p:nvSpPr>
          <p:spPr bwMode="auto">
            <a:xfrm>
              <a:off x="3701" y="74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1" name="Freeform 126"/>
            <p:cNvSpPr>
              <a:spLocks/>
            </p:cNvSpPr>
            <p:nvPr/>
          </p:nvSpPr>
          <p:spPr bwMode="auto">
            <a:xfrm>
              <a:off x="3695" y="80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2" name="Freeform 127"/>
            <p:cNvSpPr>
              <a:spLocks/>
            </p:cNvSpPr>
            <p:nvPr/>
          </p:nvSpPr>
          <p:spPr bwMode="auto">
            <a:xfrm>
              <a:off x="3695" y="80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3" name="Freeform 128"/>
            <p:cNvSpPr>
              <a:spLocks/>
            </p:cNvSpPr>
            <p:nvPr/>
          </p:nvSpPr>
          <p:spPr bwMode="auto">
            <a:xfrm>
              <a:off x="3689" y="84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4" name="Freeform 129"/>
            <p:cNvSpPr>
              <a:spLocks/>
            </p:cNvSpPr>
            <p:nvPr/>
          </p:nvSpPr>
          <p:spPr bwMode="auto">
            <a:xfrm>
              <a:off x="3689" y="84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5" name="Freeform 130"/>
            <p:cNvSpPr>
              <a:spLocks/>
            </p:cNvSpPr>
            <p:nvPr/>
          </p:nvSpPr>
          <p:spPr bwMode="auto">
            <a:xfrm>
              <a:off x="3676" y="88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6" name="Freeform 131"/>
            <p:cNvSpPr>
              <a:spLocks/>
            </p:cNvSpPr>
            <p:nvPr/>
          </p:nvSpPr>
          <p:spPr bwMode="auto">
            <a:xfrm>
              <a:off x="3676" y="88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7" name="Freeform 132"/>
            <p:cNvSpPr>
              <a:spLocks/>
            </p:cNvSpPr>
            <p:nvPr/>
          </p:nvSpPr>
          <p:spPr bwMode="auto">
            <a:xfrm>
              <a:off x="3726" y="90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8" name="Freeform 133"/>
            <p:cNvSpPr>
              <a:spLocks/>
            </p:cNvSpPr>
            <p:nvPr/>
          </p:nvSpPr>
          <p:spPr bwMode="auto">
            <a:xfrm>
              <a:off x="3726" y="90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9" name="Freeform 134"/>
            <p:cNvSpPr>
              <a:spLocks/>
            </p:cNvSpPr>
            <p:nvPr/>
          </p:nvSpPr>
          <p:spPr bwMode="auto">
            <a:xfrm>
              <a:off x="3738" y="95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0" name="Freeform 135"/>
            <p:cNvSpPr>
              <a:spLocks/>
            </p:cNvSpPr>
            <p:nvPr/>
          </p:nvSpPr>
          <p:spPr bwMode="auto">
            <a:xfrm>
              <a:off x="3738" y="95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1" name="Freeform 136"/>
            <p:cNvSpPr>
              <a:spLocks/>
            </p:cNvSpPr>
            <p:nvPr/>
          </p:nvSpPr>
          <p:spPr bwMode="auto">
            <a:xfrm>
              <a:off x="3695" y="945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7"/>
                  </a:lnTo>
                  <a:lnTo>
                    <a:pt x="53" y="62"/>
                  </a:lnTo>
                  <a:lnTo>
                    <a:pt x="59" y="70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4" y="43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5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83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2" name="Freeform 137"/>
            <p:cNvSpPr>
              <a:spLocks/>
            </p:cNvSpPr>
            <p:nvPr/>
          </p:nvSpPr>
          <p:spPr bwMode="auto">
            <a:xfrm>
              <a:off x="3695" y="945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7"/>
                  </a:lnTo>
                  <a:lnTo>
                    <a:pt x="53" y="62"/>
                  </a:lnTo>
                  <a:lnTo>
                    <a:pt x="59" y="70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4" y="43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5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83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3" name="Freeform 138"/>
            <p:cNvSpPr>
              <a:spLocks/>
            </p:cNvSpPr>
            <p:nvPr/>
          </p:nvSpPr>
          <p:spPr bwMode="auto">
            <a:xfrm>
              <a:off x="3617" y="9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4" name="Freeform 139"/>
            <p:cNvSpPr>
              <a:spLocks/>
            </p:cNvSpPr>
            <p:nvPr/>
          </p:nvSpPr>
          <p:spPr bwMode="auto">
            <a:xfrm>
              <a:off x="3617" y="9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5" name="Freeform 140"/>
            <p:cNvSpPr>
              <a:spLocks/>
            </p:cNvSpPr>
            <p:nvPr/>
          </p:nvSpPr>
          <p:spPr bwMode="auto">
            <a:xfrm>
              <a:off x="3618" y="100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6" name="Freeform 141"/>
            <p:cNvSpPr>
              <a:spLocks/>
            </p:cNvSpPr>
            <p:nvPr/>
          </p:nvSpPr>
          <p:spPr bwMode="auto">
            <a:xfrm>
              <a:off x="3618" y="100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7" name="Freeform 142"/>
            <p:cNvSpPr>
              <a:spLocks/>
            </p:cNvSpPr>
            <p:nvPr/>
          </p:nvSpPr>
          <p:spPr bwMode="auto">
            <a:xfrm>
              <a:off x="3600" y="10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8" name="Freeform 143"/>
            <p:cNvSpPr>
              <a:spLocks/>
            </p:cNvSpPr>
            <p:nvPr/>
          </p:nvSpPr>
          <p:spPr bwMode="auto">
            <a:xfrm>
              <a:off x="3600" y="10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9" name="Freeform 144"/>
            <p:cNvSpPr>
              <a:spLocks/>
            </p:cNvSpPr>
            <p:nvPr/>
          </p:nvSpPr>
          <p:spPr bwMode="auto">
            <a:xfrm>
              <a:off x="3556" y="1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0" name="Freeform 145"/>
            <p:cNvSpPr>
              <a:spLocks/>
            </p:cNvSpPr>
            <p:nvPr/>
          </p:nvSpPr>
          <p:spPr bwMode="auto">
            <a:xfrm>
              <a:off x="3556" y="1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1" name="Freeform 146"/>
            <p:cNvSpPr>
              <a:spLocks/>
            </p:cNvSpPr>
            <p:nvPr/>
          </p:nvSpPr>
          <p:spPr bwMode="auto">
            <a:xfrm>
              <a:off x="3607" y="8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2" name="Freeform 147"/>
            <p:cNvSpPr>
              <a:spLocks/>
            </p:cNvSpPr>
            <p:nvPr/>
          </p:nvSpPr>
          <p:spPr bwMode="auto">
            <a:xfrm>
              <a:off x="3607" y="8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3" name="Freeform 148"/>
            <p:cNvSpPr>
              <a:spLocks/>
            </p:cNvSpPr>
            <p:nvPr/>
          </p:nvSpPr>
          <p:spPr bwMode="auto">
            <a:xfrm>
              <a:off x="3570" y="84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4" name="Freeform 149"/>
            <p:cNvSpPr>
              <a:spLocks/>
            </p:cNvSpPr>
            <p:nvPr/>
          </p:nvSpPr>
          <p:spPr bwMode="auto">
            <a:xfrm>
              <a:off x="3570" y="84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5" name="Freeform 150"/>
            <p:cNvSpPr>
              <a:spLocks/>
            </p:cNvSpPr>
            <p:nvPr/>
          </p:nvSpPr>
          <p:spPr bwMode="auto">
            <a:xfrm>
              <a:off x="3499" y="85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6" name="Freeform 151"/>
            <p:cNvSpPr>
              <a:spLocks/>
            </p:cNvSpPr>
            <p:nvPr/>
          </p:nvSpPr>
          <p:spPr bwMode="auto">
            <a:xfrm>
              <a:off x="3499" y="85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7" name="Freeform 152"/>
            <p:cNvSpPr>
              <a:spLocks/>
            </p:cNvSpPr>
            <p:nvPr/>
          </p:nvSpPr>
          <p:spPr bwMode="auto">
            <a:xfrm>
              <a:off x="3521" y="95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2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8" name="Freeform 153"/>
            <p:cNvSpPr>
              <a:spLocks/>
            </p:cNvSpPr>
            <p:nvPr/>
          </p:nvSpPr>
          <p:spPr bwMode="auto">
            <a:xfrm>
              <a:off x="3521" y="95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2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9" name="Freeform 154"/>
            <p:cNvSpPr>
              <a:spLocks/>
            </p:cNvSpPr>
            <p:nvPr/>
          </p:nvSpPr>
          <p:spPr bwMode="auto">
            <a:xfrm>
              <a:off x="3471" y="1000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8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8" y="39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5" y="12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0" name="Freeform 155"/>
            <p:cNvSpPr>
              <a:spLocks/>
            </p:cNvSpPr>
            <p:nvPr/>
          </p:nvSpPr>
          <p:spPr bwMode="auto">
            <a:xfrm>
              <a:off x="3471" y="1000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8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8" y="39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5" y="12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1" name="Freeform 156"/>
            <p:cNvSpPr>
              <a:spLocks/>
            </p:cNvSpPr>
            <p:nvPr/>
          </p:nvSpPr>
          <p:spPr bwMode="auto">
            <a:xfrm>
              <a:off x="3408" y="883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2" name="Freeform 157"/>
            <p:cNvSpPr>
              <a:spLocks/>
            </p:cNvSpPr>
            <p:nvPr/>
          </p:nvSpPr>
          <p:spPr bwMode="auto">
            <a:xfrm>
              <a:off x="3408" y="883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3" name="Freeform 158"/>
            <p:cNvSpPr>
              <a:spLocks/>
            </p:cNvSpPr>
            <p:nvPr/>
          </p:nvSpPr>
          <p:spPr bwMode="auto">
            <a:xfrm>
              <a:off x="3412" y="96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4" name="Freeform 159"/>
            <p:cNvSpPr>
              <a:spLocks/>
            </p:cNvSpPr>
            <p:nvPr/>
          </p:nvSpPr>
          <p:spPr bwMode="auto">
            <a:xfrm>
              <a:off x="3412" y="96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5" name="Freeform 160"/>
            <p:cNvSpPr>
              <a:spLocks/>
            </p:cNvSpPr>
            <p:nvPr/>
          </p:nvSpPr>
          <p:spPr bwMode="auto">
            <a:xfrm>
              <a:off x="3428" y="115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6" name="Freeform 161"/>
            <p:cNvSpPr>
              <a:spLocks/>
            </p:cNvSpPr>
            <p:nvPr/>
          </p:nvSpPr>
          <p:spPr bwMode="auto">
            <a:xfrm>
              <a:off x="3428" y="115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7" name="Freeform 162"/>
            <p:cNvSpPr>
              <a:spLocks/>
            </p:cNvSpPr>
            <p:nvPr/>
          </p:nvSpPr>
          <p:spPr bwMode="auto">
            <a:xfrm>
              <a:off x="3787" y="114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8" name="Freeform 163"/>
            <p:cNvSpPr>
              <a:spLocks/>
            </p:cNvSpPr>
            <p:nvPr/>
          </p:nvSpPr>
          <p:spPr bwMode="auto">
            <a:xfrm>
              <a:off x="3787" y="114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9" name="Freeform 164"/>
            <p:cNvSpPr>
              <a:spLocks/>
            </p:cNvSpPr>
            <p:nvPr/>
          </p:nvSpPr>
          <p:spPr bwMode="auto">
            <a:xfrm>
              <a:off x="3605" y="125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0" name="Freeform 165"/>
            <p:cNvSpPr>
              <a:spLocks/>
            </p:cNvSpPr>
            <p:nvPr/>
          </p:nvSpPr>
          <p:spPr bwMode="auto">
            <a:xfrm>
              <a:off x="3605" y="125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1" name="Freeform 166"/>
            <p:cNvSpPr>
              <a:spLocks/>
            </p:cNvSpPr>
            <p:nvPr/>
          </p:nvSpPr>
          <p:spPr bwMode="auto">
            <a:xfrm>
              <a:off x="3537" y="132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2" name="Freeform 167"/>
            <p:cNvSpPr>
              <a:spLocks/>
            </p:cNvSpPr>
            <p:nvPr/>
          </p:nvSpPr>
          <p:spPr bwMode="auto">
            <a:xfrm>
              <a:off x="3537" y="132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3" name="Freeform 168"/>
            <p:cNvSpPr>
              <a:spLocks/>
            </p:cNvSpPr>
            <p:nvPr/>
          </p:nvSpPr>
          <p:spPr bwMode="auto">
            <a:xfrm>
              <a:off x="2957" y="89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0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1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4" name="Freeform 169"/>
            <p:cNvSpPr>
              <a:spLocks/>
            </p:cNvSpPr>
            <p:nvPr/>
          </p:nvSpPr>
          <p:spPr bwMode="auto">
            <a:xfrm>
              <a:off x="2957" y="89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0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1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5" name="Freeform 170"/>
            <p:cNvSpPr>
              <a:spLocks/>
            </p:cNvSpPr>
            <p:nvPr/>
          </p:nvSpPr>
          <p:spPr bwMode="auto">
            <a:xfrm>
              <a:off x="3019" y="98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6" name="Freeform 171"/>
            <p:cNvSpPr>
              <a:spLocks/>
            </p:cNvSpPr>
            <p:nvPr/>
          </p:nvSpPr>
          <p:spPr bwMode="auto">
            <a:xfrm>
              <a:off x="3019" y="98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7" name="Freeform 172"/>
            <p:cNvSpPr>
              <a:spLocks/>
            </p:cNvSpPr>
            <p:nvPr/>
          </p:nvSpPr>
          <p:spPr bwMode="auto">
            <a:xfrm>
              <a:off x="3078" y="83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8" name="Freeform 173"/>
            <p:cNvSpPr>
              <a:spLocks/>
            </p:cNvSpPr>
            <p:nvPr/>
          </p:nvSpPr>
          <p:spPr bwMode="auto">
            <a:xfrm>
              <a:off x="3078" y="83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9" name="Freeform 174"/>
            <p:cNvSpPr>
              <a:spLocks/>
            </p:cNvSpPr>
            <p:nvPr/>
          </p:nvSpPr>
          <p:spPr bwMode="auto">
            <a:xfrm>
              <a:off x="3004" y="82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0" name="Freeform 175"/>
            <p:cNvSpPr>
              <a:spLocks/>
            </p:cNvSpPr>
            <p:nvPr/>
          </p:nvSpPr>
          <p:spPr bwMode="auto">
            <a:xfrm>
              <a:off x="3004" y="82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1" name="Freeform 176"/>
            <p:cNvSpPr>
              <a:spLocks/>
            </p:cNvSpPr>
            <p:nvPr/>
          </p:nvSpPr>
          <p:spPr bwMode="auto">
            <a:xfrm>
              <a:off x="3140" y="65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2" name="Freeform 177"/>
            <p:cNvSpPr>
              <a:spLocks/>
            </p:cNvSpPr>
            <p:nvPr/>
          </p:nvSpPr>
          <p:spPr bwMode="auto">
            <a:xfrm>
              <a:off x="3140" y="65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3" name="Freeform 178"/>
            <p:cNvSpPr>
              <a:spLocks/>
            </p:cNvSpPr>
            <p:nvPr/>
          </p:nvSpPr>
          <p:spPr bwMode="auto">
            <a:xfrm>
              <a:off x="3199" y="145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8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4" name="Freeform 179"/>
            <p:cNvSpPr>
              <a:spLocks/>
            </p:cNvSpPr>
            <p:nvPr/>
          </p:nvSpPr>
          <p:spPr bwMode="auto">
            <a:xfrm>
              <a:off x="3199" y="145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8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5" name="Freeform 180"/>
            <p:cNvSpPr>
              <a:spLocks/>
            </p:cNvSpPr>
            <p:nvPr/>
          </p:nvSpPr>
          <p:spPr bwMode="auto">
            <a:xfrm>
              <a:off x="3191" y="126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6" name="Freeform 181"/>
            <p:cNvSpPr>
              <a:spLocks/>
            </p:cNvSpPr>
            <p:nvPr/>
          </p:nvSpPr>
          <p:spPr bwMode="auto">
            <a:xfrm>
              <a:off x="3191" y="126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7" name="Freeform 182"/>
            <p:cNvSpPr>
              <a:spLocks/>
            </p:cNvSpPr>
            <p:nvPr/>
          </p:nvSpPr>
          <p:spPr bwMode="auto">
            <a:xfrm>
              <a:off x="3238" y="13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8" name="Freeform 183"/>
            <p:cNvSpPr>
              <a:spLocks/>
            </p:cNvSpPr>
            <p:nvPr/>
          </p:nvSpPr>
          <p:spPr bwMode="auto">
            <a:xfrm>
              <a:off x="3238" y="13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9" name="Freeform 184"/>
            <p:cNvSpPr>
              <a:spLocks/>
            </p:cNvSpPr>
            <p:nvPr/>
          </p:nvSpPr>
          <p:spPr bwMode="auto">
            <a:xfrm>
              <a:off x="3191" y="138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0" name="Freeform 185"/>
            <p:cNvSpPr>
              <a:spLocks/>
            </p:cNvSpPr>
            <p:nvPr/>
          </p:nvSpPr>
          <p:spPr bwMode="auto">
            <a:xfrm>
              <a:off x="3191" y="138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1" name="Freeform 186"/>
            <p:cNvSpPr>
              <a:spLocks/>
            </p:cNvSpPr>
            <p:nvPr/>
          </p:nvSpPr>
          <p:spPr bwMode="auto">
            <a:xfrm>
              <a:off x="3161" y="13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2" name="Freeform 187"/>
            <p:cNvSpPr>
              <a:spLocks/>
            </p:cNvSpPr>
            <p:nvPr/>
          </p:nvSpPr>
          <p:spPr bwMode="auto">
            <a:xfrm>
              <a:off x="3161" y="13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3" name="Freeform 188"/>
            <p:cNvSpPr>
              <a:spLocks/>
            </p:cNvSpPr>
            <p:nvPr/>
          </p:nvSpPr>
          <p:spPr bwMode="auto">
            <a:xfrm>
              <a:off x="2989" y="1461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4" name="Freeform 189"/>
            <p:cNvSpPr>
              <a:spLocks/>
            </p:cNvSpPr>
            <p:nvPr/>
          </p:nvSpPr>
          <p:spPr bwMode="auto">
            <a:xfrm>
              <a:off x="2989" y="1461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5" name="Freeform 190"/>
            <p:cNvSpPr>
              <a:spLocks/>
            </p:cNvSpPr>
            <p:nvPr/>
          </p:nvSpPr>
          <p:spPr bwMode="auto">
            <a:xfrm>
              <a:off x="2936" y="141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6" name="Freeform 191"/>
            <p:cNvSpPr>
              <a:spLocks/>
            </p:cNvSpPr>
            <p:nvPr/>
          </p:nvSpPr>
          <p:spPr bwMode="auto">
            <a:xfrm>
              <a:off x="2936" y="141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7" name="Freeform 192"/>
            <p:cNvSpPr>
              <a:spLocks/>
            </p:cNvSpPr>
            <p:nvPr/>
          </p:nvSpPr>
          <p:spPr bwMode="auto">
            <a:xfrm>
              <a:off x="2807" y="141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8" name="Freeform 193"/>
            <p:cNvSpPr>
              <a:spLocks/>
            </p:cNvSpPr>
            <p:nvPr/>
          </p:nvSpPr>
          <p:spPr bwMode="auto">
            <a:xfrm>
              <a:off x="2807" y="141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9" name="Freeform 194"/>
            <p:cNvSpPr>
              <a:spLocks/>
            </p:cNvSpPr>
            <p:nvPr/>
          </p:nvSpPr>
          <p:spPr bwMode="auto">
            <a:xfrm>
              <a:off x="2768" y="133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0" name="Freeform 195"/>
            <p:cNvSpPr>
              <a:spLocks/>
            </p:cNvSpPr>
            <p:nvPr/>
          </p:nvSpPr>
          <p:spPr bwMode="auto">
            <a:xfrm>
              <a:off x="2768" y="133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1" name="Freeform 196"/>
            <p:cNvSpPr>
              <a:spLocks/>
            </p:cNvSpPr>
            <p:nvPr/>
          </p:nvSpPr>
          <p:spPr bwMode="auto">
            <a:xfrm>
              <a:off x="2758" y="128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2" name="Freeform 197"/>
            <p:cNvSpPr>
              <a:spLocks/>
            </p:cNvSpPr>
            <p:nvPr/>
          </p:nvSpPr>
          <p:spPr bwMode="auto">
            <a:xfrm>
              <a:off x="2758" y="128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3" name="Freeform 198"/>
            <p:cNvSpPr>
              <a:spLocks/>
            </p:cNvSpPr>
            <p:nvPr/>
          </p:nvSpPr>
          <p:spPr bwMode="auto">
            <a:xfrm>
              <a:off x="2749" y="1243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6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4" name="Freeform 199"/>
            <p:cNvSpPr>
              <a:spLocks/>
            </p:cNvSpPr>
            <p:nvPr/>
          </p:nvSpPr>
          <p:spPr bwMode="auto">
            <a:xfrm>
              <a:off x="2749" y="1243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6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5" name="Freeform 200"/>
            <p:cNvSpPr>
              <a:spLocks/>
            </p:cNvSpPr>
            <p:nvPr/>
          </p:nvSpPr>
          <p:spPr bwMode="auto">
            <a:xfrm>
              <a:off x="2696" y="183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6" name="Freeform 201"/>
            <p:cNvSpPr>
              <a:spLocks/>
            </p:cNvSpPr>
            <p:nvPr/>
          </p:nvSpPr>
          <p:spPr bwMode="auto">
            <a:xfrm>
              <a:off x="2696" y="183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7" name="Freeform 202"/>
            <p:cNvSpPr>
              <a:spLocks/>
            </p:cNvSpPr>
            <p:nvPr/>
          </p:nvSpPr>
          <p:spPr bwMode="auto">
            <a:xfrm>
              <a:off x="2746" y="1791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8" name="Freeform 203"/>
            <p:cNvSpPr>
              <a:spLocks/>
            </p:cNvSpPr>
            <p:nvPr/>
          </p:nvSpPr>
          <p:spPr bwMode="auto">
            <a:xfrm>
              <a:off x="2746" y="1791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9" name="Freeform 204"/>
            <p:cNvSpPr>
              <a:spLocks/>
            </p:cNvSpPr>
            <p:nvPr/>
          </p:nvSpPr>
          <p:spPr bwMode="auto">
            <a:xfrm>
              <a:off x="2829" y="173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0" name="Freeform 205"/>
            <p:cNvSpPr>
              <a:spLocks/>
            </p:cNvSpPr>
            <p:nvPr/>
          </p:nvSpPr>
          <p:spPr bwMode="auto">
            <a:xfrm>
              <a:off x="2829" y="173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1" name="Freeform 206"/>
            <p:cNvSpPr>
              <a:spLocks/>
            </p:cNvSpPr>
            <p:nvPr/>
          </p:nvSpPr>
          <p:spPr bwMode="auto">
            <a:xfrm>
              <a:off x="2757" y="170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2" name="Freeform 207"/>
            <p:cNvSpPr>
              <a:spLocks/>
            </p:cNvSpPr>
            <p:nvPr/>
          </p:nvSpPr>
          <p:spPr bwMode="auto">
            <a:xfrm>
              <a:off x="2757" y="170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3" name="Freeform 208"/>
            <p:cNvSpPr>
              <a:spLocks/>
            </p:cNvSpPr>
            <p:nvPr/>
          </p:nvSpPr>
          <p:spPr bwMode="auto">
            <a:xfrm>
              <a:off x="2701" y="177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4" name="Freeform 209"/>
            <p:cNvSpPr>
              <a:spLocks/>
            </p:cNvSpPr>
            <p:nvPr/>
          </p:nvSpPr>
          <p:spPr bwMode="auto">
            <a:xfrm>
              <a:off x="2701" y="177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5" name="Freeform 210"/>
            <p:cNvSpPr>
              <a:spLocks/>
            </p:cNvSpPr>
            <p:nvPr/>
          </p:nvSpPr>
          <p:spPr bwMode="auto">
            <a:xfrm>
              <a:off x="2693" y="1728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6" name="Freeform 211"/>
            <p:cNvSpPr>
              <a:spLocks/>
            </p:cNvSpPr>
            <p:nvPr/>
          </p:nvSpPr>
          <p:spPr bwMode="auto">
            <a:xfrm>
              <a:off x="2693" y="1728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7" name="Freeform 212"/>
            <p:cNvSpPr>
              <a:spLocks/>
            </p:cNvSpPr>
            <p:nvPr/>
          </p:nvSpPr>
          <p:spPr bwMode="auto">
            <a:xfrm>
              <a:off x="2688" y="16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8" name="Freeform 213"/>
            <p:cNvSpPr>
              <a:spLocks/>
            </p:cNvSpPr>
            <p:nvPr/>
          </p:nvSpPr>
          <p:spPr bwMode="auto">
            <a:xfrm>
              <a:off x="2688" y="16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9" name="Freeform 214"/>
            <p:cNvSpPr>
              <a:spLocks/>
            </p:cNvSpPr>
            <p:nvPr/>
          </p:nvSpPr>
          <p:spPr bwMode="auto">
            <a:xfrm>
              <a:off x="2696" y="164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0" name="Freeform 215"/>
            <p:cNvSpPr>
              <a:spLocks/>
            </p:cNvSpPr>
            <p:nvPr/>
          </p:nvSpPr>
          <p:spPr bwMode="auto">
            <a:xfrm>
              <a:off x="2696" y="164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1" name="Freeform 216"/>
            <p:cNvSpPr>
              <a:spLocks/>
            </p:cNvSpPr>
            <p:nvPr/>
          </p:nvSpPr>
          <p:spPr bwMode="auto">
            <a:xfrm>
              <a:off x="3540" y="18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2" name="Freeform 217"/>
            <p:cNvSpPr>
              <a:spLocks/>
            </p:cNvSpPr>
            <p:nvPr/>
          </p:nvSpPr>
          <p:spPr bwMode="auto">
            <a:xfrm>
              <a:off x="3540" y="18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3" name="Freeform 218"/>
            <p:cNvSpPr>
              <a:spLocks/>
            </p:cNvSpPr>
            <p:nvPr/>
          </p:nvSpPr>
          <p:spPr bwMode="auto">
            <a:xfrm>
              <a:off x="3738" y="178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4" y="51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4" name="Freeform 219"/>
            <p:cNvSpPr>
              <a:spLocks/>
            </p:cNvSpPr>
            <p:nvPr/>
          </p:nvSpPr>
          <p:spPr bwMode="auto">
            <a:xfrm>
              <a:off x="3738" y="178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4" y="51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5" name="Freeform 220"/>
            <p:cNvSpPr>
              <a:spLocks/>
            </p:cNvSpPr>
            <p:nvPr/>
          </p:nvSpPr>
          <p:spPr bwMode="auto">
            <a:xfrm>
              <a:off x="3684" y="196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6" name="Freeform 221"/>
            <p:cNvSpPr>
              <a:spLocks/>
            </p:cNvSpPr>
            <p:nvPr/>
          </p:nvSpPr>
          <p:spPr bwMode="auto">
            <a:xfrm>
              <a:off x="3684" y="196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7" name="Freeform 222"/>
            <p:cNvSpPr>
              <a:spLocks/>
            </p:cNvSpPr>
            <p:nvPr/>
          </p:nvSpPr>
          <p:spPr bwMode="auto">
            <a:xfrm>
              <a:off x="3650" y="209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8" name="Freeform 223"/>
            <p:cNvSpPr>
              <a:spLocks/>
            </p:cNvSpPr>
            <p:nvPr/>
          </p:nvSpPr>
          <p:spPr bwMode="auto">
            <a:xfrm>
              <a:off x="3650" y="209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9" name="Freeform 224"/>
            <p:cNvSpPr>
              <a:spLocks/>
            </p:cNvSpPr>
            <p:nvPr/>
          </p:nvSpPr>
          <p:spPr bwMode="auto">
            <a:xfrm>
              <a:off x="3563" y="206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0" name="Freeform 225"/>
            <p:cNvSpPr>
              <a:spLocks/>
            </p:cNvSpPr>
            <p:nvPr/>
          </p:nvSpPr>
          <p:spPr bwMode="auto">
            <a:xfrm>
              <a:off x="3563" y="206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1" name="Freeform 226"/>
            <p:cNvSpPr>
              <a:spLocks/>
            </p:cNvSpPr>
            <p:nvPr/>
          </p:nvSpPr>
          <p:spPr bwMode="auto">
            <a:xfrm>
              <a:off x="3473" y="209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2" name="Freeform 227"/>
            <p:cNvSpPr>
              <a:spLocks/>
            </p:cNvSpPr>
            <p:nvPr/>
          </p:nvSpPr>
          <p:spPr bwMode="auto">
            <a:xfrm>
              <a:off x="3473" y="209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3" name="Freeform 228"/>
            <p:cNvSpPr>
              <a:spLocks/>
            </p:cNvSpPr>
            <p:nvPr/>
          </p:nvSpPr>
          <p:spPr bwMode="auto">
            <a:xfrm>
              <a:off x="3395" y="206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4" name="Freeform 229"/>
            <p:cNvSpPr>
              <a:spLocks/>
            </p:cNvSpPr>
            <p:nvPr/>
          </p:nvSpPr>
          <p:spPr bwMode="auto">
            <a:xfrm>
              <a:off x="3395" y="206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5" name="Freeform 230"/>
            <p:cNvSpPr>
              <a:spLocks/>
            </p:cNvSpPr>
            <p:nvPr/>
          </p:nvSpPr>
          <p:spPr bwMode="auto">
            <a:xfrm>
              <a:off x="3530" y="1945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6" name="Freeform 231"/>
            <p:cNvSpPr>
              <a:spLocks/>
            </p:cNvSpPr>
            <p:nvPr/>
          </p:nvSpPr>
          <p:spPr bwMode="auto">
            <a:xfrm>
              <a:off x="3530" y="1945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7" name="Freeform 232"/>
            <p:cNvSpPr>
              <a:spLocks/>
            </p:cNvSpPr>
            <p:nvPr/>
          </p:nvSpPr>
          <p:spPr bwMode="auto">
            <a:xfrm>
              <a:off x="3451" y="187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8" name="Freeform 233"/>
            <p:cNvSpPr>
              <a:spLocks/>
            </p:cNvSpPr>
            <p:nvPr/>
          </p:nvSpPr>
          <p:spPr bwMode="auto">
            <a:xfrm>
              <a:off x="3451" y="187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9" name="Freeform 234"/>
            <p:cNvSpPr>
              <a:spLocks/>
            </p:cNvSpPr>
            <p:nvPr/>
          </p:nvSpPr>
          <p:spPr bwMode="auto">
            <a:xfrm>
              <a:off x="3401" y="185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0" name="Freeform 235"/>
            <p:cNvSpPr>
              <a:spLocks/>
            </p:cNvSpPr>
            <p:nvPr/>
          </p:nvSpPr>
          <p:spPr bwMode="auto">
            <a:xfrm>
              <a:off x="3401" y="185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1" name="Freeform 236"/>
            <p:cNvSpPr>
              <a:spLocks/>
            </p:cNvSpPr>
            <p:nvPr/>
          </p:nvSpPr>
          <p:spPr bwMode="auto">
            <a:xfrm>
              <a:off x="3435" y="182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7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2" name="Freeform 237"/>
            <p:cNvSpPr>
              <a:spLocks/>
            </p:cNvSpPr>
            <p:nvPr/>
          </p:nvSpPr>
          <p:spPr bwMode="auto">
            <a:xfrm>
              <a:off x="3435" y="182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7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3" name="Freeform 238"/>
            <p:cNvSpPr>
              <a:spLocks/>
            </p:cNvSpPr>
            <p:nvPr/>
          </p:nvSpPr>
          <p:spPr bwMode="auto">
            <a:xfrm>
              <a:off x="3469" y="180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4" name="Freeform 239"/>
            <p:cNvSpPr>
              <a:spLocks/>
            </p:cNvSpPr>
            <p:nvPr/>
          </p:nvSpPr>
          <p:spPr bwMode="auto">
            <a:xfrm>
              <a:off x="3469" y="180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5" name="Freeform 240"/>
            <p:cNvSpPr>
              <a:spLocks/>
            </p:cNvSpPr>
            <p:nvPr/>
          </p:nvSpPr>
          <p:spPr bwMode="auto">
            <a:xfrm>
              <a:off x="3423" y="178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6" name="Freeform 241"/>
            <p:cNvSpPr>
              <a:spLocks/>
            </p:cNvSpPr>
            <p:nvPr/>
          </p:nvSpPr>
          <p:spPr bwMode="auto">
            <a:xfrm>
              <a:off x="3423" y="178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7" name="Freeform 242"/>
            <p:cNvSpPr>
              <a:spLocks/>
            </p:cNvSpPr>
            <p:nvPr/>
          </p:nvSpPr>
          <p:spPr bwMode="auto">
            <a:xfrm>
              <a:off x="3432" y="1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8" name="Freeform 243"/>
            <p:cNvSpPr>
              <a:spLocks/>
            </p:cNvSpPr>
            <p:nvPr/>
          </p:nvSpPr>
          <p:spPr bwMode="auto">
            <a:xfrm>
              <a:off x="3432" y="1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9" name="Group 244"/>
          <p:cNvGrpSpPr>
            <a:grpSpLocks/>
          </p:cNvGrpSpPr>
          <p:nvPr/>
        </p:nvGrpSpPr>
        <p:grpSpPr bwMode="auto">
          <a:xfrm>
            <a:off x="2497138" y="2197100"/>
            <a:ext cx="4143375" cy="2425700"/>
            <a:chOff x="1573" y="1384"/>
            <a:chExt cx="2610" cy="1528"/>
          </a:xfrm>
        </p:grpSpPr>
        <p:sp>
          <p:nvSpPr>
            <p:cNvPr id="66779" name="Freeform 245"/>
            <p:cNvSpPr>
              <a:spLocks/>
            </p:cNvSpPr>
            <p:nvPr/>
          </p:nvSpPr>
          <p:spPr bwMode="auto">
            <a:xfrm>
              <a:off x="3496" y="172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0" name="Freeform 246"/>
            <p:cNvSpPr>
              <a:spLocks/>
            </p:cNvSpPr>
            <p:nvPr/>
          </p:nvSpPr>
          <p:spPr bwMode="auto">
            <a:xfrm>
              <a:off x="3496" y="172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1" name="Freeform 247"/>
            <p:cNvSpPr>
              <a:spLocks/>
            </p:cNvSpPr>
            <p:nvPr/>
          </p:nvSpPr>
          <p:spPr bwMode="auto">
            <a:xfrm>
              <a:off x="3425" y="138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2" name="Freeform 248"/>
            <p:cNvSpPr>
              <a:spLocks/>
            </p:cNvSpPr>
            <p:nvPr/>
          </p:nvSpPr>
          <p:spPr bwMode="auto">
            <a:xfrm>
              <a:off x="3425" y="138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3" name="Freeform 249"/>
            <p:cNvSpPr>
              <a:spLocks/>
            </p:cNvSpPr>
            <p:nvPr/>
          </p:nvSpPr>
          <p:spPr bwMode="auto">
            <a:xfrm>
              <a:off x="3414" y="147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2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4" name="Freeform 250"/>
            <p:cNvSpPr>
              <a:spLocks/>
            </p:cNvSpPr>
            <p:nvPr/>
          </p:nvSpPr>
          <p:spPr bwMode="auto">
            <a:xfrm>
              <a:off x="3414" y="147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2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5" name="Freeform 251"/>
            <p:cNvSpPr>
              <a:spLocks/>
            </p:cNvSpPr>
            <p:nvPr/>
          </p:nvSpPr>
          <p:spPr bwMode="auto">
            <a:xfrm>
              <a:off x="3645" y="143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6" name="Freeform 252"/>
            <p:cNvSpPr>
              <a:spLocks/>
            </p:cNvSpPr>
            <p:nvPr/>
          </p:nvSpPr>
          <p:spPr bwMode="auto">
            <a:xfrm>
              <a:off x="3645" y="143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7" name="Freeform 253"/>
            <p:cNvSpPr>
              <a:spLocks/>
            </p:cNvSpPr>
            <p:nvPr/>
          </p:nvSpPr>
          <p:spPr bwMode="auto">
            <a:xfrm>
              <a:off x="3585" y="1472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8" name="Freeform 254"/>
            <p:cNvSpPr>
              <a:spLocks/>
            </p:cNvSpPr>
            <p:nvPr/>
          </p:nvSpPr>
          <p:spPr bwMode="auto">
            <a:xfrm>
              <a:off x="3585" y="1472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9" name="Freeform 255"/>
            <p:cNvSpPr>
              <a:spLocks/>
            </p:cNvSpPr>
            <p:nvPr/>
          </p:nvSpPr>
          <p:spPr bwMode="auto">
            <a:xfrm>
              <a:off x="3520" y="145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3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0" name="Freeform 256"/>
            <p:cNvSpPr>
              <a:spLocks/>
            </p:cNvSpPr>
            <p:nvPr/>
          </p:nvSpPr>
          <p:spPr bwMode="auto">
            <a:xfrm>
              <a:off x="3520" y="145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3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1" name="Freeform 257"/>
            <p:cNvSpPr>
              <a:spLocks/>
            </p:cNvSpPr>
            <p:nvPr/>
          </p:nvSpPr>
          <p:spPr bwMode="auto">
            <a:xfrm>
              <a:off x="3467" y="150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2" name="Freeform 258"/>
            <p:cNvSpPr>
              <a:spLocks/>
            </p:cNvSpPr>
            <p:nvPr/>
          </p:nvSpPr>
          <p:spPr bwMode="auto">
            <a:xfrm>
              <a:off x="3467" y="150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3" name="Freeform 259"/>
            <p:cNvSpPr>
              <a:spLocks/>
            </p:cNvSpPr>
            <p:nvPr/>
          </p:nvSpPr>
          <p:spPr bwMode="auto">
            <a:xfrm>
              <a:off x="3435" y="158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4" name="Freeform 260"/>
            <p:cNvSpPr>
              <a:spLocks/>
            </p:cNvSpPr>
            <p:nvPr/>
          </p:nvSpPr>
          <p:spPr bwMode="auto">
            <a:xfrm>
              <a:off x="3435" y="158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5" name="Freeform 261"/>
            <p:cNvSpPr>
              <a:spLocks/>
            </p:cNvSpPr>
            <p:nvPr/>
          </p:nvSpPr>
          <p:spPr bwMode="auto">
            <a:xfrm>
              <a:off x="3450" y="161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2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6" name="Freeform 262"/>
            <p:cNvSpPr>
              <a:spLocks/>
            </p:cNvSpPr>
            <p:nvPr/>
          </p:nvSpPr>
          <p:spPr bwMode="auto">
            <a:xfrm>
              <a:off x="3450" y="161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2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7" name="Freeform 263"/>
            <p:cNvSpPr>
              <a:spLocks/>
            </p:cNvSpPr>
            <p:nvPr/>
          </p:nvSpPr>
          <p:spPr bwMode="auto">
            <a:xfrm>
              <a:off x="3413" y="167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8" name="Freeform 264"/>
            <p:cNvSpPr>
              <a:spLocks/>
            </p:cNvSpPr>
            <p:nvPr/>
          </p:nvSpPr>
          <p:spPr bwMode="auto">
            <a:xfrm>
              <a:off x="3413" y="167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9" name="Freeform 265"/>
            <p:cNvSpPr>
              <a:spLocks/>
            </p:cNvSpPr>
            <p:nvPr/>
          </p:nvSpPr>
          <p:spPr bwMode="auto">
            <a:xfrm>
              <a:off x="3360" y="173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0" name="Freeform 266"/>
            <p:cNvSpPr>
              <a:spLocks/>
            </p:cNvSpPr>
            <p:nvPr/>
          </p:nvSpPr>
          <p:spPr bwMode="auto">
            <a:xfrm>
              <a:off x="3360" y="173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1" name="Freeform 267"/>
            <p:cNvSpPr>
              <a:spLocks/>
            </p:cNvSpPr>
            <p:nvPr/>
          </p:nvSpPr>
          <p:spPr bwMode="auto">
            <a:xfrm>
              <a:off x="3316" y="180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2" name="Freeform 268"/>
            <p:cNvSpPr>
              <a:spLocks/>
            </p:cNvSpPr>
            <p:nvPr/>
          </p:nvSpPr>
          <p:spPr bwMode="auto">
            <a:xfrm>
              <a:off x="3316" y="180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3" name="Freeform 269"/>
            <p:cNvSpPr>
              <a:spLocks/>
            </p:cNvSpPr>
            <p:nvPr/>
          </p:nvSpPr>
          <p:spPr bwMode="auto">
            <a:xfrm>
              <a:off x="3309" y="16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4" name="Freeform 270"/>
            <p:cNvSpPr>
              <a:spLocks/>
            </p:cNvSpPr>
            <p:nvPr/>
          </p:nvSpPr>
          <p:spPr bwMode="auto">
            <a:xfrm>
              <a:off x="3309" y="16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5" name="Freeform 271"/>
            <p:cNvSpPr>
              <a:spLocks/>
            </p:cNvSpPr>
            <p:nvPr/>
          </p:nvSpPr>
          <p:spPr bwMode="auto">
            <a:xfrm>
              <a:off x="3291" y="173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6" name="Freeform 272"/>
            <p:cNvSpPr>
              <a:spLocks/>
            </p:cNvSpPr>
            <p:nvPr/>
          </p:nvSpPr>
          <p:spPr bwMode="auto">
            <a:xfrm>
              <a:off x="3291" y="173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7" name="Freeform 273"/>
            <p:cNvSpPr>
              <a:spLocks/>
            </p:cNvSpPr>
            <p:nvPr/>
          </p:nvSpPr>
          <p:spPr bwMode="auto">
            <a:xfrm>
              <a:off x="3016" y="2167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8" name="Freeform 274"/>
            <p:cNvSpPr>
              <a:spLocks/>
            </p:cNvSpPr>
            <p:nvPr/>
          </p:nvSpPr>
          <p:spPr bwMode="auto">
            <a:xfrm>
              <a:off x="3016" y="2167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9" name="Freeform 275"/>
            <p:cNvSpPr>
              <a:spLocks/>
            </p:cNvSpPr>
            <p:nvPr/>
          </p:nvSpPr>
          <p:spPr bwMode="auto">
            <a:xfrm>
              <a:off x="3021" y="209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0" name="Freeform 276"/>
            <p:cNvSpPr>
              <a:spLocks/>
            </p:cNvSpPr>
            <p:nvPr/>
          </p:nvSpPr>
          <p:spPr bwMode="auto">
            <a:xfrm>
              <a:off x="3021" y="209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1" name="Freeform 277"/>
            <p:cNvSpPr>
              <a:spLocks/>
            </p:cNvSpPr>
            <p:nvPr/>
          </p:nvSpPr>
          <p:spPr bwMode="auto">
            <a:xfrm>
              <a:off x="3001" y="20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2" name="Freeform 278"/>
            <p:cNvSpPr>
              <a:spLocks/>
            </p:cNvSpPr>
            <p:nvPr/>
          </p:nvSpPr>
          <p:spPr bwMode="auto">
            <a:xfrm>
              <a:off x="3001" y="20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3" name="Freeform 279"/>
            <p:cNvSpPr>
              <a:spLocks/>
            </p:cNvSpPr>
            <p:nvPr/>
          </p:nvSpPr>
          <p:spPr bwMode="auto">
            <a:xfrm>
              <a:off x="2951" y="208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4" name="Freeform 280"/>
            <p:cNvSpPr>
              <a:spLocks/>
            </p:cNvSpPr>
            <p:nvPr/>
          </p:nvSpPr>
          <p:spPr bwMode="auto">
            <a:xfrm>
              <a:off x="2951" y="208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5" name="Freeform 281"/>
            <p:cNvSpPr>
              <a:spLocks/>
            </p:cNvSpPr>
            <p:nvPr/>
          </p:nvSpPr>
          <p:spPr bwMode="auto">
            <a:xfrm>
              <a:off x="2889" y="217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6" name="Freeform 282"/>
            <p:cNvSpPr>
              <a:spLocks/>
            </p:cNvSpPr>
            <p:nvPr/>
          </p:nvSpPr>
          <p:spPr bwMode="auto">
            <a:xfrm>
              <a:off x="2889" y="217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7" name="Freeform 283"/>
            <p:cNvSpPr>
              <a:spLocks/>
            </p:cNvSpPr>
            <p:nvPr/>
          </p:nvSpPr>
          <p:spPr bwMode="auto">
            <a:xfrm>
              <a:off x="2881" y="202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8" name="Freeform 284"/>
            <p:cNvSpPr>
              <a:spLocks/>
            </p:cNvSpPr>
            <p:nvPr/>
          </p:nvSpPr>
          <p:spPr bwMode="auto">
            <a:xfrm>
              <a:off x="2881" y="202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9" name="Freeform 285"/>
            <p:cNvSpPr>
              <a:spLocks/>
            </p:cNvSpPr>
            <p:nvPr/>
          </p:nvSpPr>
          <p:spPr bwMode="auto">
            <a:xfrm>
              <a:off x="2971" y="197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0" name="Freeform 286"/>
            <p:cNvSpPr>
              <a:spLocks/>
            </p:cNvSpPr>
            <p:nvPr/>
          </p:nvSpPr>
          <p:spPr bwMode="auto">
            <a:xfrm>
              <a:off x="2971" y="197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1" name="Freeform 287"/>
            <p:cNvSpPr>
              <a:spLocks/>
            </p:cNvSpPr>
            <p:nvPr/>
          </p:nvSpPr>
          <p:spPr bwMode="auto">
            <a:xfrm>
              <a:off x="3029" y="19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2" name="Freeform 288"/>
            <p:cNvSpPr>
              <a:spLocks/>
            </p:cNvSpPr>
            <p:nvPr/>
          </p:nvSpPr>
          <p:spPr bwMode="auto">
            <a:xfrm>
              <a:off x="3029" y="19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3" name="Freeform 289"/>
            <p:cNvSpPr>
              <a:spLocks/>
            </p:cNvSpPr>
            <p:nvPr/>
          </p:nvSpPr>
          <p:spPr bwMode="auto">
            <a:xfrm>
              <a:off x="3043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4" name="Freeform 290"/>
            <p:cNvSpPr>
              <a:spLocks/>
            </p:cNvSpPr>
            <p:nvPr/>
          </p:nvSpPr>
          <p:spPr bwMode="auto">
            <a:xfrm>
              <a:off x="3043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5" name="Freeform 291"/>
            <p:cNvSpPr>
              <a:spLocks/>
            </p:cNvSpPr>
            <p:nvPr/>
          </p:nvSpPr>
          <p:spPr bwMode="auto">
            <a:xfrm>
              <a:off x="3079" y="188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6" name="Freeform 292"/>
            <p:cNvSpPr>
              <a:spLocks/>
            </p:cNvSpPr>
            <p:nvPr/>
          </p:nvSpPr>
          <p:spPr bwMode="auto">
            <a:xfrm>
              <a:off x="3079" y="188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7" name="Freeform 293"/>
            <p:cNvSpPr>
              <a:spLocks/>
            </p:cNvSpPr>
            <p:nvPr/>
          </p:nvSpPr>
          <p:spPr bwMode="auto">
            <a:xfrm>
              <a:off x="3112" y="191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8" name="Freeform 294"/>
            <p:cNvSpPr>
              <a:spLocks/>
            </p:cNvSpPr>
            <p:nvPr/>
          </p:nvSpPr>
          <p:spPr bwMode="auto">
            <a:xfrm>
              <a:off x="3112" y="191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9" name="Freeform 295"/>
            <p:cNvSpPr>
              <a:spLocks/>
            </p:cNvSpPr>
            <p:nvPr/>
          </p:nvSpPr>
          <p:spPr bwMode="auto">
            <a:xfrm>
              <a:off x="3243" y="19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0" name="Freeform 296"/>
            <p:cNvSpPr>
              <a:spLocks/>
            </p:cNvSpPr>
            <p:nvPr/>
          </p:nvSpPr>
          <p:spPr bwMode="auto">
            <a:xfrm>
              <a:off x="3243" y="19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1" name="Freeform 297"/>
            <p:cNvSpPr>
              <a:spLocks/>
            </p:cNvSpPr>
            <p:nvPr/>
          </p:nvSpPr>
          <p:spPr bwMode="auto">
            <a:xfrm>
              <a:off x="3165" y="1910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2" name="Freeform 298"/>
            <p:cNvSpPr>
              <a:spLocks/>
            </p:cNvSpPr>
            <p:nvPr/>
          </p:nvSpPr>
          <p:spPr bwMode="auto">
            <a:xfrm>
              <a:off x="3165" y="1910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3" name="Freeform 299"/>
            <p:cNvSpPr>
              <a:spLocks/>
            </p:cNvSpPr>
            <p:nvPr/>
          </p:nvSpPr>
          <p:spPr bwMode="auto">
            <a:xfrm>
              <a:off x="3156" y="186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4" name="Freeform 300"/>
            <p:cNvSpPr>
              <a:spLocks/>
            </p:cNvSpPr>
            <p:nvPr/>
          </p:nvSpPr>
          <p:spPr bwMode="auto">
            <a:xfrm>
              <a:off x="3156" y="186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5" name="Freeform 301"/>
            <p:cNvSpPr>
              <a:spLocks/>
            </p:cNvSpPr>
            <p:nvPr/>
          </p:nvSpPr>
          <p:spPr bwMode="auto">
            <a:xfrm>
              <a:off x="3138" y="181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6" name="Freeform 302"/>
            <p:cNvSpPr>
              <a:spLocks/>
            </p:cNvSpPr>
            <p:nvPr/>
          </p:nvSpPr>
          <p:spPr bwMode="auto">
            <a:xfrm>
              <a:off x="3138" y="181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7" name="Freeform 303"/>
            <p:cNvSpPr>
              <a:spLocks/>
            </p:cNvSpPr>
            <p:nvPr/>
          </p:nvSpPr>
          <p:spPr bwMode="auto">
            <a:xfrm>
              <a:off x="3108" y="178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8" name="Freeform 304"/>
            <p:cNvSpPr>
              <a:spLocks/>
            </p:cNvSpPr>
            <p:nvPr/>
          </p:nvSpPr>
          <p:spPr bwMode="auto">
            <a:xfrm>
              <a:off x="3108" y="178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9" name="Freeform 305"/>
            <p:cNvSpPr>
              <a:spLocks/>
            </p:cNvSpPr>
            <p:nvPr/>
          </p:nvSpPr>
          <p:spPr bwMode="auto">
            <a:xfrm>
              <a:off x="3233" y="180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0" name="Freeform 306"/>
            <p:cNvSpPr>
              <a:spLocks/>
            </p:cNvSpPr>
            <p:nvPr/>
          </p:nvSpPr>
          <p:spPr bwMode="auto">
            <a:xfrm>
              <a:off x="3233" y="180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1" name="Freeform 307"/>
            <p:cNvSpPr>
              <a:spLocks/>
            </p:cNvSpPr>
            <p:nvPr/>
          </p:nvSpPr>
          <p:spPr bwMode="auto">
            <a:xfrm>
              <a:off x="3182" y="177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2" name="Freeform 308"/>
            <p:cNvSpPr>
              <a:spLocks/>
            </p:cNvSpPr>
            <p:nvPr/>
          </p:nvSpPr>
          <p:spPr bwMode="auto">
            <a:xfrm>
              <a:off x="3182" y="177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3" name="Freeform 309"/>
            <p:cNvSpPr>
              <a:spLocks/>
            </p:cNvSpPr>
            <p:nvPr/>
          </p:nvSpPr>
          <p:spPr bwMode="auto">
            <a:xfrm>
              <a:off x="3207" y="172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4" name="Freeform 310"/>
            <p:cNvSpPr>
              <a:spLocks/>
            </p:cNvSpPr>
            <p:nvPr/>
          </p:nvSpPr>
          <p:spPr bwMode="auto">
            <a:xfrm>
              <a:off x="3207" y="172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5" name="Freeform 311"/>
            <p:cNvSpPr>
              <a:spLocks/>
            </p:cNvSpPr>
            <p:nvPr/>
          </p:nvSpPr>
          <p:spPr bwMode="auto">
            <a:xfrm>
              <a:off x="3127" y="17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6" name="Freeform 312"/>
            <p:cNvSpPr>
              <a:spLocks/>
            </p:cNvSpPr>
            <p:nvPr/>
          </p:nvSpPr>
          <p:spPr bwMode="auto">
            <a:xfrm>
              <a:off x="3127" y="17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7" name="Freeform 313"/>
            <p:cNvSpPr>
              <a:spLocks/>
            </p:cNvSpPr>
            <p:nvPr/>
          </p:nvSpPr>
          <p:spPr bwMode="auto">
            <a:xfrm>
              <a:off x="3070" y="1747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8" name="Freeform 314"/>
            <p:cNvSpPr>
              <a:spLocks/>
            </p:cNvSpPr>
            <p:nvPr/>
          </p:nvSpPr>
          <p:spPr bwMode="auto">
            <a:xfrm>
              <a:off x="3070" y="1747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9" name="Freeform 315"/>
            <p:cNvSpPr>
              <a:spLocks/>
            </p:cNvSpPr>
            <p:nvPr/>
          </p:nvSpPr>
          <p:spPr bwMode="auto">
            <a:xfrm>
              <a:off x="2989" y="175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0" name="Freeform 316"/>
            <p:cNvSpPr>
              <a:spLocks/>
            </p:cNvSpPr>
            <p:nvPr/>
          </p:nvSpPr>
          <p:spPr bwMode="auto">
            <a:xfrm>
              <a:off x="2989" y="175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1" name="Freeform 317"/>
            <p:cNvSpPr>
              <a:spLocks/>
            </p:cNvSpPr>
            <p:nvPr/>
          </p:nvSpPr>
          <p:spPr bwMode="auto">
            <a:xfrm>
              <a:off x="2926" y="1738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2" name="Freeform 318"/>
            <p:cNvSpPr>
              <a:spLocks/>
            </p:cNvSpPr>
            <p:nvPr/>
          </p:nvSpPr>
          <p:spPr bwMode="auto">
            <a:xfrm>
              <a:off x="2926" y="1738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3" name="Freeform 319"/>
            <p:cNvSpPr>
              <a:spLocks/>
            </p:cNvSpPr>
            <p:nvPr/>
          </p:nvSpPr>
          <p:spPr bwMode="auto">
            <a:xfrm>
              <a:off x="2747" y="1837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4" name="Freeform 320"/>
            <p:cNvSpPr>
              <a:spLocks/>
            </p:cNvSpPr>
            <p:nvPr/>
          </p:nvSpPr>
          <p:spPr bwMode="auto">
            <a:xfrm>
              <a:off x="2747" y="1837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5" name="Freeform 321"/>
            <p:cNvSpPr>
              <a:spLocks/>
            </p:cNvSpPr>
            <p:nvPr/>
          </p:nvSpPr>
          <p:spPr bwMode="auto">
            <a:xfrm>
              <a:off x="4139" y="174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6" name="Freeform 322"/>
            <p:cNvSpPr>
              <a:spLocks/>
            </p:cNvSpPr>
            <p:nvPr/>
          </p:nvSpPr>
          <p:spPr bwMode="auto">
            <a:xfrm>
              <a:off x="4139" y="174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7" name="Freeform 323"/>
            <p:cNvSpPr>
              <a:spLocks/>
            </p:cNvSpPr>
            <p:nvPr/>
          </p:nvSpPr>
          <p:spPr bwMode="auto">
            <a:xfrm>
              <a:off x="4059" y="183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8" name="Freeform 324"/>
            <p:cNvSpPr>
              <a:spLocks/>
            </p:cNvSpPr>
            <p:nvPr/>
          </p:nvSpPr>
          <p:spPr bwMode="auto">
            <a:xfrm>
              <a:off x="4059" y="183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9" name="Freeform 325"/>
            <p:cNvSpPr>
              <a:spLocks/>
            </p:cNvSpPr>
            <p:nvPr/>
          </p:nvSpPr>
          <p:spPr bwMode="auto">
            <a:xfrm>
              <a:off x="4102" y="192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0" name="Freeform 326"/>
            <p:cNvSpPr>
              <a:spLocks/>
            </p:cNvSpPr>
            <p:nvPr/>
          </p:nvSpPr>
          <p:spPr bwMode="auto">
            <a:xfrm>
              <a:off x="4102" y="192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1" name="Freeform 327"/>
            <p:cNvSpPr>
              <a:spLocks/>
            </p:cNvSpPr>
            <p:nvPr/>
          </p:nvSpPr>
          <p:spPr bwMode="auto">
            <a:xfrm>
              <a:off x="4119" y="209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2" name="Freeform 328"/>
            <p:cNvSpPr>
              <a:spLocks/>
            </p:cNvSpPr>
            <p:nvPr/>
          </p:nvSpPr>
          <p:spPr bwMode="auto">
            <a:xfrm>
              <a:off x="4119" y="209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3" name="Freeform 329"/>
            <p:cNvSpPr>
              <a:spLocks/>
            </p:cNvSpPr>
            <p:nvPr/>
          </p:nvSpPr>
          <p:spPr bwMode="auto">
            <a:xfrm>
              <a:off x="4038" y="208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4" name="Freeform 330"/>
            <p:cNvSpPr>
              <a:spLocks/>
            </p:cNvSpPr>
            <p:nvPr/>
          </p:nvSpPr>
          <p:spPr bwMode="auto">
            <a:xfrm>
              <a:off x="4038" y="208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5" name="Freeform 331"/>
            <p:cNvSpPr>
              <a:spLocks/>
            </p:cNvSpPr>
            <p:nvPr/>
          </p:nvSpPr>
          <p:spPr bwMode="auto">
            <a:xfrm>
              <a:off x="3681" y="216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6" name="Freeform 332"/>
            <p:cNvSpPr>
              <a:spLocks/>
            </p:cNvSpPr>
            <p:nvPr/>
          </p:nvSpPr>
          <p:spPr bwMode="auto">
            <a:xfrm>
              <a:off x="3681" y="216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" name="Freeform 333"/>
            <p:cNvSpPr>
              <a:spLocks/>
            </p:cNvSpPr>
            <p:nvPr/>
          </p:nvSpPr>
          <p:spPr bwMode="auto">
            <a:xfrm>
              <a:off x="3669" y="2262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8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" name="Freeform 334"/>
            <p:cNvSpPr>
              <a:spLocks/>
            </p:cNvSpPr>
            <p:nvPr/>
          </p:nvSpPr>
          <p:spPr bwMode="auto">
            <a:xfrm>
              <a:off x="3669" y="2262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8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" name="Freeform 335"/>
            <p:cNvSpPr>
              <a:spLocks/>
            </p:cNvSpPr>
            <p:nvPr/>
          </p:nvSpPr>
          <p:spPr bwMode="auto">
            <a:xfrm>
              <a:off x="3688" y="232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" name="Freeform 336"/>
            <p:cNvSpPr>
              <a:spLocks/>
            </p:cNvSpPr>
            <p:nvPr/>
          </p:nvSpPr>
          <p:spPr bwMode="auto">
            <a:xfrm>
              <a:off x="3688" y="232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1" name="Freeform 337"/>
            <p:cNvSpPr>
              <a:spLocks/>
            </p:cNvSpPr>
            <p:nvPr/>
          </p:nvSpPr>
          <p:spPr bwMode="auto">
            <a:xfrm>
              <a:off x="3713" y="243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8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1"/>
                  </a:lnTo>
                  <a:lnTo>
                    <a:pt x="127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2" name="Freeform 338"/>
            <p:cNvSpPr>
              <a:spLocks/>
            </p:cNvSpPr>
            <p:nvPr/>
          </p:nvSpPr>
          <p:spPr bwMode="auto">
            <a:xfrm>
              <a:off x="3713" y="243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8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1"/>
                  </a:lnTo>
                  <a:lnTo>
                    <a:pt x="127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3" name="Freeform 339"/>
            <p:cNvSpPr>
              <a:spLocks/>
            </p:cNvSpPr>
            <p:nvPr/>
          </p:nvSpPr>
          <p:spPr bwMode="auto">
            <a:xfrm>
              <a:off x="3713" y="256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4" name="Freeform 340"/>
            <p:cNvSpPr>
              <a:spLocks/>
            </p:cNvSpPr>
            <p:nvPr/>
          </p:nvSpPr>
          <p:spPr bwMode="auto">
            <a:xfrm>
              <a:off x="3713" y="256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5" name="Freeform 341"/>
            <p:cNvSpPr>
              <a:spLocks/>
            </p:cNvSpPr>
            <p:nvPr/>
          </p:nvSpPr>
          <p:spPr bwMode="auto">
            <a:xfrm>
              <a:off x="3606" y="265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29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6" name="Freeform 342"/>
            <p:cNvSpPr>
              <a:spLocks/>
            </p:cNvSpPr>
            <p:nvPr/>
          </p:nvSpPr>
          <p:spPr bwMode="auto">
            <a:xfrm>
              <a:off x="3606" y="265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29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7" name="Freeform 343"/>
            <p:cNvSpPr>
              <a:spLocks/>
            </p:cNvSpPr>
            <p:nvPr/>
          </p:nvSpPr>
          <p:spPr bwMode="auto">
            <a:xfrm>
              <a:off x="3475" y="267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8" name="Freeform 344"/>
            <p:cNvSpPr>
              <a:spLocks/>
            </p:cNvSpPr>
            <p:nvPr/>
          </p:nvSpPr>
          <p:spPr bwMode="auto">
            <a:xfrm>
              <a:off x="3475" y="267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9" name="Freeform 345"/>
            <p:cNvSpPr>
              <a:spLocks/>
            </p:cNvSpPr>
            <p:nvPr/>
          </p:nvSpPr>
          <p:spPr bwMode="auto">
            <a:xfrm>
              <a:off x="3487" y="2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0" name="Freeform 346"/>
            <p:cNvSpPr>
              <a:spLocks/>
            </p:cNvSpPr>
            <p:nvPr/>
          </p:nvSpPr>
          <p:spPr bwMode="auto">
            <a:xfrm>
              <a:off x="3487" y="2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1" name="Freeform 347"/>
            <p:cNvSpPr>
              <a:spLocks/>
            </p:cNvSpPr>
            <p:nvPr/>
          </p:nvSpPr>
          <p:spPr bwMode="auto">
            <a:xfrm>
              <a:off x="3262" y="230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2" name="Freeform 348"/>
            <p:cNvSpPr>
              <a:spLocks/>
            </p:cNvSpPr>
            <p:nvPr/>
          </p:nvSpPr>
          <p:spPr bwMode="auto">
            <a:xfrm>
              <a:off x="3262" y="230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3" name="Freeform 349"/>
            <p:cNvSpPr>
              <a:spLocks/>
            </p:cNvSpPr>
            <p:nvPr/>
          </p:nvSpPr>
          <p:spPr bwMode="auto">
            <a:xfrm>
              <a:off x="3080" y="2438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4" name="Freeform 350"/>
            <p:cNvSpPr>
              <a:spLocks/>
            </p:cNvSpPr>
            <p:nvPr/>
          </p:nvSpPr>
          <p:spPr bwMode="auto">
            <a:xfrm>
              <a:off x="3080" y="2438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5" name="Freeform 351"/>
            <p:cNvSpPr>
              <a:spLocks/>
            </p:cNvSpPr>
            <p:nvPr/>
          </p:nvSpPr>
          <p:spPr bwMode="auto">
            <a:xfrm>
              <a:off x="3083" y="249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6" name="Freeform 352"/>
            <p:cNvSpPr>
              <a:spLocks/>
            </p:cNvSpPr>
            <p:nvPr/>
          </p:nvSpPr>
          <p:spPr bwMode="auto">
            <a:xfrm>
              <a:off x="3083" y="249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7" name="Freeform 353"/>
            <p:cNvSpPr>
              <a:spLocks/>
            </p:cNvSpPr>
            <p:nvPr/>
          </p:nvSpPr>
          <p:spPr bwMode="auto">
            <a:xfrm>
              <a:off x="2796" y="281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8" name="Freeform 354"/>
            <p:cNvSpPr>
              <a:spLocks/>
            </p:cNvSpPr>
            <p:nvPr/>
          </p:nvSpPr>
          <p:spPr bwMode="auto">
            <a:xfrm>
              <a:off x="2796" y="281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9" name="Freeform 355"/>
            <p:cNvSpPr>
              <a:spLocks/>
            </p:cNvSpPr>
            <p:nvPr/>
          </p:nvSpPr>
          <p:spPr bwMode="auto">
            <a:xfrm>
              <a:off x="2774" y="287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0" name="Freeform 356"/>
            <p:cNvSpPr>
              <a:spLocks/>
            </p:cNvSpPr>
            <p:nvPr/>
          </p:nvSpPr>
          <p:spPr bwMode="auto">
            <a:xfrm>
              <a:off x="2774" y="287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1" name="Freeform 357"/>
            <p:cNvSpPr>
              <a:spLocks/>
            </p:cNvSpPr>
            <p:nvPr/>
          </p:nvSpPr>
          <p:spPr bwMode="auto">
            <a:xfrm>
              <a:off x="2482" y="2491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2" name="Freeform 358"/>
            <p:cNvSpPr>
              <a:spLocks/>
            </p:cNvSpPr>
            <p:nvPr/>
          </p:nvSpPr>
          <p:spPr bwMode="auto">
            <a:xfrm>
              <a:off x="2482" y="2491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3" name="Freeform 359"/>
            <p:cNvSpPr>
              <a:spLocks/>
            </p:cNvSpPr>
            <p:nvPr/>
          </p:nvSpPr>
          <p:spPr bwMode="auto">
            <a:xfrm>
              <a:off x="2434" y="24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4" name="Freeform 360"/>
            <p:cNvSpPr>
              <a:spLocks/>
            </p:cNvSpPr>
            <p:nvPr/>
          </p:nvSpPr>
          <p:spPr bwMode="auto">
            <a:xfrm>
              <a:off x="2434" y="24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5" name="Freeform 361"/>
            <p:cNvSpPr>
              <a:spLocks/>
            </p:cNvSpPr>
            <p:nvPr/>
          </p:nvSpPr>
          <p:spPr bwMode="auto">
            <a:xfrm>
              <a:off x="2382" y="242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6" name="Freeform 362"/>
            <p:cNvSpPr>
              <a:spLocks/>
            </p:cNvSpPr>
            <p:nvPr/>
          </p:nvSpPr>
          <p:spPr bwMode="auto">
            <a:xfrm>
              <a:off x="2382" y="242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7" name="Freeform 363"/>
            <p:cNvSpPr>
              <a:spLocks/>
            </p:cNvSpPr>
            <p:nvPr/>
          </p:nvSpPr>
          <p:spPr bwMode="auto">
            <a:xfrm>
              <a:off x="2330" y="2370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8" name="Freeform 364"/>
            <p:cNvSpPr>
              <a:spLocks/>
            </p:cNvSpPr>
            <p:nvPr/>
          </p:nvSpPr>
          <p:spPr bwMode="auto">
            <a:xfrm>
              <a:off x="2330" y="2370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9" name="Freeform 365"/>
            <p:cNvSpPr>
              <a:spLocks/>
            </p:cNvSpPr>
            <p:nvPr/>
          </p:nvSpPr>
          <p:spPr bwMode="auto">
            <a:xfrm>
              <a:off x="2763" y="2299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8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0" name="Freeform 366"/>
            <p:cNvSpPr>
              <a:spLocks/>
            </p:cNvSpPr>
            <p:nvPr/>
          </p:nvSpPr>
          <p:spPr bwMode="auto">
            <a:xfrm>
              <a:off x="2763" y="2299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8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1" name="Freeform 367"/>
            <p:cNvSpPr>
              <a:spLocks/>
            </p:cNvSpPr>
            <p:nvPr/>
          </p:nvSpPr>
          <p:spPr bwMode="auto">
            <a:xfrm>
              <a:off x="2531" y="229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2" name="Freeform 368"/>
            <p:cNvSpPr>
              <a:spLocks/>
            </p:cNvSpPr>
            <p:nvPr/>
          </p:nvSpPr>
          <p:spPr bwMode="auto">
            <a:xfrm>
              <a:off x="2531" y="229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3" name="Freeform 369"/>
            <p:cNvSpPr>
              <a:spLocks/>
            </p:cNvSpPr>
            <p:nvPr/>
          </p:nvSpPr>
          <p:spPr bwMode="auto">
            <a:xfrm>
              <a:off x="2452" y="228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4" name="Freeform 370"/>
            <p:cNvSpPr>
              <a:spLocks/>
            </p:cNvSpPr>
            <p:nvPr/>
          </p:nvSpPr>
          <p:spPr bwMode="auto">
            <a:xfrm>
              <a:off x="2452" y="228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5" name="Freeform 371"/>
            <p:cNvSpPr>
              <a:spLocks/>
            </p:cNvSpPr>
            <p:nvPr/>
          </p:nvSpPr>
          <p:spPr bwMode="auto">
            <a:xfrm>
              <a:off x="2380" y="2289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6" name="Freeform 372"/>
            <p:cNvSpPr>
              <a:spLocks/>
            </p:cNvSpPr>
            <p:nvPr/>
          </p:nvSpPr>
          <p:spPr bwMode="auto">
            <a:xfrm>
              <a:off x="2380" y="2289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7" name="Freeform 373"/>
            <p:cNvSpPr>
              <a:spLocks/>
            </p:cNvSpPr>
            <p:nvPr/>
          </p:nvSpPr>
          <p:spPr bwMode="auto">
            <a:xfrm>
              <a:off x="2334" y="2285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8" name="Freeform 374"/>
            <p:cNvSpPr>
              <a:spLocks/>
            </p:cNvSpPr>
            <p:nvPr/>
          </p:nvSpPr>
          <p:spPr bwMode="auto">
            <a:xfrm>
              <a:off x="2334" y="2285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9" name="Freeform 375"/>
            <p:cNvSpPr>
              <a:spLocks/>
            </p:cNvSpPr>
            <p:nvPr/>
          </p:nvSpPr>
          <p:spPr bwMode="auto">
            <a:xfrm>
              <a:off x="2254" y="2270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0" name="Freeform 376"/>
            <p:cNvSpPr>
              <a:spLocks/>
            </p:cNvSpPr>
            <p:nvPr/>
          </p:nvSpPr>
          <p:spPr bwMode="auto">
            <a:xfrm>
              <a:off x="2254" y="2270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1" name="Freeform 377"/>
            <p:cNvSpPr>
              <a:spLocks/>
            </p:cNvSpPr>
            <p:nvPr/>
          </p:nvSpPr>
          <p:spPr bwMode="auto">
            <a:xfrm>
              <a:off x="2413" y="22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2" name="Freeform 378"/>
            <p:cNvSpPr>
              <a:spLocks/>
            </p:cNvSpPr>
            <p:nvPr/>
          </p:nvSpPr>
          <p:spPr bwMode="auto">
            <a:xfrm>
              <a:off x="2413" y="22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3" name="Freeform 379"/>
            <p:cNvSpPr>
              <a:spLocks/>
            </p:cNvSpPr>
            <p:nvPr/>
          </p:nvSpPr>
          <p:spPr bwMode="auto">
            <a:xfrm>
              <a:off x="2346" y="2245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4" name="Freeform 380"/>
            <p:cNvSpPr>
              <a:spLocks/>
            </p:cNvSpPr>
            <p:nvPr/>
          </p:nvSpPr>
          <p:spPr bwMode="auto">
            <a:xfrm>
              <a:off x="2346" y="2245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5" name="Freeform 381"/>
            <p:cNvSpPr>
              <a:spLocks/>
            </p:cNvSpPr>
            <p:nvPr/>
          </p:nvSpPr>
          <p:spPr bwMode="auto">
            <a:xfrm>
              <a:off x="2285" y="222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6" name="Freeform 382"/>
            <p:cNvSpPr>
              <a:spLocks/>
            </p:cNvSpPr>
            <p:nvPr/>
          </p:nvSpPr>
          <p:spPr bwMode="auto">
            <a:xfrm>
              <a:off x="2285" y="222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7" name="Freeform 383"/>
            <p:cNvSpPr>
              <a:spLocks/>
            </p:cNvSpPr>
            <p:nvPr/>
          </p:nvSpPr>
          <p:spPr bwMode="auto">
            <a:xfrm>
              <a:off x="2234" y="222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8" name="Freeform 384"/>
            <p:cNvSpPr>
              <a:spLocks/>
            </p:cNvSpPr>
            <p:nvPr/>
          </p:nvSpPr>
          <p:spPr bwMode="auto">
            <a:xfrm>
              <a:off x="2234" y="222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9" name="Freeform 385"/>
            <p:cNvSpPr>
              <a:spLocks/>
            </p:cNvSpPr>
            <p:nvPr/>
          </p:nvSpPr>
          <p:spPr bwMode="auto">
            <a:xfrm>
              <a:off x="2303" y="217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0" name="Freeform 386"/>
            <p:cNvSpPr>
              <a:spLocks/>
            </p:cNvSpPr>
            <p:nvPr/>
          </p:nvSpPr>
          <p:spPr bwMode="auto">
            <a:xfrm>
              <a:off x="2303" y="217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1" name="Freeform 387"/>
            <p:cNvSpPr>
              <a:spLocks/>
            </p:cNvSpPr>
            <p:nvPr/>
          </p:nvSpPr>
          <p:spPr bwMode="auto">
            <a:xfrm>
              <a:off x="2254" y="2182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2" name="Freeform 388"/>
            <p:cNvSpPr>
              <a:spLocks/>
            </p:cNvSpPr>
            <p:nvPr/>
          </p:nvSpPr>
          <p:spPr bwMode="auto">
            <a:xfrm>
              <a:off x="2254" y="2182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3" name="Freeform 389"/>
            <p:cNvSpPr>
              <a:spLocks/>
            </p:cNvSpPr>
            <p:nvPr/>
          </p:nvSpPr>
          <p:spPr bwMode="auto">
            <a:xfrm>
              <a:off x="2230" y="215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4" name="Freeform 390"/>
            <p:cNvSpPr>
              <a:spLocks/>
            </p:cNvSpPr>
            <p:nvPr/>
          </p:nvSpPr>
          <p:spPr bwMode="auto">
            <a:xfrm>
              <a:off x="2230" y="215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5" name="Freeform 391"/>
            <p:cNvSpPr>
              <a:spLocks/>
            </p:cNvSpPr>
            <p:nvPr/>
          </p:nvSpPr>
          <p:spPr bwMode="auto">
            <a:xfrm>
              <a:off x="2287" y="213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6" name="Freeform 392"/>
            <p:cNvSpPr>
              <a:spLocks/>
            </p:cNvSpPr>
            <p:nvPr/>
          </p:nvSpPr>
          <p:spPr bwMode="auto">
            <a:xfrm>
              <a:off x="2287" y="213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7" name="Freeform 393"/>
            <p:cNvSpPr>
              <a:spLocks/>
            </p:cNvSpPr>
            <p:nvPr/>
          </p:nvSpPr>
          <p:spPr bwMode="auto">
            <a:xfrm>
              <a:off x="2341" y="213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8" name="Freeform 394"/>
            <p:cNvSpPr>
              <a:spLocks/>
            </p:cNvSpPr>
            <p:nvPr/>
          </p:nvSpPr>
          <p:spPr bwMode="auto">
            <a:xfrm>
              <a:off x="2341" y="213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9" name="Freeform 395"/>
            <p:cNvSpPr>
              <a:spLocks/>
            </p:cNvSpPr>
            <p:nvPr/>
          </p:nvSpPr>
          <p:spPr bwMode="auto">
            <a:xfrm>
              <a:off x="2350" y="208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0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0" name="Freeform 396"/>
            <p:cNvSpPr>
              <a:spLocks/>
            </p:cNvSpPr>
            <p:nvPr/>
          </p:nvSpPr>
          <p:spPr bwMode="auto">
            <a:xfrm>
              <a:off x="2350" y="208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0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1" name="Freeform 397"/>
            <p:cNvSpPr>
              <a:spLocks/>
            </p:cNvSpPr>
            <p:nvPr/>
          </p:nvSpPr>
          <p:spPr bwMode="auto">
            <a:xfrm>
              <a:off x="2309" y="208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2" name="Freeform 398"/>
            <p:cNvSpPr>
              <a:spLocks/>
            </p:cNvSpPr>
            <p:nvPr/>
          </p:nvSpPr>
          <p:spPr bwMode="auto">
            <a:xfrm>
              <a:off x="2309" y="208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3" name="Freeform 399"/>
            <p:cNvSpPr>
              <a:spLocks/>
            </p:cNvSpPr>
            <p:nvPr/>
          </p:nvSpPr>
          <p:spPr bwMode="auto">
            <a:xfrm>
              <a:off x="2252" y="211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4" name="Freeform 400"/>
            <p:cNvSpPr>
              <a:spLocks/>
            </p:cNvSpPr>
            <p:nvPr/>
          </p:nvSpPr>
          <p:spPr bwMode="auto">
            <a:xfrm>
              <a:off x="2252" y="211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5" name="Freeform 401"/>
            <p:cNvSpPr>
              <a:spLocks/>
            </p:cNvSpPr>
            <p:nvPr/>
          </p:nvSpPr>
          <p:spPr bwMode="auto">
            <a:xfrm>
              <a:off x="2186" y="23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6" name="Freeform 402"/>
            <p:cNvSpPr>
              <a:spLocks/>
            </p:cNvSpPr>
            <p:nvPr/>
          </p:nvSpPr>
          <p:spPr bwMode="auto">
            <a:xfrm>
              <a:off x="2186" y="23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7" name="Freeform 403"/>
            <p:cNvSpPr>
              <a:spLocks/>
            </p:cNvSpPr>
            <p:nvPr/>
          </p:nvSpPr>
          <p:spPr bwMode="auto">
            <a:xfrm>
              <a:off x="2172" y="229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8" name="Freeform 404"/>
            <p:cNvSpPr>
              <a:spLocks/>
            </p:cNvSpPr>
            <p:nvPr/>
          </p:nvSpPr>
          <p:spPr bwMode="auto">
            <a:xfrm>
              <a:off x="2172" y="229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9" name="Freeform 405"/>
            <p:cNvSpPr>
              <a:spLocks/>
            </p:cNvSpPr>
            <p:nvPr/>
          </p:nvSpPr>
          <p:spPr bwMode="auto">
            <a:xfrm>
              <a:off x="2116" y="2264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1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8" y="42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5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5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0" name="Freeform 406"/>
            <p:cNvSpPr>
              <a:spLocks/>
            </p:cNvSpPr>
            <p:nvPr/>
          </p:nvSpPr>
          <p:spPr bwMode="auto">
            <a:xfrm>
              <a:off x="2116" y="2264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1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8" y="42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5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5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1" name="Freeform 407"/>
            <p:cNvSpPr>
              <a:spLocks/>
            </p:cNvSpPr>
            <p:nvPr/>
          </p:nvSpPr>
          <p:spPr bwMode="auto">
            <a:xfrm>
              <a:off x="2074" y="225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2" name="Freeform 408"/>
            <p:cNvSpPr>
              <a:spLocks/>
            </p:cNvSpPr>
            <p:nvPr/>
          </p:nvSpPr>
          <p:spPr bwMode="auto">
            <a:xfrm>
              <a:off x="2074" y="225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3" name="Freeform 409"/>
            <p:cNvSpPr>
              <a:spLocks/>
            </p:cNvSpPr>
            <p:nvPr/>
          </p:nvSpPr>
          <p:spPr bwMode="auto">
            <a:xfrm>
              <a:off x="2134" y="220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4" name="Freeform 410"/>
            <p:cNvSpPr>
              <a:spLocks/>
            </p:cNvSpPr>
            <p:nvPr/>
          </p:nvSpPr>
          <p:spPr bwMode="auto">
            <a:xfrm>
              <a:off x="2134" y="220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5" name="Freeform 411"/>
            <p:cNvSpPr>
              <a:spLocks/>
            </p:cNvSpPr>
            <p:nvPr/>
          </p:nvSpPr>
          <p:spPr bwMode="auto">
            <a:xfrm>
              <a:off x="2089" y="2193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2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6" name="Freeform 412"/>
            <p:cNvSpPr>
              <a:spLocks/>
            </p:cNvSpPr>
            <p:nvPr/>
          </p:nvSpPr>
          <p:spPr bwMode="auto">
            <a:xfrm>
              <a:off x="2089" y="2193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2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7" name="Freeform 413"/>
            <p:cNvSpPr>
              <a:spLocks/>
            </p:cNvSpPr>
            <p:nvPr/>
          </p:nvSpPr>
          <p:spPr bwMode="auto">
            <a:xfrm>
              <a:off x="2040" y="21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8" name="Freeform 414"/>
            <p:cNvSpPr>
              <a:spLocks/>
            </p:cNvSpPr>
            <p:nvPr/>
          </p:nvSpPr>
          <p:spPr bwMode="auto">
            <a:xfrm>
              <a:off x="2040" y="21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9" name="Freeform 415"/>
            <p:cNvSpPr>
              <a:spLocks/>
            </p:cNvSpPr>
            <p:nvPr/>
          </p:nvSpPr>
          <p:spPr bwMode="auto">
            <a:xfrm>
              <a:off x="2259" y="206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0" name="Freeform 416"/>
            <p:cNvSpPr>
              <a:spLocks/>
            </p:cNvSpPr>
            <p:nvPr/>
          </p:nvSpPr>
          <p:spPr bwMode="auto">
            <a:xfrm>
              <a:off x="2259" y="206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1" name="Freeform 417"/>
            <p:cNvSpPr>
              <a:spLocks/>
            </p:cNvSpPr>
            <p:nvPr/>
          </p:nvSpPr>
          <p:spPr bwMode="auto">
            <a:xfrm>
              <a:off x="2289" y="203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0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2" name="Freeform 418"/>
            <p:cNvSpPr>
              <a:spLocks/>
            </p:cNvSpPr>
            <p:nvPr/>
          </p:nvSpPr>
          <p:spPr bwMode="auto">
            <a:xfrm>
              <a:off x="2289" y="203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0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3" name="Freeform 419"/>
            <p:cNvSpPr>
              <a:spLocks/>
            </p:cNvSpPr>
            <p:nvPr/>
          </p:nvSpPr>
          <p:spPr bwMode="auto">
            <a:xfrm>
              <a:off x="2300" y="199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4" name="Freeform 420"/>
            <p:cNvSpPr>
              <a:spLocks/>
            </p:cNvSpPr>
            <p:nvPr/>
          </p:nvSpPr>
          <p:spPr bwMode="auto">
            <a:xfrm>
              <a:off x="2300" y="199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5" name="Freeform 421"/>
            <p:cNvSpPr>
              <a:spLocks/>
            </p:cNvSpPr>
            <p:nvPr/>
          </p:nvSpPr>
          <p:spPr bwMode="auto">
            <a:xfrm>
              <a:off x="2247" y="1977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6" name="Freeform 422"/>
            <p:cNvSpPr>
              <a:spLocks/>
            </p:cNvSpPr>
            <p:nvPr/>
          </p:nvSpPr>
          <p:spPr bwMode="auto">
            <a:xfrm>
              <a:off x="2247" y="1977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7" name="Freeform 423"/>
            <p:cNvSpPr>
              <a:spLocks/>
            </p:cNvSpPr>
            <p:nvPr/>
          </p:nvSpPr>
          <p:spPr bwMode="auto">
            <a:xfrm>
              <a:off x="2159" y="2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8" name="Freeform 424"/>
            <p:cNvSpPr>
              <a:spLocks/>
            </p:cNvSpPr>
            <p:nvPr/>
          </p:nvSpPr>
          <p:spPr bwMode="auto">
            <a:xfrm>
              <a:off x="2159" y="2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9" name="Freeform 425"/>
            <p:cNvSpPr>
              <a:spLocks/>
            </p:cNvSpPr>
            <p:nvPr/>
          </p:nvSpPr>
          <p:spPr bwMode="auto">
            <a:xfrm>
              <a:off x="2120" y="211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0" name="Freeform 426"/>
            <p:cNvSpPr>
              <a:spLocks/>
            </p:cNvSpPr>
            <p:nvPr/>
          </p:nvSpPr>
          <p:spPr bwMode="auto">
            <a:xfrm>
              <a:off x="2120" y="211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1" name="Freeform 427"/>
            <p:cNvSpPr>
              <a:spLocks/>
            </p:cNvSpPr>
            <p:nvPr/>
          </p:nvSpPr>
          <p:spPr bwMode="auto">
            <a:xfrm>
              <a:off x="2152" y="207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7" y="46"/>
                  </a:lnTo>
                  <a:lnTo>
                    <a:pt x="130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2" name="Freeform 428"/>
            <p:cNvSpPr>
              <a:spLocks/>
            </p:cNvSpPr>
            <p:nvPr/>
          </p:nvSpPr>
          <p:spPr bwMode="auto">
            <a:xfrm>
              <a:off x="2152" y="207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7" y="46"/>
                  </a:lnTo>
                  <a:lnTo>
                    <a:pt x="130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3" name="Freeform 429"/>
            <p:cNvSpPr>
              <a:spLocks/>
            </p:cNvSpPr>
            <p:nvPr/>
          </p:nvSpPr>
          <p:spPr bwMode="auto">
            <a:xfrm>
              <a:off x="2114" y="207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4" name="Freeform 430"/>
            <p:cNvSpPr>
              <a:spLocks/>
            </p:cNvSpPr>
            <p:nvPr/>
          </p:nvSpPr>
          <p:spPr bwMode="auto">
            <a:xfrm>
              <a:off x="2114" y="207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5" name="Freeform 431"/>
            <p:cNvSpPr>
              <a:spLocks/>
            </p:cNvSpPr>
            <p:nvPr/>
          </p:nvSpPr>
          <p:spPr bwMode="auto">
            <a:xfrm>
              <a:off x="2060" y="20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6" name="Freeform 432"/>
            <p:cNvSpPr>
              <a:spLocks/>
            </p:cNvSpPr>
            <p:nvPr/>
          </p:nvSpPr>
          <p:spPr bwMode="auto">
            <a:xfrm>
              <a:off x="2060" y="20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7" name="Freeform 433"/>
            <p:cNvSpPr>
              <a:spLocks/>
            </p:cNvSpPr>
            <p:nvPr/>
          </p:nvSpPr>
          <p:spPr bwMode="auto">
            <a:xfrm>
              <a:off x="2058" y="21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8" name="Freeform 434"/>
            <p:cNvSpPr>
              <a:spLocks/>
            </p:cNvSpPr>
            <p:nvPr/>
          </p:nvSpPr>
          <p:spPr bwMode="auto">
            <a:xfrm>
              <a:off x="2058" y="21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9" name="Freeform 435"/>
            <p:cNvSpPr>
              <a:spLocks/>
            </p:cNvSpPr>
            <p:nvPr/>
          </p:nvSpPr>
          <p:spPr bwMode="auto">
            <a:xfrm>
              <a:off x="1990" y="216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0" name="Freeform 436"/>
            <p:cNvSpPr>
              <a:spLocks/>
            </p:cNvSpPr>
            <p:nvPr/>
          </p:nvSpPr>
          <p:spPr bwMode="auto">
            <a:xfrm>
              <a:off x="1990" y="216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1" name="Freeform 437"/>
            <p:cNvSpPr>
              <a:spLocks/>
            </p:cNvSpPr>
            <p:nvPr/>
          </p:nvSpPr>
          <p:spPr bwMode="auto">
            <a:xfrm>
              <a:off x="1907" y="215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2" name="Freeform 438"/>
            <p:cNvSpPr>
              <a:spLocks/>
            </p:cNvSpPr>
            <p:nvPr/>
          </p:nvSpPr>
          <p:spPr bwMode="auto">
            <a:xfrm>
              <a:off x="1907" y="215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3" name="Freeform 439"/>
            <p:cNvSpPr>
              <a:spLocks/>
            </p:cNvSpPr>
            <p:nvPr/>
          </p:nvSpPr>
          <p:spPr bwMode="auto">
            <a:xfrm>
              <a:off x="1670" y="239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5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4" name="Freeform 440"/>
            <p:cNvSpPr>
              <a:spLocks/>
            </p:cNvSpPr>
            <p:nvPr/>
          </p:nvSpPr>
          <p:spPr bwMode="auto">
            <a:xfrm>
              <a:off x="1670" y="239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5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5" name="Freeform 441"/>
            <p:cNvSpPr>
              <a:spLocks/>
            </p:cNvSpPr>
            <p:nvPr/>
          </p:nvSpPr>
          <p:spPr bwMode="auto">
            <a:xfrm>
              <a:off x="1573" y="239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6" name="Freeform 442"/>
            <p:cNvSpPr>
              <a:spLocks/>
            </p:cNvSpPr>
            <p:nvPr/>
          </p:nvSpPr>
          <p:spPr bwMode="auto">
            <a:xfrm>
              <a:off x="1573" y="239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7" name="Freeform 443"/>
            <p:cNvSpPr>
              <a:spLocks/>
            </p:cNvSpPr>
            <p:nvPr/>
          </p:nvSpPr>
          <p:spPr bwMode="auto">
            <a:xfrm>
              <a:off x="1615" y="2352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8" name="Freeform 444"/>
            <p:cNvSpPr>
              <a:spLocks/>
            </p:cNvSpPr>
            <p:nvPr/>
          </p:nvSpPr>
          <p:spPr bwMode="auto">
            <a:xfrm>
              <a:off x="1615" y="2352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0" name="Freeform 445"/>
          <p:cNvSpPr>
            <a:spLocks/>
          </p:cNvSpPr>
          <p:nvPr/>
        </p:nvSpPr>
        <p:spPr bwMode="auto">
          <a:xfrm>
            <a:off x="2432050" y="3686175"/>
            <a:ext cx="69850" cy="61913"/>
          </a:xfrm>
          <a:custGeom>
            <a:avLst/>
            <a:gdLst>
              <a:gd name="T0" fmla="*/ 2147483647 w 132"/>
              <a:gd name="T1" fmla="*/ 2147483647 h 118"/>
              <a:gd name="T2" fmla="*/ 2147483647 w 132"/>
              <a:gd name="T3" fmla="*/ 2147483647 h 118"/>
              <a:gd name="T4" fmla="*/ 2147483647 w 132"/>
              <a:gd name="T5" fmla="*/ 2147483647 h 118"/>
              <a:gd name="T6" fmla="*/ 2147483647 w 132"/>
              <a:gd name="T7" fmla="*/ 2147483647 h 118"/>
              <a:gd name="T8" fmla="*/ 2147483647 w 132"/>
              <a:gd name="T9" fmla="*/ 2147483647 h 118"/>
              <a:gd name="T10" fmla="*/ 2147483647 w 132"/>
              <a:gd name="T11" fmla="*/ 2147483647 h 118"/>
              <a:gd name="T12" fmla="*/ 2147483647 w 132"/>
              <a:gd name="T13" fmla="*/ 2147483647 h 118"/>
              <a:gd name="T14" fmla="*/ 2147483647 w 132"/>
              <a:gd name="T15" fmla="*/ 2147483647 h 118"/>
              <a:gd name="T16" fmla="*/ 0 w 132"/>
              <a:gd name="T17" fmla="*/ 2147483647 h 118"/>
              <a:gd name="T18" fmla="*/ 2147483647 w 132"/>
              <a:gd name="T19" fmla="*/ 2147483647 h 118"/>
              <a:gd name="T20" fmla="*/ 2147483647 w 132"/>
              <a:gd name="T21" fmla="*/ 2147483647 h 118"/>
              <a:gd name="T22" fmla="*/ 2147483647 w 132"/>
              <a:gd name="T23" fmla="*/ 2147483647 h 118"/>
              <a:gd name="T24" fmla="*/ 2147483647 w 132"/>
              <a:gd name="T25" fmla="*/ 2147483647 h 118"/>
              <a:gd name="T26" fmla="*/ 2147483647 w 132"/>
              <a:gd name="T27" fmla="*/ 2147483647 h 118"/>
              <a:gd name="T28" fmla="*/ 2147483647 w 132"/>
              <a:gd name="T29" fmla="*/ 2147483647 h 118"/>
              <a:gd name="T30" fmla="*/ 2147483647 w 132"/>
              <a:gd name="T31" fmla="*/ 2147483647 h 118"/>
              <a:gd name="T32" fmla="*/ 2147483647 w 132"/>
              <a:gd name="T33" fmla="*/ 2147483647 h 118"/>
              <a:gd name="T34" fmla="*/ 2147483647 w 132"/>
              <a:gd name="T35" fmla="*/ 2147483647 h 118"/>
              <a:gd name="T36" fmla="*/ 2147483647 w 132"/>
              <a:gd name="T37" fmla="*/ 2147483647 h 118"/>
              <a:gd name="T38" fmla="*/ 2147483647 w 132"/>
              <a:gd name="T39" fmla="*/ 2147483647 h 118"/>
              <a:gd name="T40" fmla="*/ 2147483647 w 132"/>
              <a:gd name="T41" fmla="*/ 2147483647 h 118"/>
              <a:gd name="T42" fmla="*/ 2147483647 w 132"/>
              <a:gd name="T43" fmla="*/ 2147483647 h 118"/>
              <a:gd name="T44" fmla="*/ 2147483647 w 132"/>
              <a:gd name="T45" fmla="*/ 2147483647 h 118"/>
              <a:gd name="T46" fmla="*/ 2147483647 w 132"/>
              <a:gd name="T47" fmla="*/ 2147483647 h 118"/>
              <a:gd name="T48" fmla="*/ 2147483647 w 132"/>
              <a:gd name="T49" fmla="*/ 2147483647 h 118"/>
              <a:gd name="T50" fmla="*/ 2147483647 w 132"/>
              <a:gd name="T51" fmla="*/ 2147483647 h 118"/>
              <a:gd name="T52" fmla="*/ 2147483647 w 132"/>
              <a:gd name="T53" fmla="*/ 2147483647 h 118"/>
              <a:gd name="T54" fmla="*/ 2147483647 w 132"/>
              <a:gd name="T55" fmla="*/ 2147483647 h 118"/>
              <a:gd name="T56" fmla="*/ 2147483647 w 132"/>
              <a:gd name="T57" fmla="*/ 0 h 118"/>
              <a:gd name="T58" fmla="*/ 2147483647 w 132"/>
              <a:gd name="T59" fmla="*/ 2147483647 h 118"/>
              <a:gd name="T60" fmla="*/ 2147483647 w 132"/>
              <a:gd name="T61" fmla="*/ 2147483647 h 118"/>
              <a:gd name="T62" fmla="*/ 2147483647 w 132"/>
              <a:gd name="T63" fmla="*/ 2147483647 h 118"/>
              <a:gd name="T64" fmla="*/ 2147483647 w 132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18">
                <a:moveTo>
                  <a:pt x="32" y="31"/>
                </a:moveTo>
                <a:lnTo>
                  <a:pt x="32" y="28"/>
                </a:lnTo>
                <a:lnTo>
                  <a:pt x="31" y="27"/>
                </a:lnTo>
                <a:lnTo>
                  <a:pt x="33" y="22"/>
                </a:lnTo>
                <a:lnTo>
                  <a:pt x="37" y="19"/>
                </a:lnTo>
                <a:lnTo>
                  <a:pt x="45" y="18"/>
                </a:lnTo>
                <a:lnTo>
                  <a:pt x="42" y="8"/>
                </a:lnTo>
                <a:lnTo>
                  <a:pt x="37" y="8"/>
                </a:lnTo>
                <a:lnTo>
                  <a:pt x="32" y="10"/>
                </a:lnTo>
                <a:lnTo>
                  <a:pt x="26" y="13"/>
                </a:lnTo>
                <a:lnTo>
                  <a:pt x="18" y="19"/>
                </a:lnTo>
                <a:lnTo>
                  <a:pt x="13" y="24"/>
                </a:lnTo>
                <a:lnTo>
                  <a:pt x="8" y="31"/>
                </a:lnTo>
                <a:lnTo>
                  <a:pt x="5" y="39"/>
                </a:lnTo>
                <a:lnTo>
                  <a:pt x="2" y="48"/>
                </a:lnTo>
                <a:lnTo>
                  <a:pt x="0" y="55"/>
                </a:lnTo>
                <a:lnTo>
                  <a:pt x="0" y="63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9"/>
                </a:lnTo>
                <a:lnTo>
                  <a:pt x="17" y="36"/>
                </a:lnTo>
                <a:lnTo>
                  <a:pt x="19" y="34"/>
                </a:lnTo>
                <a:lnTo>
                  <a:pt x="22" y="33"/>
                </a:lnTo>
                <a:lnTo>
                  <a:pt x="27" y="35"/>
                </a:lnTo>
                <a:lnTo>
                  <a:pt x="33" y="40"/>
                </a:lnTo>
                <a:lnTo>
                  <a:pt x="41" y="49"/>
                </a:lnTo>
                <a:lnTo>
                  <a:pt x="44" y="52"/>
                </a:lnTo>
                <a:lnTo>
                  <a:pt x="47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2"/>
                </a:lnTo>
                <a:lnTo>
                  <a:pt x="22" y="118"/>
                </a:lnTo>
                <a:lnTo>
                  <a:pt x="64" y="73"/>
                </a:lnTo>
                <a:lnTo>
                  <a:pt x="107" y="118"/>
                </a:lnTo>
                <a:lnTo>
                  <a:pt x="116" y="112"/>
                </a:lnTo>
                <a:lnTo>
                  <a:pt x="71" y="66"/>
                </a:lnTo>
                <a:lnTo>
                  <a:pt x="109" y="27"/>
                </a:lnTo>
                <a:lnTo>
                  <a:pt x="114" y="33"/>
                </a:lnTo>
                <a:lnTo>
                  <a:pt x="118" y="37"/>
                </a:lnTo>
                <a:lnTo>
                  <a:pt x="123" y="42"/>
                </a:lnTo>
                <a:lnTo>
                  <a:pt x="126" y="48"/>
                </a:lnTo>
                <a:lnTo>
                  <a:pt x="129" y="53"/>
                </a:lnTo>
                <a:lnTo>
                  <a:pt x="132" y="60"/>
                </a:lnTo>
                <a:lnTo>
                  <a:pt x="131" y="53"/>
                </a:lnTo>
                <a:lnTo>
                  <a:pt x="130" y="47"/>
                </a:lnTo>
                <a:lnTo>
                  <a:pt x="128" y="41"/>
                </a:lnTo>
                <a:lnTo>
                  <a:pt x="125" y="36"/>
                </a:lnTo>
                <a:lnTo>
                  <a:pt x="122" y="31"/>
                </a:lnTo>
                <a:lnTo>
                  <a:pt x="117" y="25"/>
                </a:lnTo>
                <a:lnTo>
                  <a:pt x="113" y="20"/>
                </a:lnTo>
                <a:lnTo>
                  <a:pt x="106" y="14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1" y="11"/>
                </a:lnTo>
                <a:lnTo>
                  <a:pt x="97" y="14"/>
                </a:lnTo>
                <a:lnTo>
                  <a:pt x="101" y="19"/>
                </a:lnTo>
                <a:lnTo>
                  <a:pt x="104" y="22"/>
                </a:lnTo>
                <a:lnTo>
                  <a:pt x="64" y="63"/>
                </a:lnTo>
                <a:lnTo>
                  <a:pt x="32" y="3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Freeform 446"/>
          <p:cNvSpPr>
            <a:spLocks/>
          </p:cNvSpPr>
          <p:nvPr/>
        </p:nvSpPr>
        <p:spPr bwMode="auto">
          <a:xfrm>
            <a:off x="2432050" y="3686175"/>
            <a:ext cx="69850" cy="61913"/>
          </a:xfrm>
          <a:custGeom>
            <a:avLst/>
            <a:gdLst>
              <a:gd name="T0" fmla="*/ 2147483647 w 132"/>
              <a:gd name="T1" fmla="*/ 2147483647 h 118"/>
              <a:gd name="T2" fmla="*/ 2147483647 w 132"/>
              <a:gd name="T3" fmla="*/ 2147483647 h 118"/>
              <a:gd name="T4" fmla="*/ 2147483647 w 132"/>
              <a:gd name="T5" fmla="*/ 2147483647 h 118"/>
              <a:gd name="T6" fmla="*/ 2147483647 w 132"/>
              <a:gd name="T7" fmla="*/ 2147483647 h 118"/>
              <a:gd name="T8" fmla="*/ 2147483647 w 132"/>
              <a:gd name="T9" fmla="*/ 2147483647 h 118"/>
              <a:gd name="T10" fmla="*/ 2147483647 w 132"/>
              <a:gd name="T11" fmla="*/ 2147483647 h 118"/>
              <a:gd name="T12" fmla="*/ 2147483647 w 132"/>
              <a:gd name="T13" fmla="*/ 2147483647 h 118"/>
              <a:gd name="T14" fmla="*/ 2147483647 w 132"/>
              <a:gd name="T15" fmla="*/ 2147483647 h 118"/>
              <a:gd name="T16" fmla="*/ 0 w 132"/>
              <a:gd name="T17" fmla="*/ 2147483647 h 118"/>
              <a:gd name="T18" fmla="*/ 2147483647 w 132"/>
              <a:gd name="T19" fmla="*/ 2147483647 h 118"/>
              <a:gd name="T20" fmla="*/ 2147483647 w 132"/>
              <a:gd name="T21" fmla="*/ 2147483647 h 118"/>
              <a:gd name="T22" fmla="*/ 2147483647 w 132"/>
              <a:gd name="T23" fmla="*/ 2147483647 h 118"/>
              <a:gd name="T24" fmla="*/ 2147483647 w 132"/>
              <a:gd name="T25" fmla="*/ 2147483647 h 118"/>
              <a:gd name="T26" fmla="*/ 2147483647 w 132"/>
              <a:gd name="T27" fmla="*/ 2147483647 h 118"/>
              <a:gd name="T28" fmla="*/ 2147483647 w 132"/>
              <a:gd name="T29" fmla="*/ 2147483647 h 118"/>
              <a:gd name="T30" fmla="*/ 2147483647 w 132"/>
              <a:gd name="T31" fmla="*/ 2147483647 h 118"/>
              <a:gd name="T32" fmla="*/ 2147483647 w 132"/>
              <a:gd name="T33" fmla="*/ 2147483647 h 118"/>
              <a:gd name="T34" fmla="*/ 2147483647 w 132"/>
              <a:gd name="T35" fmla="*/ 2147483647 h 118"/>
              <a:gd name="T36" fmla="*/ 2147483647 w 132"/>
              <a:gd name="T37" fmla="*/ 2147483647 h 118"/>
              <a:gd name="T38" fmla="*/ 2147483647 w 132"/>
              <a:gd name="T39" fmla="*/ 2147483647 h 118"/>
              <a:gd name="T40" fmla="*/ 2147483647 w 132"/>
              <a:gd name="T41" fmla="*/ 2147483647 h 118"/>
              <a:gd name="T42" fmla="*/ 2147483647 w 132"/>
              <a:gd name="T43" fmla="*/ 2147483647 h 118"/>
              <a:gd name="T44" fmla="*/ 2147483647 w 132"/>
              <a:gd name="T45" fmla="*/ 2147483647 h 118"/>
              <a:gd name="T46" fmla="*/ 2147483647 w 132"/>
              <a:gd name="T47" fmla="*/ 2147483647 h 118"/>
              <a:gd name="T48" fmla="*/ 2147483647 w 132"/>
              <a:gd name="T49" fmla="*/ 2147483647 h 118"/>
              <a:gd name="T50" fmla="*/ 2147483647 w 132"/>
              <a:gd name="T51" fmla="*/ 2147483647 h 118"/>
              <a:gd name="T52" fmla="*/ 2147483647 w 132"/>
              <a:gd name="T53" fmla="*/ 2147483647 h 118"/>
              <a:gd name="T54" fmla="*/ 2147483647 w 132"/>
              <a:gd name="T55" fmla="*/ 2147483647 h 118"/>
              <a:gd name="T56" fmla="*/ 2147483647 w 132"/>
              <a:gd name="T57" fmla="*/ 0 h 118"/>
              <a:gd name="T58" fmla="*/ 2147483647 w 132"/>
              <a:gd name="T59" fmla="*/ 2147483647 h 118"/>
              <a:gd name="T60" fmla="*/ 2147483647 w 132"/>
              <a:gd name="T61" fmla="*/ 2147483647 h 118"/>
              <a:gd name="T62" fmla="*/ 2147483647 w 132"/>
              <a:gd name="T63" fmla="*/ 2147483647 h 118"/>
              <a:gd name="T64" fmla="*/ 2147483647 w 132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18">
                <a:moveTo>
                  <a:pt x="32" y="31"/>
                </a:moveTo>
                <a:lnTo>
                  <a:pt x="32" y="28"/>
                </a:lnTo>
                <a:lnTo>
                  <a:pt x="31" y="27"/>
                </a:lnTo>
                <a:lnTo>
                  <a:pt x="33" y="22"/>
                </a:lnTo>
                <a:lnTo>
                  <a:pt x="37" y="19"/>
                </a:lnTo>
                <a:lnTo>
                  <a:pt x="45" y="18"/>
                </a:lnTo>
                <a:lnTo>
                  <a:pt x="42" y="8"/>
                </a:lnTo>
                <a:lnTo>
                  <a:pt x="37" y="8"/>
                </a:lnTo>
                <a:lnTo>
                  <a:pt x="32" y="10"/>
                </a:lnTo>
                <a:lnTo>
                  <a:pt x="26" y="13"/>
                </a:lnTo>
                <a:lnTo>
                  <a:pt x="18" y="19"/>
                </a:lnTo>
                <a:lnTo>
                  <a:pt x="13" y="24"/>
                </a:lnTo>
                <a:lnTo>
                  <a:pt x="8" y="31"/>
                </a:lnTo>
                <a:lnTo>
                  <a:pt x="5" y="39"/>
                </a:lnTo>
                <a:lnTo>
                  <a:pt x="2" y="48"/>
                </a:lnTo>
                <a:lnTo>
                  <a:pt x="0" y="55"/>
                </a:lnTo>
                <a:lnTo>
                  <a:pt x="0" y="63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9"/>
                </a:lnTo>
                <a:lnTo>
                  <a:pt x="17" y="36"/>
                </a:lnTo>
                <a:lnTo>
                  <a:pt x="19" y="34"/>
                </a:lnTo>
                <a:lnTo>
                  <a:pt x="22" y="33"/>
                </a:lnTo>
                <a:lnTo>
                  <a:pt x="27" y="35"/>
                </a:lnTo>
                <a:lnTo>
                  <a:pt x="33" y="40"/>
                </a:lnTo>
                <a:lnTo>
                  <a:pt x="41" y="49"/>
                </a:lnTo>
                <a:lnTo>
                  <a:pt x="44" y="52"/>
                </a:lnTo>
                <a:lnTo>
                  <a:pt x="47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2"/>
                </a:lnTo>
                <a:lnTo>
                  <a:pt x="22" y="118"/>
                </a:lnTo>
                <a:lnTo>
                  <a:pt x="64" y="73"/>
                </a:lnTo>
                <a:lnTo>
                  <a:pt x="107" y="118"/>
                </a:lnTo>
                <a:lnTo>
                  <a:pt x="116" y="112"/>
                </a:lnTo>
                <a:lnTo>
                  <a:pt x="71" y="66"/>
                </a:lnTo>
                <a:lnTo>
                  <a:pt x="109" y="27"/>
                </a:lnTo>
                <a:lnTo>
                  <a:pt x="114" y="33"/>
                </a:lnTo>
                <a:lnTo>
                  <a:pt x="118" y="37"/>
                </a:lnTo>
                <a:lnTo>
                  <a:pt x="123" y="42"/>
                </a:lnTo>
                <a:lnTo>
                  <a:pt x="126" y="48"/>
                </a:lnTo>
                <a:lnTo>
                  <a:pt x="129" y="53"/>
                </a:lnTo>
                <a:lnTo>
                  <a:pt x="132" y="60"/>
                </a:lnTo>
                <a:lnTo>
                  <a:pt x="131" y="53"/>
                </a:lnTo>
                <a:lnTo>
                  <a:pt x="130" y="47"/>
                </a:lnTo>
                <a:lnTo>
                  <a:pt x="128" y="41"/>
                </a:lnTo>
                <a:lnTo>
                  <a:pt x="125" y="36"/>
                </a:lnTo>
                <a:lnTo>
                  <a:pt x="122" y="31"/>
                </a:lnTo>
                <a:lnTo>
                  <a:pt x="117" y="25"/>
                </a:lnTo>
                <a:lnTo>
                  <a:pt x="113" y="20"/>
                </a:lnTo>
                <a:lnTo>
                  <a:pt x="106" y="14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1" y="11"/>
                </a:lnTo>
                <a:lnTo>
                  <a:pt x="97" y="14"/>
                </a:lnTo>
                <a:lnTo>
                  <a:pt x="101" y="19"/>
                </a:lnTo>
                <a:lnTo>
                  <a:pt x="104" y="22"/>
                </a:lnTo>
                <a:lnTo>
                  <a:pt x="64" y="63"/>
                </a:lnTo>
                <a:lnTo>
                  <a:pt x="32" y="31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Freeform 447"/>
          <p:cNvSpPr>
            <a:spLocks/>
          </p:cNvSpPr>
          <p:nvPr/>
        </p:nvSpPr>
        <p:spPr bwMode="auto">
          <a:xfrm>
            <a:off x="2343150" y="3719513"/>
            <a:ext cx="69850" cy="60325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2" y="28"/>
                </a:lnTo>
                <a:lnTo>
                  <a:pt x="32" y="27"/>
                </a:lnTo>
                <a:lnTo>
                  <a:pt x="32" y="26"/>
                </a:lnTo>
                <a:lnTo>
                  <a:pt x="33" y="21"/>
                </a:lnTo>
                <a:lnTo>
                  <a:pt x="38" y="18"/>
                </a:lnTo>
                <a:lnTo>
                  <a:pt x="46" y="16"/>
                </a:lnTo>
                <a:lnTo>
                  <a:pt x="42" y="6"/>
                </a:lnTo>
                <a:lnTo>
                  <a:pt x="38" y="7"/>
                </a:lnTo>
                <a:lnTo>
                  <a:pt x="33" y="8"/>
                </a:lnTo>
                <a:lnTo>
                  <a:pt x="26" y="13"/>
                </a:lnTo>
                <a:lnTo>
                  <a:pt x="19" y="17"/>
                </a:lnTo>
                <a:lnTo>
                  <a:pt x="13" y="24"/>
                </a:lnTo>
                <a:lnTo>
                  <a:pt x="9" y="30"/>
                </a:lnTo>
                <a:lnTo>
                  <a:pt x="5" y="38"/>
                </a:lnTo>
                <a:lnTo>
                  <a:pt x="1" y="46"/>
                </a:lnTo>
                <a:lnTo>
                  <a:pt x="0" y="55"/>
                </a:lnTo>
                <a:lnTo>
                  <a:pt x="0" y="61"/>
                </a:lnTo>
                <a:lnTo>
                  <a:pt x="1" y="58"/>
                </a:lnTo>
                <a:lnTo>
                  <a:pt x="5" y="54"/>
                </a:lnTo>
                <a:lnTo>
                  <a:pt x="9" y="46"/>
                </a:lnTo>
                <a:lnTo>
                  <a:pt x="15" y="38"/>
                </a:lnTo>
                <a:lnTo>
                  <a:pt x="18" y="34"/>
                </a:lnTo>
                <a:lnTo>
                  <a:pt x="20" y="32"/>
                </a:lnTo>
                <a:lnTo>
                  <a:pt x="22" y="32"/>
                </a:lnTo>
                <a:lnTo>
                  <a:pt x="26" y="34"/>
                </a:lnTo>
                <a:lnTo>
                  <a:pt x="33" y="39"/>
                </a:lnTo>
                <a:lnTo>
                  <a:pt x="41" y="48"/>
                </a:lnTo>
                <a:lnTo>
                  <a:pt x="44" y="52"/>
                </a:lnTo>
                <a:lnTo>
                  <a:pt x="48" y="56"/>
                </a:lnTo>
                <a:lnTo>
                  <a:pt x="52" y="61"/>
                </a:lnTo>
                <a:lnTo>
                  <a:pt x="59" y="68"/>
                </a:lnTo>
                <a:lnTo>
                  <a:pt x="17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2" y="65"/>
                </a:lnTo>
                <a:lnTo>
                  <a:pt x="109" y="27"/>
                </a:lnTo>
                <a:lnTo>
                  <a:pt x="114" y="31"/>
                </a:lnTo>
                <a:lnTo>
                  <a:pt x="118" y="37"/>
                </a:lnTo>
                <a:lnTo>
                  <a:pt x="122" y="42"/>
                </a:lnTo>
                <a:lnTo>
                  <a:pt x="127" y="47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1"/>
                </a:lnTo>
                <a:lnTo>
                  <a:pt x="126" y="34"/>
                </a:lnTo>
                <a:lnTo>
                  <a:pt x="121" y="29"/>
                </a:lnTo>
                <a:lnTo>
                  <a:pt x="118" y="25"/>
                </a:lnTo>
                <a:lnTo>
                  <a:pt x="113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4"/>
                </a:lnTo>
                <a:lnTo>
                  <a:pt x="87" y="7"/>
                </a:lnTo>
                <a:lnTo>
                  <a:pt x="91" y="10"/>
                </a:lnTo>
                <a:lnTo>
                  <a:pt x="96" y="14"/>
                </a:lnTo>
                <a:lnTo>
                  <a:pt x="101" y="17"/>
                </a:lnTo>
                <a:lnTo>
                  <a:pt x="105" y="21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Freeform 448"/>
          <p:cNvSpPr>
            <a:spLocks/>
          </p:cNvSpPr>
          <p:nvPr/>
        </p:nvSpPr>
        <p:spPr bwMode="auto">
          <a:xfrm>
            <a:off x="2343150" y="3719513"/>
            <a:ext cx="69850" cy="60325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2" y="28"/>
                </a:lnTo>
                <a:lnTo>
                  <a:pt x="32" y="27"/>
                </a:lnTo>
                <a:lnTo>
                  <a:pt x="32" y="26"/>
                </a:lnTo>
                <a:lnTo>
                  <a:pt x="33" y="21"/>
                </a:lnTo>
                <a:lnTo>
                  <a:pt x="38" y="18"/>
                </a:lnTo>
                <a:lnTo>
                  <a:pt x="46" y="16"/>
                </a:lnTo>
                <a:lnTo>
                  <a:pt x="42" y="6"/>
                </a:lnTo>
                <a:lnTo>
                  <a:pt x="38" y="7"/>
                </a:lnTo>
                <a:lnTo>
                  <a:pt x="33" y="8"/>
                </a:lnTo>
                <a:lnTo>
                  <a:pt x="26" y="13"/>
                </a:lnTo>
                <a:lnTo>
                  <a:pt x="19" y="17"/>
                </a:lnTo>
                <a:lnTo>
                  <a:pt x="13" y="24"/>
                </a:lnTo>
                <a:lnTo>
                  <a:pt x="9" y="30"/>
                </a:lnTo>
                <a:lnTo>
                  <a:pt x="5" y="38"/>
                </a:lnTo>
                <a:lnTo>
                  <a:pt x="1" y="46"/>
                </a:lnTo>
                <a:lnTo>
                  <a:pt x="0" y="55"/>
                </a:lnTo>
                <a:lnTo>
                  <a:pt x="0" y="61"/>
                </a:lnTo>
                <a:lnTo>
                  <a:pt x="1" y="58"/>
                </a:lnTo>
                <a:lnTo>
                  <a:pt x="5" y="54"/>
                </a:lnTo>
                <a:lnTo>
                  <a:pt x="9" y="46"/>
                </a:lnTo>
                <a:lnTo>
                  <a:pt x="15" y="38"/>
                </a:lnTo>
                <a:lnTo>
                  <a:pt x="18" y="34"/>
                </a:lnTo>
                <a:lnTo>
                  <a:pt x="20" y="32"/>
                </a:lnTo>
                <a:lnTo>
                  <a:pt x="22" y="32"/>
                </a:lnTo>
                <a:lnTo>
                  <a:pt x="26" y="34"/>
                </a:lnTo>
                <a:lnTo>
                  <a:pt x="33" y="39"/>
                </a:lnTo>
                <a:lnTo>
                  <a:pt x="41" y="48"/>
                </a:lnTo>
                <a:lnTo>
                  <a:pt x="44" y="52"/>
                </a:lnTo>
                <a:lnTo>
                  <a:pt x="48" y="56"/>
                </a:lnTo>
                <a:lnTo>
                  <a:pt x="52" y="61"/>
                </a:lnTo>
                <a:lnTo>
                  <a:pt x="59" y="68"/>
                </a:lnTo>
                <a:lnTo>
                  <a:pt x="17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2" y="65"/>
                </a:lnTo>
                <a:lnTo>
                  <a:pt x="109" y="27"/>
                </a:lnTo>
                <a:lnTo>
                  <a:pt x="114" y="31"/>
                </a:lnTo>
                <a:lnTo>
                  <a:pt x="118" y="37"/>
                </a:lnTo>
                <a:lnTo>
                  <a:pt x="122" y="42"/>
                </a:lnTo>
                <a:lnTo>
                  <a:pt x="127" y="47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1"/>
                </a:lnTo>
                <a:lnTo>
                  <a:pt x="126" y="34"/>
                </a:lnTo>
                <a:lnTo>
                  <a:pt x="121" y="29"/>
                </a:lnTo>
                <a:lnTo>
                  <a:pt x="118" y="25"/>
                </a:lnTo>
                <a:lnTo>
                  <a:pt x="113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4"/>
                </a:lnTo>
                <a:lnTo>
                  <a:pt x="87" y="7"/>
                </a:lnTo>
                <a:lnTo>
                  <a:pt x="91" y="10"/>
                </a:lnTo>
                <a:lnTo>
                  <a:pt x="96" y="14"/>
                </a:lnTo>
                <a:lnTo>
                  <a:pt x="101" y="17"/>
                </a:lnTo>
                <a:lnTo>
                  <a:pt x="105" y="21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449"/>
          <p:cNvSpPr>
            <a:spLocks/>
          </p:cNvSpPr>
          <p:nvPr/>
        </p:nvSpPr>
        <p:spPr bwMode="auto">
          <a:xfrm>
            <a:off x="2235200" y="3800475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5" y="16"/>
                </a:lnTo>
                <a:lnTo>
                  <a:pt x="42" y="7"/>
                </a:lnTo>
                <a:lnTo>
                  <a:pt x="39" y="7"/>
                </a:lnTo>
                <a:lnTo>
                  <a:pt x="34" y="9"/>
                </a:lnTo>
                <a:lnTo>
                  <a:pt x="27" y="13"/>
                </a:lnTo>
                <a:lnTo>
                  <a:pt x="19" y="17"/>
                </a:lnTo>
                <a:lnTo>
                  <a:pt x="14" y="23"/>
                </a:lnTo>
                <a:lnTo>
                  <a:pt x="10" y="30"/>
                </a:lnTo>
                <a:lnTo>
                  <a:pt x="6" y="38"/>
                </a:lnTo>
                <a:lnTo>
                  <a:pt x="2" y="47"/>
                </a:lnTo>
                <a:lnTo>
                  <a:pt x="1" y="54"/>
                </a:lnTo>
                <a:lnTo>
                  <a:pt x="0" y="62"/>
                </a:lnTo>
                <a:lnTo>
                  <a:pt x="2" y="58"/>
                </a:lnTo>
                <a:lnTo>
                  <a:pt x="6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4"/>
                </a:lnTo>
                <a:lnTo>
                  <a:pt x="34" y="39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8"/>
                </a:lnTo>
                <a:lnTo>
                  <a:pt x="16" y="110"/>
                </a:lnTo>
                <a:lnTo>
                  <a:pt x="23" y="117"/>
                </a:lnTo>
                <a:lnTo>
                  <a:pt x="65" y="71"/>
                </a:lnTo>
                <a:lnTo>
                  <a:pt x="107" y="117"/>
                </a:lnTo>
                <a:lnTo>
                  <a:pt x="117" y="110"/>
                </a:lnTo>
                <a:lnTo>
                  <a:pt x="71" y="65"/>
                </a:lnTo>
                <a:lnTo>
                  <a:pt x="110" y="27"/>
                </a:lnTo>
                <a:lnTo>
                  <a:pt x="115" y="31"/>
                </a:lnTo>
                <a:lnTo>
                  <a:pt x="119" y="37"/>
                </a:lnTo>
                <a:lnTo>
                  <a:pt x="123" y="42"/>
                </a:lnTo>
                <a:lnTo>
                  <a:pt x="126" y="48"/>
                </a:lnTo>
                <a:lnTo>
                  <a:pt x="131" y="53"/>
                </a:lnTo>
                <a:lnTo>
                  <a:pt x="133" y="58"/>
                </a:lnTo>
                <a:lnTo>
                  <a:pt x="133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7" y="6"/>
                </a:lnTo>
                <a:lnTo>
                  <a:pt x="91" y="2"/>
                </a:lnTo>
                <a:lnTo>
                  <a:pt x="83" y="0"/>
                </a:lnTo>
                <a:lnTo>
                  <a:pt x="77" y="0"/>
                </a:lnTo>
                <a:lnTo>
                  <a:pt x="82" y="3"/>
                </a:lnTo>
                <a:lnTo>
                  <a:pt x="88" y="8"/>
                </a:lnTo>
                <a:lnTo>
                  <a:pt x="92" y="10"/>
                </a:lnTo>
                <a:lnTo>
                  <a:pt x="97" y="14"/>
                </a:lnTo>
                <a:lnTo>
                  <a:pt x="102" y="17"/>
                </a:lnTo>
                <a:lnTo>
                  <a:pt x="106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Freeform 450"/>
          <p:cNvSpPr>
            <a:spLocks/>
          </p:cNvSpPr>
          <p:nvPr/>
        </p:nvSpPr>
        <p:spPr bwMode="auto">
          <a:xfrm>
            <a:off x="2235200" y="3800475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5" y="16"/>
                </a:lnTo>
                <a:lnTo>
                  <a:pt x="42" y="7"/>
                </a:lnTo>
                <a:lnTo>
                  <a:pt x="39" y="7"/>
                </a:lnTo>
                <a:lnTo>
                  <a:pt x="34" y="9"/>
                </a:lnTo>
                <a:lnTo>
                  <a:pt x="27" y="13"/>
                </a:lnTo>
                <a:lnTo>
                  <a:pt x="19" y="17"/>
                </a:lnTo>
                <a:lnTo>
                  <a:pt x="14" y="23"/>
                </a:lnTo>
                <a:lnTo>
                  <a:pt x="10" y="30"/>
                </a:lnTo>
                <a:lnTo>
                  <a:pt x="6" y="38"/>
                </a:lnTo>
                <a:lnTo>
                  <a:pt x="2" y="47"/>
                </a:lnTo>
                <a:lnTo>
                  <a:pt x="1" y="54"/>
                </a:lnTo>
                <a:lnTo>
                  <a:pt x="0" y="62"/>
                </a:lnTo>
                <a:lnTo>
                  <a:pt x="2" y="58"/>
                </a:lnTo>
                <a:lnTo>
                  <a:pt x="6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4"/>
                </a:lnTo>
                <a:lnTo>
                  <a:pt x="34" y="39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8"/>
                </a:lnTo>
                <a:lnTo>
                  <a:pt x="16" y="110"/>
                </a:lnTo>
                <a:lnTo>
                  <a:pt x="23" y="117"/>
                </a:lnTo>
                <a:lnTo>
                  <a:pt x="65" y="71"/>
                </a:lnTo>
                <a:lnTo>
                  <a:pt x="107" y="117"/>
                </a:lnTo>
                <a:lnTo>
                  <a:pt x="117" y="110"/>
                </a:lnTo>
                <a:lnTo>
                  <a:pt x="71" y="65"/>
                </a:lnTo>
                <a:lnTo>
                  <a:pt x="110" y="27"/>
                </a:lnTo>
                <a:lnTo>
                  <a:pt x="115" y="31"/>
                </a:lnTo>
                <a:lnTo>
                  <a:pt x="119" y="37"/>
                </a:lnTo>
                <a:lnTo>
                  <a:pt x="123" y="42"/>
                </a:lnTo>
                <a:lnTo>
                  <a:pt x="126" y="48"/>
                </a:lnTo>
                <a:lnTo>
                  <a:pt x="131" y="53"/>
                </a:lnTo>
                <a:lnTo>
                  <a:pt x="133" y="58"/>
                </a:lnTo>
                <a:lnTo>
                  <a:pt x="133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7" y="6"/>
                </a:lnTo>
                <a:lnTo>
                  <a:pt x="91" y="2"/>
                </a:lnTo>
                <a:lnTo>
                  <a:pt x="83" y="0"/>
                </a:lnTo>
                <a:lnTo>
                  <a:pt x="77" y="0"/>
                </a:lnTo>
                <a:lnTo>
                  <a:pt x="82" y="3"/>
                </a:lnTo>
                <a:lnTo>
                  <a:pt x="88" y="8"/>
                </a:lnTo>
                <a:lnTo>
                  <a:pt x="92" y="10"/>
                </a:lnTo>
                <a:lnTo>
                  <a:pt x="97" y="14"/>
                </a:lnTo>
                <a:lnTo>
                  <a:pt x="102" y="17"/>
                </a:lnTo>
                <a:lnTo>
                  <a:pt x="106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Freeform 451"/>
          <p:cNvSpPr>
            <a:spLocks/>
          </p:cNvSpPr>
          <p:nvPr/>
        </p:nvSpPr>
        <p:spPr bwMode="auto">
          <a:xfrm>
            <a:off x="2405063" y="3529013"/>
            <a:ext cx="69850" cy="61912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2" y="30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2"/>
                </a:lnTo>
                <a:lnTo>
                  <a:pt x="38" y="19"/>
                </a:lnTo>
                <a:lnTo>
                  <a:pt x="45" y="17"/>
                </a:lnTo>
                <a:lnTo>
                  <a:pt x="42" y="7"/>
                </a:lnTo>
                <a:lnTo>
                  <a:pt x="38" y="8"/>
                </a:lnTo>
                <a:lnTo>
                  <a:pt x="32" y="9"/>
                </a:lnTo>
                <a:lnTo>
                  <a:pt x="26" y="13"/>
                </a:lnTo>
                <a:lnTo>
                  <a:pt x="18" y="18"/>
                </a:lnTo>
                <a:lnTo>
                  <a:pt x="13" y="24"/>
                </a:lnTo>
                <a:lnTo>
                  <a:pt x="8" y="31"/>
                </a:lnTo>
                <a:lnTo>
                  <a:pt x="5" y="38"/>
                </a:lnTo>
                <a:lnTo>
                  <a:pt x="1" y="47"/>
                </a:lnTo>
                <a:lnTo>
                  <a:pt x="0" y="55"/>
                </a:lnTo>
                <a:lnTo>
                  <a:pt x="0" y="62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8"/>
                </a:lnTo>
                <a:lnTo>
                  <a:pt x="17" y="35"/>
                </a:lnTo>
                <a:lnTo>
                  <a:pt x="19" y="34"/>
                </a:lnTo>
                <a:lnTo>
                  <a:pt x="21" y="33"/>
                </a:lnTo>
                <a:lnTo>
                  <a:pt x="26" y="35"/>
                </a:lnTo>
                <a:lnTo>
                  <a:pt x="32" y="40"/>
                </a:lnTo>
                <a:lnTo>
                  <a:pt x="41" y="49"/>
                </a:lnTo>
                <a:lnTo>
                  <a:pt x="43" y="52"/>
                </a:lnTo>
                <a:lnTo>
                  <a:pt x="47" y="57"/>
                </a:lnTo>
                <a:lnTo>
                  <a:pt x="52" y="62"/>
                </a:lnTo>
                <a:lnTo>
                  <a:pt x="58" y="68"/>
                </a:lnTo>
                <a:lnTo>
                  <a:pt x="16" y="111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6" y="111"/>
                </a:lnTo>
                <a:lnTo>
                  <a:pt x="71" y="65"/>
                </a:lnTo>
                <a:lnTo>
                  <a:pt x="109" y="27"/>
                </a:lnTo>
                <a:lnTo>
                  <a:pt x="113" y="32"/>
                </a:lnTo>
                <a:lnTo>
                  <a:pt x="119" y="37"/>
                </a:lnTo>
                <a:lnTo>
                  <a:pt x="122" y="42"/>
                </a:lnTo>
                <a:lnTo>
                  <a:pt x="126" y="48"/>
                </a:lnTo>
                <a:lnTo>
                  <a:pt x="129" y="53"/>
                </a:lnTo>
                <a:lnTo>
                  <a:pt x="133" y="59"/>
                </a:lnTo>
                <a:lnTo>
                  <a:pt x="132" y="53"/>
                </a:lnTo>
                <a:lnTo>
                  <a:pt x="129" y="47"/>
                </a:lnTo>
                <a:lnTo>
                  <a:pt x="127" y="41"/>
                </a:lnTo>
                <a:lnTo>
                  <a:pt x="125" y="36"/>
                </a:lnTo>
                <a:lnTo>
                  <a:pt x="122" y="31"/>
                </a:lnTo>
                <a:lnTo>
                  <a:pt x="118" y="25"/>
                </a:lnTo>
                <a:lnTo>
                  <a:pt x="112" y="20"/>
                </a:lnTo>
                <a:lnTo>
                  <a:pt x="106" y="13"/>
                </a:lnTo>
                <a:lnTo>
                  <a:pt x="100" y="9"/>
                </a:lnTo>
                <a:lnTo>
                  <a:pt x="96" y="6"/>
                </a:lnTo>
                <a:lnTo>
                  <a:pt x="89" y="3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2" y="10"/>
                </a:lnTo>
                <a:lnTo>
                  <a:pt x="96" y="14"/>
                </a:lnTo>
                <a:lnTo>
                  <a:pt x="100" y="18"/>
                </a:lnTo>
                <a:lnTo>
                  <a:pt x="105" y="22"/>
                </a:lnTo>
                <a:lnTo>
                  <a:pt x="65" y="62"/>
                </a:lnTo>
                <a:lnTo>
                  <a:pt x="32" y="3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Freeform 452"/>
          <p:cNvSpPr>
            <a:spLocks/>
          </p:cNvSpPr>
          <p:nvPr/>
        </p:nvSpPr>
        <p:spPr bwMode="auto">
          <a:xfrm>
            <a:off x="2405063" y="3529013"/>
            <a:ext cx="69850" cy="61912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2" y="30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2"/>
                </a:lnTo>
                <a:lnTo>
                  <a:pt x="38" y="19"/>
                </a:lnTo>
                <a:lnTo>
                  <a:pt x="45" y="17"/>
                </a:lnTo>
                <a:lnTo>
                  <a:pt x="42" y="7"/>
                </a:lnTo>
                <a:lnTo>
                  <a:pt x="38" y="8"/>
                </a:lnTo>
                <a:lnTo>
                  <a:pt x="32" y="9"/>
                </a:lnTo>
                <a:lnTo>
                  <a:pt x="26" y="13"/>
                </a:lnTo>
                <a:lnTo>
                  <a:pt x="18" y="18"/>
                </a:lnTo>
                <a:lnTo>
                  <a:pt x="13" y="24"/>
                </a:lnTo>
                <a:lnTo>
                  <a:pt x="8" y="31"/>
                </a:lnTo>
                <a:lnTo>
                  <a:pt x="5" y="38"/>
                </a:lnTo>
                <a:lnTo>
                  <a:pt x="1" y="47"/>
                </a:lnTo>
                <a:lnTo>
                  <a:pt x="0" y="55"/>
                </a:lnTo>
                <a:lnTo>
                  <a:pt x="0" y="62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8"/>
                </a:lnTo>
                <a:lnTo>
                  <a:pt x="17" y="35"/>
                </a:lnTo>
                <a:lnTo>
                  <a:pt x="19" y="34"/>
                </a:lnTo>
                <a:lnTo>
                  <a:pt x="21" y="33"/>
                </a:lnTo>
                <a:lnTo>
                  <a:pt x="26" y="35"/>
                </a:lnTo>
                <a:lnTo>
                  <a:pt x="32" y="40"/>
                </a:lnTo>
                <a:lnTo>
                  <a:pt x="41" y="49"/>
                </a:lnTo>
                <a:lnTo>
                  <a:pt x="43" y="52"/>
                </a:lnTo>
                <a:lnTo>
                  <a:pt x="47" y="57"/>
                </a:lnTo>
                <a:lnTo>
                  <a:pt x="52" y="62"/>
                </a:lnTo>
                <a:lnTo>
                  <a:pt x="58" y="68"/>
                </a:lnTo>
                <a:lnTo>
                  <a:pt x="16" y="111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6" y="111"/>
                </a:lnTo>
                <a:lnTo>
                  <a:pt x="71" y="65"/>
                </a:lnTo>
                <a:lnTo>
                  <a:pt x="109" y="27"/>
                </a:lnTo>
                <a:lnTo>
                  <a:pt x="113" y="32"/>
                </a:lnTo>
                <a:lnTo>
                  <a:pt x="119" y="37"/>
                </a:lnTo>
                <a:lnTo>
                  <a:pt x="122" y="42"/>
                </a:lnTo>
                <a:lnTo>
                  <a:pt x="126" y="48"/>
                </a:lnTo>
                <a:lnTo>
                  <a:pt x="129" y="53"/>
                </a:lnTo>
                <a:lnTo>
                  <a:pt x="133" y="59"/>
                </a:lnTo>
                <a:lnTo>
                  <a:pt x="132" y="53"/>
                </a:lnTo>
                <a:lnTo>
                  <a:pt x="129" y="47"/>
                </a:lnTo>
                <a:lnTo>
                  <a:pt x="127" y="41"/>
                </a:lnTo>
                <a:lnTo>
                  <a:pt x="125" y="36"/>
                </a:lnTo>
                <a:lnTo>
                  <a:pt x="122" y="31"/>
                </a:lnTo>
                <a:lnTo>
                  <a:pt x="118" y="25"/>
                </a:lnTo>
                <a:lnTo>
                  <a:pt x="112" y="20"/>
                </a:lnTo>
                <a:lnTo>
                  <a:pt x="106" y="13"/>
                </a:lnTo>
                <a:lnTo>
                  <a:pt x="100" y="9"/>
                </a:lnTo>
                <a:lnTo>
                  <a:pt x="96" y="6"/>
                </a:lnTo>
                <a:lnTo>
                  <a:pt x="89" y="3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2" y="10"/>
                </a:lnTo>
                <a:lnTo>
                  <a:pt x="96" y="14"/>
                </a:lnTo>
                <a:lnTo>
                  <a:pt x="100" y="18"/>
                </a:lnTo>
                <a:lnTo>
                  <a:pt x="105" y="22"/>
                </a:lnTo>
                <a:lnTo>
                  <a:pt x="65" y="62"/>
                </a:lnTo>
                <a:lnTo>
                  <a:pt x="32" y="3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Freeform 453"/>
          <p:cNvSpPr>
            <a:spLocks/>
          </p:cNvSpPr>
          <p:nvPr/>
        </p:nvSpPr>
        <p:spPr bwMode="auto">
          <a:xfrm>
            <a:off x="1943100" y="2603500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6" y="16"/>
                </a:lnTo>
                <a:lnTo>
                  <a:pt x="42" y="7"/>
                </a:lnTo>
                <a:lnTo>
                  <a:pt x="38" y="7"/>
                </a:lnTo>
                <a:lnTo>
                  <a:pt x="33" y="9"/>
                </a:lnTo>
                <a:lnTo>
                  <a:pt x="26" y="13"/>
                </a:lnTo>
                <a:lnTo>
                  <a:pt x="19" y="18"/>
                </a:lnTo>
                <a:lnTo>
                  <a:pt x="14" y="23"/>
                </a:lnTo>
                <a:lnTo>
                  <a:pt x="10" y="31"/>
                </a:lnTo>
                <a:lnTo>
                  <a:pt x="6" y="38"/>
                </a:lnTo>
                <a:lnTo>
                  <a:pt x="3" y="47"/>
                </a:lnTo>
                <a:lnTo>
                  <a:pt x="0" y="55"/>
                </a:lnTo>
                <a:lnTo>
                  <a:pt x="0" y="62"/>
                </a:lnTo>
                <a:lnTo>
                  <a:pt x="3" y="59"/>
                </a:lnTo>
                <a:lnTo>
                  <a:pt x="5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5"/>
                </a:lnTo>
                <a:lnTo>
                  <a:pt x="34" y="39"/>
                </a:lnTo>
                <a:lnTo>
                  <a:pt x="41" y="49"/>
                </a:lnTo>
                <a:lnTo>
                  <a:pt x="45" y="52"/>
                </a:lnTo>
                <a:lnTo>
                  <a:pt x="48" y="56"/>
                </a:lnTo>
                <a:lnTo>
                  <a:pt x="53" y="62"/>
                </a:lnTo>
                <a:lnTo>
                  <a:pt x="59" y="68"/>
                </a:lnTo>
                <a:lnTo>
                  <a:pt x="17" y="110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7" y="110"/>
                </a:lnTo>
                <a:lnTo>
                  <a:pt x="72" y="65"/>
                </a:lnTo>
                <a:lnTo>
                  <a:pt x="111" y="27"/>
                </a:lnTo>
                <a:lnTo>
                  <a:pt x="115" y="32"/>
                </a:lnTo>
                <a:lnTo>
                  <a:pt x="119" y="37"/>
                </a:lnTo>
                <a:lnTo>
                  <a:pt x="123" y="42"/>
                </a:lnTo>
                <a:lnTo>
                  <a:pt x="127" y="48"/>
                </a:lnTo>
                <a:lnTo>
                  <a:pt x="130" y="53"/>
                </a:lnTo>
                <a:lnTo>
                  <a:pt x="133" y="59"/>
                </a:lnTo>
                <a:lnTo>
                  <a:pt x="132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6" y="6"/>
                </a:lnTo>
                <a:lnTo>
                  <a:pt x="91" y="2"/>
                </a:lnTo>
                <a:lnTo>
                  <a:pt x="84" y="0"/>
                </a:lnTo>
                <a:lnTo>
                  <a:pt x="76" y="0"/>
                </a:lnTo>
                <a:lnTo>
                  <a:pt x="82" y="4"/>
                </a:lnTo>
                <a:lnTo>
                  <a:pt x="88" y="8"/>
                </a:lnTo>
                <a:lnTo>
                  <a:pt x="92" y="10"/>
                </a:lnTo>
                <a:lnTo>
                  <a:pt x="98" y="14"/>
                </a:lnTo>
                <a:lnTo>
                  <a:pt x="102" y="18"/>
                </a:lnTo>
                <a:lnTo>
                  <a:pt x="105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Freeform 454"/>
          <p:cNvSpPr>
            <a:spLocks/>
          </p:cNvSpPr>
          <p:nvPr/>
        </p:nvSpPr>
        <p:spPr bwMode="auto">
          <a:xfrm>
            <a:off x="1943100" y="2603500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6" y="16"/>
                </a:lnTo>
                <a:lnTo>
                  <a:pt x="42" y="7"/>
                </a:lnTo>
                <a:lnTo>
                  <a:pt x="38" y="7"/>
                </a:lnTo>
                <a:lnTo>
                  <a:pt x="33" y="9"/>
                </a:lnTo>
                <a:lnTo>
                  <a:pt x="26" y="13"/>
                </a:lnTo>
                <a:lnTo>
                  <a:pt x="19" y="18"/>
                </a:lnTo>
                <a:lnTo>
                  <a:pt x="14" y="23"/>
                </a:lnTo>
                <a:lnTo>
                  <a:pt x="10" y="31"/>
                </a:lnTo>
                <a:lnTo>
                  <a:pt x="6" y="38"/>
                </a:lnTo>
                <a:lnTo>
                  <a:pt x="3" y="47"/>
                </a:lnTo>
                <a:lnTo>
                  <a:pt x="0" y="55"/>
                </a:lnTo>
                <a:lnTo>
                  <a:pt x="0" y="62"/>
                </a:lnTo>
                <a:lnTo>
                  <a:pt x="3" y="59"/>
                </a:lnTo>
                <a:lnTo>
                  <a:pt x="5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5"/>
                </a:lnTo>
                <a:lnTo>
                  <a:pt x="34" y="39"/>
                </a:lnTo>
                <a:lnTo>
                  <a:pt x="41" y="49"/>
                </a:lnTo>
                <a:lnTo>
                  <a:pt x="45" y="52"/>
                </a:lnTo>
                <a:lnTo>
                  <a:pt x="48" y="56"/>
                </a:lnTo>
                <a:lnTo>
                  <a:pt x="53" y="62"/>
                </a:lnTo>
                <a:lnTo>
                  <a:pt x="59" y="68"/>
                </a:lnTo>
                <a:lnTo>
                  <a:pt x="17" y="110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7" y="110"/>
                </a:lnTo>
                <a:lnTo>
                  <a:pt x="72" y="65"/>
                </a:lnTo>
                <a:lnTo>
                  <a:pt x="111" y="27"/>
                </a:lnTo>
                <a:lnTo>
                  <a:pt x="115" y="32"/>
                </a:lnTo>
                <a:lnTo>
                  <a:pt x="119" y="37"/>
                </a:lnTo>
                <a:lnTo>
                  <a:pt x="123" y="42"/>
                </a:lnTo>
                <a:lnTo>
                  <a:pt x="127" y="48"/>
                </a:lnTo>
                <a:lnTo>
                  <a:pt x="130" y="53"/>
                </a:lnTo>
                <a:lnTo>
                  <a:pt x="133" y="59"/>
                </a:lnTo>
                <a:lnTo>
                  <a:pt x="132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6" y="6"/>
                </a:lnTo>
                <a:lnTo>
                  <a:pt x="91" y="2"/>
                </a:lnTo>
                <a:lnTo>
                  <a:pt x="84" y="0"/>
                </a:lnTo>
                <a:lnTo>
                  <a:pt x="76" y="0"/>
                </a:lnTo>
                <a:lnTo>
                  <a:pt x="82" y="4"/>
                </a:lnTo>
                <a:lnTo>
                  <a:pt x="88" y="8"/>
                </a:lnTo>
                <a:lnTo>
                  <a:pt x="92" y="10"/>
                </a:lnTo>
                <a:lnTo>
                  <a:pt x="98" y="14"/>
                </a:lnTo>
                <a:lnTo>
                  <a:pt x="102" y="18"/>
                </a:lnTo>
                <a:lnTo>
                  <a:pt x="105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455"/>
          <p:cNvSpPr>
            <a:spLocks/>
          </p:cNvSpPr>
          <p:nvPr/>
        </p:nvSpPr>
        <p:spPr bwMode="auto">
          <a:xfrm>
            <a:off x="1927225" y="2441575"/>
            <a:ext cx="69850" cy="61913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1"/>
                </a:lnTo>
                <a:lnTo>
                  <a:pt x="38" y="18"/>
                </a:lnTo>
                <a:lnTo>
                  <a:pt x="45" y="16"/>
                </a:lnTo>
                <a:lnTo>
                  <a:pt x="42" y="6"/>
                </a:lnTo>
                <a:lnTo>
                  <a:pt x="38" y="6"/>
                </a:lnTo>
                <a:lnTo>
                  <a:pt x="33" y="8"/>
                </a:lnTo>
                <a:lnTo>
                  <a:pt x="26" y="12"/>
                </a:lnTo>
                <a:lnTo>
                  <a:pt x="18" y="17"/>
                </a:lnTo>
                <a:lnTo>
                  <a:pt x="13" y="22"/>
                </a:lnTo>
                <a:lnTo>
                  <a:pt x="9" y="30"/>
                </a:lnTo>
                <a:lnTo>
                  <a:pt x="4" y="38"/>
                </a:lnTo>
                <a:lnTo>
                  <a:pt x="1" y="46"/>
                </a:lnTo>
                <a:lnTo>
                  <a:pt x="0" y="54"/>
                </a:lnTo>
                <a:lnTo>
                  <a:pt x="0" y="61"/>
                </a:lnTo>
                <a:lnTo>
                  <a:pt x="1" y="58"/>
                </a:lnTo>
                <a:lnTo>
                  <a:pt x="4" y="54"/>
                </a:lnTo>
                <a:lnTo>
                  <a:pt x="9" y="46"/>
                </a:lnTo>
                <a:lnTo>
                  <a:pt x="15" y="38"/>
                </a:lnTo>
                <a:lnTo>
                  <a:pt x="17" y="34"/>
                </a:lnTo>
                <a:lnTo>
                  <a:pt x="20" y="32"/>
                </a:lnTo>
                <a:lnTo>
                  <a:pt x="22" y="32"/>
                </a:lnTo>
                <a:lnTo>
                  <a:pt x="26" y="33"/>
                </a:lnTo>
                <a:lnTo>
                  <a:pt x="33" y="39"/>
                </a:lnTo>
                <a:lnTo>
                  <a:pt x="41" y="47"/>
                </a:lnTo>
                <a:lnTo>
                  <a:pt x="43" y="50"/>
                </a:lnTo>
                <a:lnTo>
                  <a:pt x="48" y="55"/>
                </a:lnTo>
                <a:lnTo>
                  <a:pt x="52" y="61"/>
                </a:lnTo>
                <a:lnTo>
                  <a:pt x="58" y="68"/>
                </a:lnTo>
                <a:lnTo>
                  <a:pt x="16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1" y="65"/>
                </a:lnTo>
                <a:lnTo>
                  <a:pt x="109" y="26"/>
                </a:lnTo>
                <a:lnTo>
                  <a:pt x="114" y="31"/>
                </a:lnTo>
                <a:lnTo>
                  <a:pt x="118" y="36"/>
                </a:lnTo>
                <a:lnTo>
                  <a:pt x="122" y="42"/>
                </a:lnTo>
                <a:lnTo>
                  <a:pt x="126" y="46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0"/>
                </a:lnTo>
                <a:lnTo>
                  <a:pt x="125" y="34"/>
                </a:lnTo>
                <a:lnTo>
                  <a:pt x="121" y="29"/>
                </a:lnTo>
                <a:lnTo>
                  <a:pt x="118" y="23"/>
                </a:lnTo>
                <a:lnTo>
                  <a:pt x="112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3"/>
                </a:lnTo>
                <a:lnTo>
                  <a:pt x="87" y="6"/>
                </a:lnTo>
                <a:lnTo>
                  <a:pt x="91" y="9"/>
                </a:lnTo>
                <a:lnTo>
                  <a:pt x="96" y="14"/>
                </a:lnTo>
                <a:lnTo>
                  <a:pt x="101" y="17"/>
                </a:lnTo>
                <a:lnTo>
                  <a:pt x="105" y="20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Freeform 456"/>
          <p:cNvSpPr>
            <a:spLocks/>
          </p:cNvSpPr>
          <p:nvPr/>
        </p:nvSpPr>
        <p:spPr bwMode="auto">
          <a:xfrm>
            <a:off x="1927225" y="2441575"/>
            <a:ext cx="69850" cy="61913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1"/>
                </a:lnTo>
                <a:lnTo>
                  <a:pt x="38" y="18"/>
                </a:lnTo>
                <a:lnTo>
                  <a:pt x="45" y="16"/>
                </a:lnTo>
                <a:lnTo>
                  <a:pt x="42" y="6"/>
                </a:lnTo>
                <a:lnTo>
                  <a:pt x="38" y="6"/>
                </a:lnTo>
                <a:lnTo>
                  <a:pt x="33" y="8"/>
                </a:lnTo>
                <a:lnTo>
                  <a:pt x="26" y="12"/>
                </a:lnTo>
                <a:lnTo>
                  <a:pt x="18" y="17"/>
                </a:lnTo>
                <a:lnTo>
                  <a:pt x="13" y="22"/>
                </a:lnTo>
                <a:lnTo>
                  <a:pt x="9" y="30"/>
                </a:lnTo>
                <a:lnTo>
                  <a:pt x="4" y="38"/>
                </a:lnTo>
                <a:lnTo>
                  <a:pt x="1" y="46"/>
                </a:lnTo>
                <a:lnTo>
                  <a:pt x="0" y="54"/>
                </a:lnTo>
                <a:lnTo>
                  <a:pt x="0" y="61"/>
                </a:lnTo>
                <a:lnTo>
                  <a:pt x="1" y="58"/>
                </a:lnTo>
                <a:lnTo>
                  <a:pt x="4" y="54"/>
                </a:lnTo>
                <a:lnTo>
                  <a:pt x="9" y="46"/>
                </a:lnTo>
                <a:lnTo>
                  <a:pt x="15" y="38"/>
                </a:lnTo>
                <a:lnTo>
                  <a:pt x="17" y="34"/>
                </a:lnTo>
                <a:lnTo>
                  <a:pt x="20" y="32"/>
                </a:lnTo>
                <a:lnTo>
                  <a:pt x="22" y="32"/>
                </a:lnTo>
                <a:lnTo>
                  <a:pt x="26" y="33"/>
                </a:lnTo>
                <a:lnTo>
                  <a:pt x="33" y="39"/>
                </a:lnTo>
                <a:lnTo>
                  <a:pt x="41" y="47"/>
                </a:lnTo>
                <a:lnTo>
                  <a:pt x="43" y="50"/>
                </a:lnTo>
                <a:lnTo>
                  <a:pt x="48" y="55"/>
                </a:lnTo>
                <a:lnTo>
                  <a:pt x="52" y="61"/>
                </a:lnTo>
                <a:lnTo>
                  <a:pt x="58" y="68"/>
                </a:lnTo>
                <a:lnTo>
                  <a:pt x="16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1" y="65"/>
                </a:lnTo>
                <a:lnTo>
                  <a:pt x="109" y="26"/>
                </a:lnTo>
                <a:lnTo>
                  <a:pt x="114" y="31"/>
                </a:lnTo>
                <a:lnTo>
                  <a:pt x="118" y="36"/>
                </a:lnTo>
                <a:lnTo>
                  <a:pt x="122" y="42"/>
                </a:lnTo>
                <a:lnTo>
                  <a:pt x="126" y="46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0"/>
                </a:lnTo>
                <a:lnTo>
                  <a:pt x="125" y="34"/>
                </a:lnTo>
                <a:lnTo>
                  <a:pt x="121" y="29"/>
                </a:lnTo>
                <a:lnTo>
                  <a:pt x="118" y="23"/>
                </a:lnTo>
                <a:lnTo>
                  <a:pt x="112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3"/>
                </a:lnTo>
                <a:lnTo>
                  <a:pt x="87" y="6"/>
                </a:lnTo>
                <a:lnTo>
                  <a:pt x="91" y="9"/>
                </a:lnTo>
                <a:lnTo>
                  <a:pt x="96" y="14"/>
                </a:lnTo>
                <a:lnTo>
                  <a:pt x="101" y="17"/>
                </a:lnTo>
                <a:lnTo>
                  <a:pt x="105" y="20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Freeform 457"/>
          <p:cNvSpPr>
            <a:spLocks/>
          </p:cNvSpPr>
          <p:nvPr/>
        </p:nvSpPr>
        <p:spPr bwMode="auto">
          <a:xfrm>
            <a:off x="6257925" y="5622925"/>
            <a:ext cx="71438" cy="61913"/>
          </a:xfrm>
          <a:custGeom>
            <a:avLst/>
            <a:gdLst>
              <a:gd name="T0" fmla="*/ 2147483647 w 133"/>
              <a:gd name="T1" fmla="*/ 2147483647 h 118"/>
              <a:gd name="T2" fmla="*/ 2147483647 w 133"/>
              <a:gd name="T3" fmla="*/ 2147483647 h 118"/>
              <a:gd name="T4" fmla="*/ 2147483647 w 133"/>
              <a:gd name="T5" fmla="*/ 2147483647 h 118"/>
              <a:gd name="T6" fmla="*/ 2147483647 w 133"/>
              <a:gd name="T7" fmla="*/ 2147483647 h 118"/>
              <a:gd name="T8" fmla="*/ 2147483647 w 133"/>
              <a:gd name="T9" fmla="*/ 2147483647 h 118"/>
              <a:gd name="T10" fmla="*/ 2147483647 w 133"/>
              <a:gd name="T11" fmla="*/ 2147483647 h 118"/>
              <a:gd name="T12" fmla="*/ 2147483647 w 133"/>
              <a:gd name="T13" fmla="*/ 2147483647 h 118"/>
              <a:gd name="T14" fmla="*/ 2147483647 w 133"/>
              <a:gd name="T15" fmla="*/ 2147483647 h 118"/>
              <a:gd name="T16" fmla="*/ 0 w 133"/>
              <a:gd name="T17" fmla="*/ 2147483647 h 118"/>
              <a:gd name="T18" fmla="*/ 2147483647 w 133"/>
              <a:gd name="T19" fmla="*/ 2147483647 h 118"/>
              <a:gd name="T20" fmla="*/ 2147483647 w 133"/>
              <a:gd name="T21" fmla="*/ 2147483647 h 118"/>
              <a:gd name="T22" fmla="*/ 2147483647 w 133"/>
              <a:gd name="T23" fmla="*/ 2147483647 h 118"/>
              <a:gd name="T24" fmla="*/ 2147483647 w 133"/>
              <a:gd name="T25" fmla="*/ 2147483647 h 118"/>
              <a:gd name="T26" fmla="*/ 2147483647 w 133"/>
              <a:gd name="T27" fmla="*/ 2147483647 h 118"/>
              <a:gd name="T28" fmla="*/ 2147483647 w 133"/>
              <a:gd name="T29" fmla="*/ 2147483647 h 118"/>
              <a:gd name="T30" fmla="*/ 2147483647 w 133"/>
              <a:gd name="T31" fmla="*/ 2147483647 h 118"/>
              <a:gd name="T32" fmla="*/ 2147483647 w 133"/>
              <a:gd name="T33" fmla="*/ 2147483647 h 118"/>
              <a:gd name="T34" fmla="*/ 2147483647 w 133"/>
              <a:gd name="T35" fmla="*/ 2147483647 h 118"/>
              <a:gd name="T36" fmla="*/ 2147483647 w 133"/>
              <a:gd name="T37" fmla="*/ 2147483647 h 118"/>
              <a:gd name="T38" fmla="*/ 2147483647 w 133"/>
              <a:gd name="T39" fmla="*/ 2147483647 h 118"/>
              <a:gd name="T40" fmla="*/ 2147483647 w 133"/>
              <a:gd name="T41" fmla="*/ 2147483647 h 118"/>
              <a:gd name="T42" fmla="*/ 2147483647 w 133"/>
              <a:gd name="T43" fmla="*/ 2147483647 h 118"/>
              <a:gd name="T44" fmla="*/ 2147483647 w 133"/>
              <a:gd name="T45" fmla="*/ 2147483647 h 118"/>
              <a:gd name="T46" fmla="*/ 2147483647 w 133"/>
              <a:gd name="T47" fmla="*/ 2147483647 h 118"/>
              <a:gd name="T48" fmla="*/ 2147483647 w 133"/>
              <a:gd name="T49" fmla="*/ 2147483647 h 118"/>
              <a:gd name="T50" fmla="*/ 2147483647 w 133"/>
              <a:gd name="T51" fmla="*/ 2147483647 h 118"/>
              <a:gd name="T52" fmla="*/ 2147483647 w 133"/>
              <a:gd name="T53" fmla="*/ 2147483647 h 118"/>
              <a:gd name="T54" fmla="*/ 2147483647 w 133"/>
              <a:gd name="T55" fmla="*/ 2147483647 h 118"/>
              <a:gd name="T56" fmla="*/ 2147483647 w 133"/>
              <a:gd name="T57" fmla="*/ 0 h 118"/>
              <a:gd name="T58" fmla="*/ 2147483647 w 133"/>
              <a:gd name="T59" fmla="*/ 2147483647 h 118"/>
              <a:gd name="T60" fmla="*/ 2147483647 w 133"/>
              <a:gd name="T61" fmla="*/ 2147483647 h 118"/>
              <a:gd name="T62" fmla="*/ 2147483647 w 133"/>
              <a:gd name="T63" fmla="*/ 2147483647 h 118"/>
              <a:gd name="T64" fmla="*/ 2147483647 w 133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8">
                <a:moveTo>
                  <a:pt x="33" y="30"/>
                </a:moveTo>
                <a:lnTo>
                  <a:pt x="33" y="29"/>
                </a:lnTo>
                <a:lnTo>
                  <a:pt x="33" y="28"/>
                </a:lnTo>
                <a:lnTo>
                  <a:pt x="33" y="27"/>
                </a:lnTo>
                <a:lnTo>
                  <a:pt x="34" y="22"/>
                </a:lnTo>
                <a:lnTo>
                  <a:pt x="38" y="19"/>
                </a:lnTo>
                <a:lnTo>
                  <a:pt x="46" y="18"/>
                </a:lnTo>
                <a:lnTo>
                  <a:pt x="42" y="8"/>
                </a:lnTo>
                <a:lnTo>
                  <a:pt x="39" y="8"/>
                </a:lnTo>
                <a:lnTo>
                  <a:pt x="34" y="10"/>
                </a:lnTo>
                <a:lnTo>
                  <a:pt x="27" y="13"/>
                </a:lnTo>
                <a:lnTo>
                  <a:pt x="19" y="19"/>
                </a:lnTo>
                <a:lnTo>
                  <a:pt x="14" y="24"/>
                </a:lnTo>
                <a:lnTo>
                  <a:pt x="10" y="30"/>
                </a:lnTo>
                <a:lnTo>
                  <a:pt x="6" y="39"/>
                </a:lnTo>
                <a:lnTo>
                  <a:pt x="2" y="48"/>
                </a:lnTo>
                <a:lnTo>
                  <a:pt x="1" y="55"/>
                </a:lnTo>
                <a:lnTo>
                  <a:pt x="0" y="63"/>
                </a:lnTo>
                <a:lnTo>
                  <a:pt x="2" y="60"/>
                </a:lnTo>
                <a:lnTo>
                  <a:pt x="6" y="54"/>
                </a:lnTo>
                <a:lnTo>
                  <a:pt x="10" y="48"/>
                </a:lnTo>
                <a:lnTo>
                  <a:pt x="15" y="39"/>
                </a:lnTo>
                <a:lnTo>
                  <a:pt x="19" y="36"/>
                </a:lnTo>
                <a:lnTo>
                  <a:pt x="21" y="34"/>
                </a:lnTo>
                <a:lnTo>
                  <a:pt x="23" y="33"/>
                </a:lnTo>
                <a:lnTo>
                  <a:pt x="27" y="35"/>
                </a:lnTo>
                <a:lnTo>
                  <a:pt x="34" y="40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1"/>
                </a:lnTo>
                <a:lnTo>
                  <a:pt x="23" y="118"/>
                </a:lnTo>
                <a:lnTo>
                  <a:pt x="65" y="73"/>
                </a:lnTo>
                <a:lnTo>
                  <a:pt x="107" y="118"/>
                </a:lnTo>
                <a:lnTo>
                  <a:pt x="117" y="111"/>
                </a:lnTo>
                <a:lnTo>
                  <a:pt x="71" y="66"/>
                </a:lnTo>
                <a:lnTo>
                  <a:pt x="110" y="27"/>
                </a:lnTo>
                <a:lnTo>
                  <a:pt x="115" y="33"/>
                </a:lnTo>
                <a:lnTo>
                  <a:pt x="119" y="37"/>
                </a:lnTo>
                <a:lnTo>
                  <a:pt x="123" y="42"/>
                </a:lnTo>
                <a:lnTo>
                  <a:pt x="128" y="48"/>
                </a:lnTo>
                <a:lnTo>
                  <a:pt x="131" y="53"/>
                </a:lnTo>
                <a:lnTo>
                  <a:pt x="133" y="60"/>
                </a:lnTo>
                <a:lnTo>
                  <a:pt x="133" y="53"/>
                </a:lnTo>
                <a:lnTo>
                  <a:pt x="131" y="47"/>
                </a:lnTo>
                <a:lnTo>
                  <a:pt x="129" y="41"/>
                </a:lnTo>
                <a:lnTo>
                  <a:pt x="127" y="36"/>
                </a:lnTo>
                <a:lnTo>
                  <a:pt x="122" y="30"/>
                </a:lnTo>
                <a:lnTo>
                  <a:pt x="119" y="25"/>
                </a:lnTo>
                <a:lnTo>
                  <a:pt x="114" y="20"/>
                </a:lnTo>
                <a:lnTo>
                  <a:pt x="107" y="14"/>
                </a:lnTo>
                <a:lnTo>
                  <a:pt x="102" y="9"/>
                </a:lnTo>
                <a:lnTo>
                  <a:pt x="97" y="6"/>
                </a:lnTo>
                <a:lnTo>
                  <a:pt x="91" y="3"/>
                </a:lnTo>
                <a:lnTo>
                  <a:pt x="84" y="1"/>
                </a:lnTo>
                <a:lnTo>
                  <a:pt x="77" y="0"/>
                </a:lnTo>
                <a:lnTo>
                  <a:pt x="82" y="5"/>
                </a:lnTo>
                <a:lnTo>
                  <a:pt x="88" y="8"/>
                </a:lnTo>
                <a:lnTo>
                  <a:pt x="92" y="11"/>
                </a:lnTo>
                <a:lnTo>
                  <a:pt x="97" y="14"/>
                </a:lnTo>
                <a:lnTo>
                  <a:pt x="102" y="19"/>
                </a:lnTo>
                <a:lnTo>
                  <a:pt x="106" y="22"/>
                </a:lnTo>
                <a:lnTo>
                  <a:pt x="65" y="63"/>
                </a:lnTo>
                <a:lnTo>
                  <a:pt x="33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458"/>
          <p:cNvSpPr>
            <a:spLocks/>
          </p:cNvSpPr>
          <p:nvPr/>
        </p:nvSpPr>
        <p:spPr bwMode="auto">
          <a:xfrm>
            <a:off x="6257925" y="5622925"/>
            <a:ext cx="71438" cy="61913"/>
          </a:xfrm>
          <a:custGeom>
            <a:avLst/>
            <a:gdLst>
              <a:gd name="T0" fmla="*/ 2147483647 w 133"/>
              <a:gd name="T1" fmla="*/ 2147483647 h 118"/>
              <a:gd name="T2" fmla="*/ 2147483647 w 133"/>
              <a:gd name="T3" fmla="*/ 2147483647 h 118"/>
              <a:gd name="T4" fmla="*/ 2147483647 w 133"/>
              <a:gd name="T5" fmla="*/ 2147483647 h 118"/>
              <a:gd name="T6" fmla="*/ 2147483647 w 133"/>
              <a:gd name="T7" fmla="*/ 2147483647 h 118"/>
              <a:gd name="T8" fmla="*/ 2147483647 w 133"/>
              <a:gd name="T9" fmla="*/ 2147483647 h 118"/>
              <a:gd name="T10" fmla="*/ 2147483647 w 133"/>
              <a:gd name="T11" fmla="*/ 2147483647 h 118"/>
              <a:gd name="T12" fmla="*/ 2147483647 w 133"/>
              <a:gd name="T13" fmla="*/ 2147483647 h 118"/>
              <a:gd name="T14" fmla="*/ 2147483647 w 133"/>
              <a:gd name="T15" fmla="*/ 2147483647 h 118"/>
              <a:gd name="T16" fmla="*/ 0 w 133"/>
              <a:gd name="T17" fmla="*/ 2147483647 h 118"/>
              <a:gd name="T18" fmla="*/ 2147483647 w 133"/>
              <a:gd name="T19" fmla="*/ 2147483647 h 118"/>
              <a:gd name="T20" fmla="*/ 2147483647 w 133"/>
              <a:gd name="T21" fmla="*/ 2147483647 h 118"/>
              <a:gd name="T22" fmla="*/ 2147483647 w 133"/>
              <a:gd name="T23" fmla="*/ 2147483647 h 118"/>
              <a:gd name="T24" fmla="*/ 2147483647 w 133"/>
              <a:gd name="T25" fmla="*/ 2147483647 h 118"/>
              <a:gd name="T26" fmla="*/ 2147483647 w 133"/>
              <a:gd name="T27" fmla="*/ 2147483647 h 118"/>
              <a:gd name="T28" fmla="*/ 2147483647 w 133"/>
              <a:gd name="T29" fmla="*/ 2147483647 h 118"/>
              <a:gd name="T30" fmla="*/ 2147483647 w 133"/>
              <a:gd name="T31" fmla="*/ 2147483647 h 118"/>
              <a:gd name="T32" fmla="*/ 2147483647 w 133"/>
              <a:gd name="T33" fmla="*/ 2147483647 h 118"/>
              <a:gd name="T34" fmla="*/ 2147483647 w 133"/>
              <a:gd name="T35" fmla="*/ 2147483647 h 118"/>
              <a:gd name="T36" fmla="*/ 2147483647 w 133"/>
              <a:gd name="T37" fmla="*/ 2147483647 h 118"/>
              <a:gd name="T38" fmla="*/ 2147483647 w 133"/>
              <a:gd name="T39" fmla="*/ 2147483647 h 118"/>
              <a:gd name="T40" fmla="*/ 2147483647 w 133"/>
              <a:gd name="T41" fmla="*/ 2147483647 h 118"/>
              <a:gd name="T42" fmla="*/ 2147483647 w 133"/>
              <a:gd name="T43" fmla="*/ 2147483647 h 118"/>
              <a:gd name="T44" fmla="*/ 2147483647 w 133"/>
              <a:gd name="T45" fmla="*/ 2147483647 h 118"/>
              <a:gd name="T46" fmla="*/ 2147483647 w 133"/>
              <a:gd name="T47" fmla="*/ 2147483647 h 118"/>
              <a:gd name="T48" fmla="*/ 2147483647 w 133"/>
              <a:gd name="T49" fmla="*/ 2147483647 h 118"/>
              <a:gd name="T50" fmla="*/ 2147483647 w 133"/>
              <a:gd name="T51" fmla="*/ 2147483647 h 118"/>
              <a:gd name="T52" fmla="*/ 2147483647 w 133"/>
              <a:gd name="T53" fmla="*/ 2147483647 h 118"/>
              <a:gd name="T54" fmla="*/ 2147483647 w 133"/>
              <a:gd name="T55" fmla="*/ 2147483647 h 118"/>
              <a:gd name="T56" fmla="*/ 2147483647 w 133"/>
              <a:gd name="T57" fmla="*/ 0 h 118"/>
              <a:gd name="T58" fmla="*/ 2147483647 w 133"/>
              <a:gd name="T59" fmla="*/ 2147483647 h 118"/>
              <a:gd name="T60" fmla="*/ 2147483647 w 133"/>
              <a:gd name="T61" fmla="*/ 2147483647 h 118"/>
              <a:gd name="T62" fmla="*/ 2147483647 w 133"/>
              <a:gd name="T63" fmla="*/ 2147483647 h 118"/>
              <a:gd name="T64" fmla="*/ 2147483647 w 133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8">
                <a:moveTo>
                  <a:pt x="33" y="30"/>
                </a:moveTo>
                <a:lnTo>
                  <a:pt x="33" y="29"/>
                </a:lnTo>
                <a:lnTo>
                  <a:pt x="33" y="28"/>
                </a:lnTo>
                <a:lnTo>
                  <a:pt x="33" y="27"/>
                </a:lnTo>
                <a:lnTo>
                  <a:pt x="34" y="22"/>
                </a:lnTo>
                <a:lnTo>
                  <a:pt x="38" y="19"/>
                </a:lnTo>
                <a:lnTo>
                  <a:pt x="46" y="18"/>
                </a:lnTo>
                <a:lnTo>
                  <a:pt x="42" y="8"/>
                </a:lnTo>
                <a:lnTo>
                  <a:pt x="39" y="8"/>
                </a:lnTo>
                <a:lnTo>
                  <a:pt x="34" y="10"/>
                </a:lnTo>
                <a:lnTo>
                  <a:pt x="27" y="13"/>
                </a:lnTo>
                <a:lnTo>
                  <a:pt x="19" y="19"/>
                </a:lnTo>
                <a:lnTo>
                  <a:pt x="14" y="24"/>
                </a:lnTo>
                <a:lnTo>
                  <a:pt x="10" y="30"/>
                </a:lnTo>
                <a:lnTo>
                  <a:pt x="6" y="39"/>
                </a:lnTo>
                <a:lnTo>
                  <a:pt x="2" y="48"/>
                </a:lnTo>
                <a:lnTo>
                  <a:pt x="1" y="55"/>
                </a:lnTo>
                <a:lnTo>
                  <a:pt x="0" y="63"/>
                </a:lnTo>
                <a:lnTo>
                  <a:pt x="2" y="60"/>
                </a:lnTo>
                <a:lnTo>
                  <a:pt x="6" y="54"/>
                </a:lnTo>
                <a:lnTo>
                  <a:pt x="10" y="48"/>
                </a:lnTo>
                <a:lnTo>
                  <a:pt x="15" y="39"/>
                </a:lnTo>
                <a:lnTo>
                  <a:pt x="19" y="36"/>
                </a:lnTo>
                <a:lnTo>
                  <a:pt x="21" y="34"/>
                </a:lnTo>
                <a:lnTo>
                  <a:pt x="23" y="33"/>
                </a:lnTo>
                <a:lnTo>
                  <a:pt x="27" y="35"/>
                </a:lnTo>
                <a:lnTo>
                  <a:pt x="34" y="40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1"/>
                </a:lnTo>
                <a:lnTo>
                  <a:pt x="23" y="118"/>
                </a:lnTo>
                <a:lnTo>
                  <a:pt x="65" y="73"/>
                </a:lnTo>
                <a:lnTo>
                  <a:pt x="107" y="118"/>
                </a:lnTo>
                <a:lnTo>
                  <a:pt x="117" y="111"/>
                </a:lnTo>
                <a:lnTo>
                  <a:pt x="71" y="66"/>
                </a:lnTo>
                <a:lnTo>
                  <a:pt x="110" y="27"/>
                </a:lnTo>
                <a:lnTo>
                  <a:pt x="115" y="33"/>
                </a:lnTo>
                <a:lnTo>
                  <a:pt x="119" y="37"/>
                </a:lnTo>
                <a:lnTo>
                  <a:pt x="123" y="42"/>
                </a:lnTo>
                <a:lnTo>
                  <a:pt x="128" y="48"/>
                </a:lnTo>
                <a:lnTo>
                  <a:pt x="131" y="53"/>
                </a:lnTo>
                <a:lnTo>
                  <a:pt x="133" y="60"/>
                </a:lnTo>
                <a:lnTo>
                  <a:pt x="133" y="53"/>
                </a:lnTo>
                <a:lnTo>
                  <a:pt x="131" y="47"/>
                </a:lnTo>
                <a:lnTo>
                  <a:pt x="129" y="41"/>
                </a:lnTo>
                <a:lnTo>
                  <a:pt x="127" y="36"/>
                </a:lnTo>
                <a:lnTo>
                  <a:pt x="122" y="30"/>
                </a:lnTo>
                <a:lnTo>
                  <a:pt x="119" y="25"/>
                </a:lnTo>
                <a:lnTo>
                  <a:pt x="114" y="20"/>
                </a:lnTo>
                <a:lnTo>
                  <a:pt x="107" y="14"/>
                </a:lnTo>
                <a:lnTo>
                  <a:pt x="102" y="9"/>
                </a:lnTo>
                <a:lnTo>
                  <a:pt x="97" y="6"/>
                </a:lnTo>
                <a:lnTo>
                  <a:pt x="91" y="3"/>
                </a:lnTo>
                <a:lnTo>
                  <a:pt x="84" y="1"/>
                </a:lnTo>
                <a:lnTo>
                  <a:pt x="77" y="0"/>
                </a:lnTo>
                <a:lnTo>
                  <a:pt x="82" y="5"/>
                </a:lnTo>
                <a:lnTo>
                  <a:pt x="88" y="8"/>
                </a:lnTo>
                <a:lnTo>
                  <a:pt x="92" y="11"/>
                </a:lnTo>
                <a:lnTo>
                  <a:pt x="97" y="14"/>
                </a:lnTo>
                <a:lnTo>
                  <a:pt x="102" y="19"/>
                </a:lnTo>
                <a:lnTo>
                  <a:pt x="106" y="22"/>
                </a:lnTo>
                <a:lnTo>
                  <a:pt x="65" y="63"/>
                </a:lnTo>
                <a:lnTo>
                  <a:pt x="33" y="3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Freeform 459"/>
          <p:cNvSpPr>
            <a:spLocks/>
          </p:cNvSpPr>
          <p:nvPr/>
        </p:nvSpPr>
        <p:spPr bwMode="auto">
          <a:xfrm>
            <a:off x="5607050" y="2894013"/>
            <a:ext cx="155575" cy="134937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2" y="64"/>
                </a:moveTo>
                <a:lnTo>
                  <a:pt x="72" y="62"/>
                </a:lnTo>
                <a:lnTo>
                  <a:pt x="70" y="60"/>
                </a:lnTo>
                <a:lnTo>
                  <a:pt x="70" y="58"/>
                </a:lnTo>
                <a:lnTo>
                  <a:pt x="74" y="47"/>
                </a:lnTo>
                <a:lnTo>
                  <a:pt x="83" y="41"/>
                </a:lnTo>
                <a:lnTo>
                  <a:pt x="101" y="36"/>
                </a:lnTo>
                <a:lnTo>
                  <a:pt x="93" y="15"/>
                </a:lnTo>
                <a:lnTo>
                  <a:pt x="85" y="16"/>
                </a:lnTo>
                <a:lnTo>
                  <a:pt x="73" y="20"/>
                </a:lnTo>
                <a:lnTo>
                  <a:pt x="58" y="28"/>
                </a:lnTo>
                <a:lnTo>
                  <a:pt x="41" y="40"/>
                </a:lnTo>
                <a:lnTo>
                  <a:pt x="31" y="52"/>
                </a:lnTo>
                <a:lnTo>
                  <a:pt x="21" y="67"/>
                </a:lnTo>
                <a:lnTo>
                  <a:pt x="12" y="84"/>
                </a:lnTo>
                <a:lnTo>
                  <a:pt x="5" y="103"/>
                </a:lnTo>
                <a:lnTo>
                  <a:pt x="1" y="121"/>
                </a:lnTo>
                <a:lnTo>
                  <a:pt x="0" y="136"/>
                </a:lnTo>
                <a:lnTo>
                  <a:pt x="4" y="129"/>
                </a:lnTo>
                <a:lnTo>
                  <a:pt x="10" y="118"/>
                </a:lnTo>
                <a:lnTo>
                  <a:pt x="21" y="103"/>
                </a:lnTo>
                <a:lnTo>
                  <a:pt x="34" y="84"/>
                </a:lnTo>
                <a:lnTo>
                  <a:pt x="39" y="77"/>
                </a:lnTo>
                <a:lnTo>
                  <a:pt x="45" y="73"/>
                </a:lnTo>
                <a:lnTo>
                  <a:pt x="50" y="71"/>
                </a:lnTo>
                <a:lnTo>
                  <a:pt x="60" y="75"/>
                </a:lnTo>
                <a:lnTo>
                  <a:pt x="74" y="87"/>
                </a:lnTo>
                <a:lnTo>
                  <a:pt x="91" y="107"/>
                </a:lnTo>
                <a:lnTo>
                  <a:pt x="97" y="113"/>
                </a:lnTo>
                <a:lnTo>
                  <a:pt x="105" y="123"/>
                </a:lnTo>
                <a:lnTo>
                  <a:pt x="116" y="136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8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9"/>
                </a:lnTo>
                <a:lnTo>
                  <a:pt x="252" y="70"/>
                </a:lnTo>
                <a:lnTo>
                  <a:pt x="262" y="81"/>
                </a:lnTo>
                <a:lnTo>
                  <a:pt x="270" y="93"/>
                </a:lnTo>
                <a:lnTo>
                  <a:pt x="279" y="104"/>
                </a:lnTo>
                <a:lnTo>
                  <a:pt x="286" y="116"/>
                </a:lnTo>
                <a:lnTo>
                  <a:pt x="293" y="129"/>
                </a:lnTo>
                <a:lnTo>
                  <a:pt x="291" y="115"/>
                </a:lnTo>
                <a:lnTo>
                  <a:pt x="288" y="102"/>
                </a:lnTo>
                <a:lnTo>
                  <a:pt x="283" y="90"/>
                </a:lnTo>
                <a:lnTo>
                  <a:pt x="277" y="77"/>
                </a:lnTo>
                <a:lnTo>
                  <a:pt x="269" y="66"/>
                </a:lnTo>
                <a:lnTo>
                  <a:pt x="259" y="54"/>
                </a:lnTo>
                <a:lnTo>
                  <a:pt x="249" y="43"/>
                </a:lnTo>
                <a:lnTo>
                  <a:pt x="235" y="29"/>
                </a:lnTo>
                <a:lnTo>
                  <a:pt x="223" y="19"/>
                </a:lnTo>
                <a:lnTo>
                  <a:pt x="213" y="12"/>
                </a:lnTo>
                <a:lnTo>
                  <a:pt x="199" y="5"/>
                </a:lnTo>
                <a:lnTo>
                  <a:pt x="184" y="2"/>
                </a:lnTo>
                <a:lnTo>
                  <a:pt x="168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2"/>
                </a:lnTo>
                <a:lnTo>
                  <a:pt x="214" y="31"/>
                </a:lnTo>
                <a:lnTo>
                  <a:pt x="224" y="40"/>
                </a:lnTo>
                <a:lnTo>
                  <a:pt x="231" y="47"/>
                </a:lnTo>
                <a:lnTo>
                  <a:pt x="143" y="136"/>
                </a:lnTo>
                <a:lnTo>
                  <a:pt x="72" y="64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460"/>
          <p:cNvSpPr>
            <a:spLocks/>
          </p:cNvSpPr>
          <p:nvPr/>
        </p:nvSpPr>
        <p:spPr bwMode="auto">
          <a:xfrm>
            <a:off x="5607050" y="2894013"/>
            <a:ext cx="155575" cy="134937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2" y="64"/>
                </a:moveTo>
                <a:lnTo>
                  <a:pt x="72" y="62"/>
                </a:lnTo>
                <a:lnTo>
                  <a:pt x="70" y="60"/>
                </a:lnTo>
                <a:lnTo>
                  <a:pt x="70" y="58"/>
                </a:lnTo>
                <a:lnTo>
                  <a:pt x="74" y="47"/>
                </a:lnTo>
                <a:lnTo>
                  <a:pt x="83" y="41"/>
                </a:lnTo>
                <a:lnTo>
                  <a:pt x="101" y="36"/>
                </a:lnTo>
                <a:lnTo>
                  <a:pt x="93" y="15"/>
                </a:lnTo>
                <a:lnTo>
                  <a:pt x="85" y="16"/>
                </a:lnTo>
                <a:lnTo>
                  <a:pt x="73" y="20"/>
                </a:lnTo>
                <a:lnTo>
                  <a:pt x="58" y="28"/>
                </a:lnTo>
                <a:lnTo>
                  <a:pt x="41" y="40"/>
                </a:lnTo>
                <a:lnTo>
                  <a:pt x="31" y="52"/>
                </a:lnTo>
                <a:lnTo>
                  <a:pt x="21" y="67"/>
                </a:lnTo>
                <a:lnTo>
                  <a:pt x="12" y="84"/>
                </a:lnTo>
                <a:lnTo>
                  <a:pt x="5" y="103"/>
                </a:lnTo>
                <a:lnTo>
                  <a:pt x="1" y="121"/>
                </a:lnTo>
                <a:lnTo>
                  <a:pt x="0" y="136"/>
                </a:lnTo>
                <a:lnTo>
                  <a:pt x="4" y="129"/>
                </a:lnTo>
                <a:lnTo>
                  <a:pt x="10" y="118"/>
                </a:lnTo>
                <a:lnTo>
                  <a:pt x="21" y="103"/>
                </a:lnTo>
                <a:lnTo>
                  <a:pt x="34" y="84"/>
                </a:lnTo>
                <a:lnTo>
                  <a:pt x="39" y="77"/>
                </a:lnTo>
                <a:lnTo>
                  <a:pt x="45" y="73"/>
                </a:lnTo>
                <a:lnTo>
                  <a:pt x="50" y="71"/>
                </a:lnTo>
                <a:lnTo>
                  <a:pt x="60" y="75"/>
                </a:lnTo>
                <a:lnTo>
                  <a:pt x="74" y="87"/>
                </a:lnTo>
                <a:lnTo>
                  <a:pt x="91" y="107"/>
                </a:lnTo>
                <a:lnTo>
                  <a:pt x="97" y="113"/>
                </a:lnTo>
                <a:lnTo>
                  <a:pt x="105" y="123"/>
                </a:lnTo>
                <a:lnTo>
                  <a:pt x="116" y="136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8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9"/>
                </a:lnTo>
                <a:lnTo>
                  <a:pt x="252" y="70"/>
                </a:lnTo>
                <a:lnTo>
                  <a:pt x="262" y="81"/>
                </a:lnTo>
                <a:lnTo>
                  <a:pt x="270" y="93"/>
                </a:lnTo>
                <a:lnTo>
                  <a:pt x="279" y="104"/>
                </a:lnTo>
                <a:lnTo>
                  <a:pt x="286" y="116"/>
                </a:lnTo>
                <a:lnTo>
                  <a:pt x="293" y="129"/>
                </a:lnTo>
                <a:lnTo>
                  <a:pt x="291" y="115"/>
                </a:lnTo>
                <a:lnTo>
                  <a:pt x="288" y="102"/>
                </a:lnTo>
                <a:lnTo>
                  <a:pt x="283" y="90"/>
                </a:lnTo>
                <a:lnTo>
                  <a:pt x="277" y="77"/>
                </a:lnTo>
                <a:lnTo>
                  <a:pt x="269" y="66"/>
                </a:lnTo>
                <a:lnTo>
                  <a:pt x="259" y="54"/>
                </a:lnTo>
                <a:lnTo>
                  <a:pt x="249" y="43"/>
                </a:lnTo>
                <a:lnTo>
                  <a:pt x="235" y="29"/>
                </a:lnTo>
                <a:lnTo>
                  <a:pt x="223" y="19"/>
                </a:lnTo>
                <a:lnTo>
                  <a:pt x="213" y="12"/>
                </a:lnTo>
                <a:lnTo>
                  <a:pt x="199" y="5"/>
                </a:lnTo>
                <a:lnTo>
                  <a:pt x="184" y="2"/>
                </a:lnTo>
                <a:lnTo>
                  <a:pt x="168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2"/>
                </a:lnTo>
                <a:lnTo>
                  <a:pt x="214" y="31"/>
                </a:lnTo>
                <a:lnTo>
                  <a:pt x="224" y="40"/>
                </a:lnTo>
                <a:lnTo>
                  <a:pt x="231" y="47"/>
                </a:lnTo>
                <a:lnTo>
                  <a:pt x="143" y="136"/>
                </a:lnTo>
                <a:lnTo>
                  <a:pt x="72" y="64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Freeform 461"/>
          <p:cNvSpPr>
            <a:spLocks/>
          </p:cNvSpPr>
          <p:nvPr/>
        </p:nvSpPr>
        <p:spPr bwMode="auto">
          <a:xfrm>
            <a:off x="5664200" y="2076450"/>
            <a:ext cx="153988" cy="136525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1" y="65"/>
                </a:moveTo>
                <a:lnTo>
                  <a:pt x="71" y="61"/>
                </a:lnTo>
                <a:lnTo>
                  <a:pt x="70" y="59"/>
                </a:lnTo>
                <a:lnTo>
                  <a:pt x="70" y="57"/>
                </a:lnTo>
                <a:lnTo>
                  <a:pt x="74" y="46"/>
                </a:lnTo>
                <a:lnTo>
                  <a:pt x="83" y="40"/>
                </a:lnTo>
                <a:lnTo>
                  <a:pt x="101" y="37"/>
                </a:lnTo>
                <a:lnTo>
                  <a:pt x="93" y="14"/>
                </a:lnTo>
                <a:lnTo>
                  <a:pt x="84" y="15"/>
                </a:lnTo>
                <a:lnTo>
                  <a:pt x="72" y="19"/>
                </a:lnTo>
                <a:lnTo>
                  <a:pt x="57" y="28"/>
                </a:lnTo>
                <a:lnTo>
                  <a:pt x="41" y="39"/>
                </a:lnTo>
                <a:lnTo>
                  <a:pt x="30" y="51"/>
                </a:lnTo>
                <a:lnTo>
                  <a:pt x="21" y="66"/>
                </a:lnTo>
                <a:lnTo>
                  <a:pt x="12" y="84"/>
                </a:lnTo>
                <a:lnTo>
                  <a:pt x="4" y="102"/>
                </a:lnTo>
                <a:lnTo>
                  <a:pt x="1" y="120"/>
                </a:lnTo>
                <a:lnTo>
                  <a:pt x="0" y="136"/>
                </a:lnTo>
                <a:lnTo>
                  <a:pt x="3" y="129"/>
                </a:lnTo>
                <a:lnTo>
                  <a:pt x="10" y="119"/>
                </a:lnTo>
                <a:lnTo>
                  <a:pt x="21" y="103"/>
                </a:lnTo>
                <a:lnTo>
                  <a:pt x="34" y="83"/>
                </a:lnTo>
                <a:lnTo>
                  <a:pt x="39" y="76"/>
                </a:lnTo>
                <a:lnTo>
                  <a:pt x="44" y="72"/>
                </a:lnTo>
                <a:lnTo>
                  <a:pt x="50" y="71"/>
                </a:lnTo>
                <a:lnTo>
                  <a:pt x="59" y="74"/>
                </a:lnTo>
                <a:lnTo>
                  <a:pt x="74" y="86"/>
                </a:lnTo>
                <a:lnTo>
                  <a:pt x="91" y="106"/>
                </a:lnTo>
                <a:lnTo>
                  <a:pt x="97" y="113"/>
                </a:lnTo>
                <a:lnTo>
                  <a:pt x="105" y="123"/>
                </a:lnTo>
                <a:lnTo>
                  <a:pt x="116" y="135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7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8"/>
                </a:lnTo>
                <a:lnTo>
                  <a:pt x="252" y="69"/>
                </a:lnTo>
                <a:lnTo>
                  <a:pt x="261" y="81"/>
                </a:lnTo>
                <a:lnTo>
                  <a:pt x="270" y="92"/>
                </a:lnTo>
                <a:lnTo>
                  <a:pt x="279" y="103"/>
                </a:lnTo>
                <a:lnTo>
                  <a:pt x="286" y="115"/>
                </a:lnTo>
                <a:lnTo>
                  <a:pt x="293" y="128"/>
                </a:lnTo>
                <a:lnTo>
                  <a:pt x="291" y="115"/>
                </a:lnTo>
                <a:lnTo>
                  <a:pt x="287" y="102"/>
                </a:lnTo>
                <a:lnTo>
                  <a:pt x="283" y="89"/>
                </a:lnTo>
                <a:lnTo>
                  <a:pt x="277" y="76"/>
                </a:lnTo>
                <a:lnTo>
                  <a:pt x="269" y="65"/>
                </a:lnTo>
                <a:lnTo>
                  <a:pt x="259" y="54"/>
                </a:lnTo>
                <a:lnTo>
                  <a:pt x="248" y="42"/>
                </a:lnTo>
                <a:lnTo>
                  <a:pt x="234" y="29"/>
                </a:lnTo>
                <a:lnTo>
                  <a:pt x="223" y="18"/>
                </a:lnTo>
                <a:lnTo>
                  <a:pt x="213" y="12"/>
                </a:lnTo>
                <a:lnTo>
                  <a:pt x="199" y="5"/>
                </a:lnTo>
                <a:lnTo>
                  <a:pt x="184" y="1"/>
                </a:lnTo>
                <a:lnTo>
                  <a:pt x="167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1"/>
                </a:lnTo>
                <a:lnTo>
                  <a:pt x="214" y="30"/>
                </a:lnTo>
                <a:lnTo>
                  <a:pt x="224" y="39"/>
                </a:lnTo>
                <a:lnTo>
                  <a:pt x="231" y="46"/>
                </a:lnTo>
                <a:lnTo>
                  <a:pt x="143" y="136"/>
                </a:lnTo>
                <a:lnTo>
                  <a:pt x="71" y="65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462"/>
          <p:cNvSpPr>
            <a:spLocks/>
          </p:cNvSpPr>
          <p:nvPr/>
        </p:nvSpPr>
        <p:spPr bwMode="auto">
          <a:xfrm>
            <a:off x="5664200" y="2076450"/>
            <a:ext cx="153988" cy="136525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1" y="65"/>
                </a:moveTo>
                <a:lnTo>
                  <a:pt x="71" y="61"/>
                </a:lnTo>
                <a:lnTo>
                  <a:pt x="70" y="59"/>
                </a:lnTo>
                <a:lnTo>
                  <a:pt x="70" y="57"/>
                </a:lnTo>
                <a:lnTo>
                  <a:pt x="74" y="46"/>
                </a:lnTo>
                <a:lnTo>
                  <a:pt x="83" y="40"/>
                </a:lnTo>
                <a:lnTo>
                  <a:pt x="101" y="37"/>
                </a:lnTo>
                <a:lnTo>
                  <a:pt x="93" y="14"/>
                </a:lnTo>
                <a:lnTo>
                  <a:pt x="84" y="15"/>
                </a:lnTo>
                <a:lnTo>
                  <a:pt x="72" y="19"/>
                </a:lnTo>
                <a:lnTo>
                  <a:pt x="57" y="28"/>
                </a:lnTo>
                <a:lnTo>
                  <a:pt x="41" y="39"/>
                </a:lnTo>
                <a:lnTo>
                  <a:pt x="30" y="51"/>
                </a:lnTo>
                <a:lnTo>
                  <a:pt x="21" y="66"/>
                </a:lnTo>
                <a:lnTo>
                  <a:pt x="12" y="84"/>
                </a:lnTo>
                <a:lnTo>
                  <a:pt x="4" y="102"/>
                </a:lnTo>
                <a:lnTo>
                  <a:pt x="1" y="120"/>
                </a:lnTo>
                <a:lnTo>
                  <a:pt x="0" y="136"/>
                </a:lnTo>
                <a:lnTo>
                  <a:pt x="3" y="129"/>
                </a:lnTo>
                <a:lnTo>
                  <a:pt x="10" y="119"/>
                </a:lnTo>
                <a:lnTo>
                  <a:pt x="21" y="103"/>
                </a:lnTo>
                <a:lnTo>
                  <a:pt x="34" y="83"/>
                </a:lnTo>
                <a:lnTo>
                  <a:pt x="39" y="76"/>
                </a:lnTo>
                <a:lnTo>
                  <a:pt x="44" y="72"/>
                </a:lnTo>
                <a:lnTo>
                  <a:pt x="50" y="71"/>
                </a:lnTo>
                <a:lnTo>
                  <a:pt x="59" y="74"/>
                </a:lnTo>
                <a:lnTo>
                  <a:pt x="74" y="86"/>
                </a:lnTo>
                <a:lnTo>
                  <a:pt x="91" y="106"/>
                </a:lnTo>
                <a:lnTo>
                  <a:pt x="97" y="113"/>
                </a:lnTo>
                <a:lnTo>
                  <a:pt x="105" y="123"/>
                </a:lnTo>
                <a:lnTo>
                  <a:pt x="116" y="135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7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8"/>
                </a:lnTo>
                <a:lnTo>
                  <a:pt x="252" y="69"/>
                </a:lnTo>
                <a:lnTo>
                  <a:pt x="261" y="81"/>
                </a:lnTo>
                <a:lnTo>
                  <a:pt x="270" y="92"/>
                </a:lnTo>
                <a:lnTo>
                  <a:pt x="279" y="103"/>
                </a:lnTo>
                <a:lnTo>
                  <a:pt x="286" y="115"/>
                </a:lnTo>
                <a:lnTo>
                  <a:pt x="293" y="128"/>
                </a:lnTo>
                <a:lnTo>
                  <a:pt x="291" y="115"/>
                </a:lnTo>
                <a:lnTo>
                  <a:pt x="287" y="102"/>
                </a:lnTo>
                <a:lnTo>
                  <a:pt x="283" y="89"/>
                </a:lnTo>
                <a:lnTo>
                  <a:pt x="277" y="76"/>
                </a:lnTo>
                <a:lnTo>
                  <a:pt x="269" y="65"/>
                </a:lnTo>
                <a:lnTo>
                  <a:pt x="259" y="54"/>
                </a:lnTo>
                <a:lnTo>
                  <a:pt x="248" y="42"/>
                </a:lnTo>
                <a:lnTo>
                  <a:pt x="234" y="29"/>
                </a:lnTo>
                <a:lnTo>
                  <a:pt x="223" y="18"/>
                </a:lnTo>
                <a:lnTo>
                  <a:pt x="213" y="12"/>
                </a:lnTo>
                <a:lnTo>
                  <a:pt x="199" y="5"/>
                </a:lnTo>
                <a:lnTo>
                  <a:pt x="184" y="1"/>
                </a:lnTo>
                <a:lnTo>
                  <a:pt x="167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1"/>
                </a:lnTo>
                <a:lnTo>
                  <a:pt x="214" y="30"/>
                </a:lnTo>
                <a:lnTo>
                  <a:pt x="224" y="39"/>
                </a:lnTo>
                <a:lnTo>
                  <a:pt x="231" y="46"/>
                </a:lnTo>
                <a:lnTo>
                  <a:pt x="143" y="136"/>
                </a:lnTo>
                <a:lnTo>
                  <a:pt x="71" y="65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463"/>
          <p:cNvSpPr>
            <a:spLocks/>
          </p:cNvSpPr>
          <p:nvPr/>
        </p:nvSpPr>
        <p:spPr bwMode="auto">
          <a:xfrm>
            <a:off x="4587875" y="2357438"/>
            <a:ext cx="153988" cy="136525"/>
          </a:xfrm>
          <a:custGeom>
            <a:avLst/>
            <a:gdLst>
              <a:gd name="T0" fmla="*/ 2147483647 w 292"/>
              <a:gd name="T1" fmla="*/ 2147483647 h 257"/>
              <a:gd name="T2" fmla="*/ 2147483647 w 292"/>
              <a:gd name="T3" fmla="*/ 2147483647 h 257"/>
              <a:gd name="T4" fmla="*/ 2147483647 w 292"/>
              <a:gd name="T5" fmla="*/ 2147483647 h 257"/>
              <a:gd name="T6" fmla="*/ 2147483647 w 292"/>
              <a:gd name="T7" fmla="*/ 2147483647 h 257"/>
              <a:gd name="T8" fmla="*/ 2147483647 w 292"/>
              <a:gd name="T9" fmla="*/ 2147483647 h 257"/>
              <a:gd name="T10" fmla="*/ 2147483647 w 292"/>
              <a:gd name="T11" fmla="*/ 2147483647 h 257"/>
              <a:gd name="T12" fmla="*/ 2147483647 w 292"/>
              <a:gd name="T13" fmla="*/ 2147483647 h 257"/>
              <a:gd name="T14" fmla="*/ 2147483647 w 292"/>
              <a:gd name="T15" fmla="*/ 2147483647 h 257"/>
              <a:gd name="T16" fmla="*/ 0 w 292"/>
              <a:gd name="T17" fmla="*/ 2147483647 h 257"/>
              <a:gd name="T18" fmla="*/ 2147483647 w 292"/>
              <a:gd name="T19" fmla="*/ 2147483647 h 257"/>
              <a:gd name="T20" fmla="*/ 2147483647 w 292"/>
              <a:gd name="T21" fmla="*/ 2147483647 h 257"/>
              <a:gd name="T22" fmla="*/ 2147483647 w 292"/>
              <a:gd name="T23" fmla="*/ 2147483647 h 257"/>
              <a:gd name="T24" fmla="*/ 2147483647 w 292"/>
              <a:gd name="T25" fmla="*/ 2147483647 h 257"/>
              <a:gd name="T26" fmla="*/ 2147483647 w 292"/>
              <a:gd name="T27" fmla="*/ 2147483647 h 257"/>
              <a:gd name="T28" fmla="*/ 2147483647 w 292"/>
              <a:gd name="T29" fmla="*/ 2147483647 h 257"/>
              <a:gd name="T30" fmla="*/ 2147483647 w 292"/>
              <a:gd name="T31" fmla="*/ 2147483647 h 257"/>
              <a:gd name="T32" fmla="*/ 2147483647 w 292"/>
              <a:gd name="T33" fmla="*/ 2147483647 h 257"/>
              <a:gd name="T34" fmla="*/ 2147483647 w 292"/>
              <a:gd name="T35" fmla="*/ 2147483647 h 257"/>
              <a:gd name="T36" fmla="*/ 2147483647 w 292"/>
              <a:gd name="T37" fmla="*/ 2147483647 h 257"/>
              <a:gd name="T38" fmla="*/ 2147483647 w 292"/>
              <a:gd name="T39" fmla="*/ 2147483647 h 257"/>
              <a:gd name="T40" fmla="*/ 2147483647 w 292"/>
              <a:gd name="T41" fmla="*/ 2147483647 h 257"/>
              <a:gd name="T42" fmla="*/ 2147483647 w 292"/>
              <a:gd name="T43" fmla="*/ 2147483647 h 257"/>
              <a:gd name="T44" fmla="*/ 2147483647 w 292"/>
              <a:gd name="T45" fmla="*/ 2147483647 h 257"/>
              <a:gd name="T46" fmla="*/ 2147483647 w 292"/>
              <a:gd name="T47" fmla="*/ 2147483647 h 257"/>
              <a:gd name="T48" fmla="*/ 2147483647 w 292"/>
              <a:gd name="T49" fmla="*/ 2147483647 h 257"/>
              <a:gd name="T50" fmla="*/ 2147483647 w 292"/>
              <a:gd name="T51" fmla="*/ 2147483647 h 257"/>
              <a:gd name="T52" fmla="*/ 2147483647 w 292"/>
              <a:gd name="T53" fmla="*/ 2147483647 h 257"/>
              <a:gd name="T54" fmla="*/ 2147483647 w 292"/>
              <a:gd name="T55" fmla="*/ 2147483647 h 257"/>
              <a:gd name="T56" fmla="*/ 2147483647 w 292"/>
              <a:gd name="T57" fmla="*/ 0 h 257"/>
              <a:gd name="T58" fmla="*/ 2147483647 w 292"/>
              <a:gd name="T59" fmla="*/ 2147483647 h 257"/>
              <a:gd name="T60" fmla="*/ 2147483647 w 292"/>
              <a:gd name="T61" fmla="*/ 2147483647 h 257"/>
              <a:gd name="T62" fmla="*/ 2147483647 w 292"/>
              <a:gd name="T63" fmla="*/ 2147483647 h 257"/>
              <a:gd name="T64" fmla="*/ 2147483647 w 292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2" h="257">
                <a:moveTo>
                  <a:pt x="71" y="65"/>
                </a:moveTo>
                <a:lnTo>
                  <a:pt x="70" y="63"/>
                </a:lnTo>
                <a:lnTo>
                  <a:pt x="70" y="59"/>
                </a:lnTo>
                <a:lnTo>
                  <a:pt x="70" y="57"/>
                </a:lnTo>
                <a:lnTo>
                  <a:pt x="73" y="48"/>
                </a:lnTo>
                <a:lnTo>
                  <a:pt x="83" y="40"/>
                </a:lnTo>
                <a:lnTo>
                  <a:pt x="99" y="37"/>
                </a:lnTo>
                <a:lnTo>
                  <a:pt x="93" y="15"/>
                </a:lnTo>
                <a:lnTo>
                  <a:pt x="83" y="16"/>
                </a:lnTo>
                <a:lnTo>
                  <a:pt x="71" y="21"/>
                </a:lnTo>
                <a:lnTo>
                  <a:pt x="57" y="28"/>
                </a:lnTo>
                <a:lnTo>
                  <a:pt x="40" y="39"/>
                </a:lnTo>
                <a:lnTo>
                  <a:pt x="30" y="52"/>
                </a:lnTo>
                <a:lnTo>
                  <a:pt x="20" y="67"/>
                </a:lnTo>
                <a:lnTo>
                  <a:pt x="12" y="84"/>
                </a:lnTo>
                <a:lnTo>
                  <a:pt x="4" y="104"/>
                </a:lnTo>
                <a:lnTo>
                  <a:pt x="0" y="121"/>
                </a:lnTo>
                <a:lnTo>
                  <a:pt x="0" y="136"/>
                </a:lnTo>
                <a:lnTo>
                  <a:pt x="3" y="130"/>
                </a:lnTo>
                <a:lnTo>
                  <a:pt x="9" y="119"/>
                </a:lnTo>
                <a:lnTo>
                  <a:pt x="19" y="104"/>
                </a:lnTo>
                <a:lnTo>
                  <a:pt x="33" y="84"/>
                </a:lnTo>
                <a:lnTo>
                  <a:pt x="39" y="77"/>
                </a:lnTo>
                <a:lnTo>
                  <a:pt x="44" y="72"/>
                </a:lnTo>
                <a:lnTo>
                  <a:pt x="48" y="71"/>
                </a:lnTo>
                <a:lnTo>
                  <a:pt x="58" y="76"/>
                </a:lnTo>
                <a:lnTo>
                  <a:pt x="72" y="87"/>
                </a:lnTo>
                <a:lnTo>
                  <a:pt x="90" y="107"/>
                </a:lnTo>
                <a:lnTo>
                  <a:pt x="97" y="113"/>
                </a:lnTo>
                <a:lnTo>
                  <a:pt x="104" y="123"/>
                </a:lnTo>
                <a:lnTo>
                  <a:pt x="115" y="135"/>
                </a:lnTo>
                <a:lnTo>
                  <a:pt x="128" y="150"/>
                </a:lnTo>
                <a:lnTo>
                  <a:pt x="35" y="243"/>
                </a:lnTo>
                <a:lnTo>
                  <a:pt x="49" y="257"/>
                </a:lnTo>
                <a:lnTo>
                  <a:pt x="142" y="158"/>
                </a:lnTo>
                <a:lnTo>
                  <a:pt x="235" y="257"/>
                </a:lnTo>
                <a:lnTo>
                  <a:pt x="257" y="243"/>
                </a:lnTo>
                <a:lnTo>
                  <a:pt x="156" y="144"/>
                </a:lnTo>
                <a:lnTo>
                  <a:pt x="241" y="59"/>
                </a:lnTo>
                <a:lnTo>
                  <a:pt x="251" y="70"/>
                </a:lnTo>
                <a:lnTo>
                  <a:pt x="261" y="81"/>
                </a:lnTo>
                <a:lnTo>
                  <a:pt x="270" y="93"/>
                </a:lnTo>
                <a:lnTo>
                  <a:pt x="278" y="105"/>
                </a:lnTo>
                <a:lnTo>
                  <a:pt x="285" y="117"/>
                </a:lnTo>
                <a:lnTo>
                  <a:pt x="292" y="129"/>
                </a:lnTo>
                <a:lnTo>
                  <a:pt x="290" y="116"/>
                </a:lnTo>
                <a:lnTo>
                  <a:pt x="287" y="103"/>
                </a:lnTo>
                <a:lnTo>
                  <a:pt x="282" y="90"/>
                </a:lnTo>
                <a:lnTo>
                  <a:pt x="275" y="78"/>
                </a:lnTo>
                <a:lnTo>
                  <a:pt x="268" y="66"/>
                </a:lnTo>
                <a:lnTo>
                  <a:pt x="259" y="54"/>
                </a:lnTo>
                <a:lnTo>
                  <a:pt x="248" y="43"/>
                </a:lnTo>
                <a:lnTo>
                  <a:pt x="234" y="29"/>
                </a:lnTo>
                <a:lnTo>
                  <a:pt x="221" y="18"/>
                </a:lnTo>
                <a:lnTo>
                  <a:pt x="211" y="12"/>
                </a:lnTo>
                <a:lnTo>
                  <a:pt x="197" y="5"/>
                </a:lnTo>
                <a:lnTo>
                  <a:pt x="182" y="1"/>
                </a:lnTo>
                <a:lnTo>
                  <a:pt x="166" y="0"/>
                </a:lnTo>
                <a:lnTo>
                  <a:pt x="180" y="9"/>
                </a:lnTo>
                <a:lnTo>
                  <a:pt x="192" y="16"/>
                </a:lnTo>
                <a:lnTo>
                  <a:pt x="202" y="23"/>
                </a:lnTo>
                <a:lnTo>
                  <a:pt x="212" y="31"/>
                </a:lnTo>
                <a:lnTo>
                  <a:pt x="222" y="39"/>
                </a:lnTo>
                <a:lnTo>
                  <a:pt x="231" y="48"/>
                </a:lnTo>
                <a:lnTo>
                  <a:pt x="142" y="136"/>
                </a:lnTo>
                <a:lnTo>
                  <a:pt x="71" y="65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464"/>
          <p:cNvSpPr>
            <a:spLocks/>
          </p:cNvSpPr>
          <p:nvPr/>
        </p:nvSpPr>
        <p:spPr bwMode="auto">
          <a:xfrm>
            <a:off x="4587875" y="2357438"/>
            <a:ext cx="153988" cy="136525"/>
          </a:xfrm>
          <a:custGeom>
            <a:avLst/>
            <a:gdLst>
              <a:gd name="T0" fmla="*/ 2147483647 w 292"/>
              <a:gd name="T1" fmla="*/ 2147483647 h 257"/>
              <a:gd name="T2" fmla="*/ 2147483647 w 292"/>
              <a:gd name="T3" fmla="*/ 2147483647 h 257"/>
              <a:gd name="T4" fmla="*/ 2147483647 w 292"/>
              <a:gd name="T5" fmla="*/ 2147483647 h 257"/>
              <a:gd name="T6" fmla="*/ 2147483647 w 292"/>
              <a:gd name="T7" fmla="*/ 2147483647 h 257"/>
              <a:gd name="T8" fmla="*/ 2147483647 w 292"/>
              <a:gd name="T9" fmla="*/ 2147483647 h 257"/>
              <a:gd name="T10" fmla="*/ 2147483647 w 292"/>
              <a:gd name="T11" fmla="*/ 2147483647 h 257"/>
              <a:gd name="T12" fmla="*/ 2147483647 w 292"/>
              <a:gd name="T13" fmla="*/ 2147483647 h 257"/>
              <a:gd name="T14" fmla="*/ 2147483647 w 292"/>
              <a:gd name="T15" fmla="*/ 2147483647 h 257"/>
              <a:gd name="T16" fmla="*/ 0 w 292"/>
              <a:gd name="T17" fmla="*/ 2147483647 h 257"/>
              <a:gd name="T18" fmla="*/ 2147483647 w 292"/>
              <a:gd name="T19" fmla="*/ 2147483647 h 257"/>
              <a:gd name="T20" fmla="*/ 2147483647 w 292"/>
              <a:gd name="T21" fmla="*/ 2147483647 h 257"/>
              <a:gd name="T22" fmla="*/ 2147483647 w 292"/>
              <a:gd name="T23" fmla="*/ 2147483647 h 257"/>
              <a:gd name="T24" fmla="*/ 2147483647 w 292"/>
              <a:gd name="T25" fmla="*/ 2147483647 h 257"/>
              <a:gd name="T26" fmla="*/ 2147483647 w 292"/>
              <a:gd name="T27" fmla="*/ 2147483647 h 257"/>
              <a:gd name="T28" fmla="*/ 2147483647 w 292"/>
              <a:gd name="T29" fmla="*/ 2147483647 h 257"/>
              <a:gd name="T30" fmla="*/ 2147483647 w 292"/>
              <a:gd name="T31" fmla="*/ 2147483647 h 257"/>
              <a:gd name="T32" fmla="*/ 2147483647 w 292"/>
              <a:gd name="T33" fmla="*/ 2147483647 h 257"/>
              <a:gd name="T34" fmla="*/ 2147483647 w 292"/>
              <a:gd name="T35" fmla="*/ 2147483647 h 257"/>
              <a:gd name="T36" fmla="*/ 2147483647 w 292"/>
              <a:gd name="T37" fmla="*/ 2147483647 h 257"/>
              <a:gd name="T38" fmla="*/ 2147483647 w 292"/>
              <a:gd name="T39" fmla="*/ 2147483647 h 257"/>
              <a:gd name="T40" fmla="*/ 2147483647 w 292"/>
              <a:gd name="T41" fmla="*/ 2147483647 h 257"/>
              <a:gd name="T42" fmla="*/ 2147483647 w 292"/>
              <a:gd name="T43" fmla="*/ 2147483647 h 257"/>
              <a:gd name="T44" fmla="*/ 2147483647 w 292"/>
              <a:gd name="T45" fmla="*/ 2147483647 h 257"/>
              <a:gd name="T46" fmla="*/ 2147483647 w 292"/>
              <a:gd name="T47" fmla="*/ 2147483647 h 257"/>
              <a:gd name="T48" fmla="*/ 2147483647 w 292"/>
              <a:gd name="T49" fmla="*/ 2147483647 h 257"/>
              <a:gd name="T50" fmla="*/ 2147483647 w 292"/>
              <a:gd name="T51" fmla="*/ 2147483647 h 257"/>
              <a:gd name="T52" fmla="*/ 2147483647 w 292"/>
              <a:gd name="T53" fmla="*/ 2147483647 h 257"/>
              <a:gd name="T54" fmla="*/ 2147483647 w 292"/>
              <a:gd name="T55" fmla="*/ 2147483647 h 257"/>
              <a:gd name="T56" fmla="*/ 2147483647 w 292"/>
              <a:gd name="T57" fmla="*/ 0 h 257"/>
              <a:gd name="T58" fmla="*/ 2147483647 w 292"/>
              <a:gd name="T59" fmla="*/ 2147483647 h 257"/>
              <a:gd name="T60" fmla="*/ 2147483647 w 292"/>
              <a:gd name="T61" fmla="*/ 2147483647 h 257"/>
              <a:gd name="T62" fmla="*/ 2147483647 w 292"/>
              <a:gd name="T63" fmla="*/ 2147483647 h 257"/>
              <a:gd name="T64" fmla="*/ 2147483647 w 292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2" h="257">
                <a:moveTo>
                  <a:pt x="71" y="65"/>
                </a:moveTo>
                <a:lnTo>
                  <a:pt x="70" y="63"/>
                </a:lnTo>
                <a:lnTo>
                  <a:pt x="70" y="59"/>
                </a:lnTo>
                <a:lnTo>
                  <a:pt x="70" y="57"/>
                </a:lnTo>
                <a:lnTo>
                  <a:pt x="73" y="48"/>
                </a:lnTo>
                <a:lnTo>
                  <a:pt x="83" y="40"/>
                </a:lnTo>
                <a:lnTo>
                  <a:pt x="99" y="37"/>
                </a:lnTo>
                <a:lnTo>
                  <a:pt x="93" y="15"/>
                </a:lnTo>
                <a:lnTo>
                  <a:pt x="83" y="16"/>
                </a:lnTo>
                <a:lnTo>
                  <a:pt x="71" y="21"/>
                </a:lnTo>
                <a:lnTo>
                  <a:pt x="57" y="28"/>
                </a:lnTo>
                <a:lnTo>
                  <a:pt x="40" y="39"/>
                </a:lnTo>
                <a:lnTo>
                  <a:pt x="30" y="52"/>
                </a:lnTo>
                <a:lnTo>
                  <a:pt x="20" y="67"/>
                </a:lnTo>
                <a:lnTo>
                  <a:pt x="12" y="84"/>
                </a:lnTo>
                <a:lnTo>
                  <a:pt x="4" y="104"/>
                </a:lnTo>
                <a:lnTo>
                  <a:pt x="0" y="121"/>
                </a:lnTo>
                <a:lnTo>
                  <a:pt x="0" y="136"/>
                </a:lnTo>
                <a:lnTo>
                  <a:pt x="3" y="130"/>
                </a:lnTo>
                <a:lnTo>
                  <a:pt x="9" y="119"/>
                </a:lnTo>
                <a:lnTo>
                  <a:pt x="19" y="104"/>
                </a:lnTo>
                <a:lnTo>
                  <a:pt x="33" y="84"/>
                </a:lnTo>
                <a:lnTo>
                  <a:pt x="39" y="77"/>
                </a:lnTo>
                <a:lnTo>
                  <a:pt x="44" y="72"/>
                </a:lnTo>
                <a:lnTo>
                  <a:pt x="48" y="71"/>
                </a:lnTo>
                <a:lnTo>
                  <a:pt x="58" y="76"/>
                </a:lnTo>
                <a:lnTo>
                  <a:pt x="72" y="87"/>
                </a:lnTo>
                <a:lnTo>
                  <a:pt x="90" y="107"/>
                </a:lnTo>
                <a:lnTo>
                  <a:pt x="97" y="113"/>
                </a:lnTo>
                <a:lnTo>
                  <a:pt x="104" y="123"/>
                </a:lnTo>
                <a:lnTo>
                  <a:pt x="115" y="135"/>
                </a:lnTo>
                <a:lnTo>
                  <a:pt x="128" y="150"/>
                </a:lnTo>
                <a:lnTo>
                  <a:pt x="35" y="243"/>
                </a:lnTo>
                <a:lnTo>
                  <a:pt x="49" y="257"/>
                </a:lnTo>
                <a:lnTo>
                  <a:pt x="142" y="158"/>
                </a:lnTo>
                <a:lnTo>
                  <a:pt x="235" y="257"/>
                </a:lnTo>
                <a:lnTo>
                  <a:pt x="257" y="243"/>
                </a:lnTo>
                <a:lnTo>
                  <a:pt x="156" y="144"/>
                </a:lnTo>
                <a:lnTo>
                  <a:pt x="241" y="59"/>
                </a:lnTo>
                <a:lnTo>
                  <a:pt x="251" y="70"/>
                </a:lnTo>
                <a:lnTo>
                  <a:pt x="261" y="81"/>
                </a:lnTo>
                <a:lnTo>
                  <a:pt x="270" y="93"/>
                </a:lnTo>
                <a:lnTo>
                  <a:pt x="278" y="105"/>
                </a:lnTo>
                <a:lnTo>
                  <a:pt x="285" y="117"/>
                </a:lnTo>
                <a:lnTo>
                  <a:pt x="292" y="129"/>
                </a:lnTo>
                <a:lnTo>
                  <a:pt x="290" y="116"/>
                </a:lnTo>
                <a:lnTo>
                  <a:pt x="287" y="103"/>
                </a:lnTo>
                <a:lnTo>
                  <a:pt x="282" y="90"/>
                </a:lnTo>
                <a:lnTo>
                  <a:pt x="275" y="78"/>
                </a:lnTo>
                <a:lnTo>
                  <a:pt x="268" y="66"/>
                </a:lnTo>
                <a:lnTo>
                  <a:pt x="259" y="54"/>
                </a:lnTo>
                <a:lnTo>
                  <a:pt x="248" y="43"/>
                </a:lnTo>
                <a:lnTo>
                  <a:pt x="234" y="29"/>
                </a:lnTo>
                <a:lnTo>
                  <a:pt x="221" y="18"/>
                </a:lnTo>
                <a:lnTo>
                  <a:pt x="211" y="12"/>
                </a:lnTo>
                <a:lnTo>
                  <a:pt x="197" y="5"/>
                </a:lnTo>
                <a:lnTo>
                  <a:pt x="182" y="1"/>
                </a:lnTo>
                <a:lnTo>
                  <a:pt x="166" y="0"/>
                </a:lnTo>
                <a:lnTo>
                  <a:pt x="180" y="9"/>
                </a:lnTo>
                <a:lnTo>
                  <a:pt x="192" y="16"/>
                </a:lnTo>
                <a:lnTo>
                  <a:pt x="202" y="23"/>
                </a:lnTo>
                <a:lnTo>
                  <a:pt x="212" y="31"/>
                </a:lnTo>
                <a:lnTo>
                  <a:pt x="222" y="39"/>
                </a:lnTo>
                <a:lnTo>
                  <a:pt x="231" y="48"/>
                </a:lnTo>
                <a:lnTo>
                  <a:pt x="142" y="136"/>
                </a:lnTo>
                <a:lnTo>
                  <a:pt x="71" y="65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Rectangle 465"/>
          <p:cNvSpPr>
            <a:spLocks noChangeArrowheads="1"/>
          </p:cNvSpPr>
          <p:nvPr/>
        </p:nvSpPr>
        <p:spPr bwMode="auto">
          <a:xfrm>
            <a:off x="3871913" y="3338513"/>
            <a:ext cx="581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 Narrow" charset="0"/>
              </a:rPr>
              <a:t>Zeehan</a:t>
            </a:r>
            <a:endParaRPr lang="en-US"/>
          </a:p>
        </p:txBody>
      </p:sp>
      <p:sp>
        <p:nvSpPr>
          <p:cNvPr id="66591" name="Rectangle 466"/>
          <p:cNvSpPr>
            <a:spLocks noChangeArrowheads="1"/>
          </p:cNvSpPr>
          <p:nvPr/>
        </p:nvSpPr>
        <p:spPr bwMode="auto">
          <a:xfrm>
            <a:off x="3746500" y="2298700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Renison</a:t>
            </a:r>
            <a:endParaRPr lang="en-US"/>
          </a:p>
        </p:txBody>
      </p:sp>
      <p:sp>
        <p:nvSpPr>
          <p:cNvPr id="66592" name="Rectangle 467"/>
          <p:cNvSpPr>
            <a:spLocks noChangeArrowheads="1"/>
          </p:cNvSpPr>
          <p:nvPr/>
        </p:nvSpPr>
        <p:spPr bwMode="auto">
          <a:xfrm>
            <a:off x="5788025" y="2840038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Henty</a:t>
            </a:r>
            <a:endParaRPr lang="en-US"/>
          </a:p>
        </p:txBody>
      </p:sp>
      <p:sp>
        <p:nvSpPr>
          <p:cNvPr id="66593" name="Freeform 468"/>
          <p:cNvSpPr>
            <a:spLocks/>
          </p:cNvSpPr>
          <p:nvPr/>
        </p:nvSpPr>
        <p:spPr bwMode="auto">
          <a:xfrm>
            <a:off x="3759200" y="3422650"/>
            <a:ext cx="68263" cy="69850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0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2147483647 w 131"/>
              <a:gd name="T35" fmla="*/ 2147483647 h 130"/>
              <a:gd name="T36" fmla="*/ 2147483647 w 131"/>
              <a:gd name="T37" fmla="*/ 2147483647 h 130"/>
              <a:gd name="T38" fmla="*/ 2147483647 w 131"/>
              <a:gd name="T39" fmla="*/ 2147483647 h 130"/>
              <a:gd name="T40" fmla="*/ 2147483647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2147483647 h 130"/>
              <a:gd name="T46" fmla="*/ 2147483647 w 131"/>
              <a:gd name="T47" fmla="*/ 2147483647 h 130"/>
              <a:gd name="T48" fmla="*/ 2147483647 w 131"/>
              <a:gd name="T49" fmla="*/ 2147483647 h 130"/>
              <a:gd name="T50" fmla="*/ 2147483647 w 131"/>
              <a:gd name="T51" fmla="*/ 2147483647 h 130"/>
              <a:gd name="T52" fmla="*/ 2147483647 w 131"/>
              <a:gd name="T53" fmla="*/ 2147483647 h 130"/>
              <a:gd name="T54" fmla="*/ 2147483647 w 131"/>
              <a:gd name="T55" fmla="*/ 2147483647 h 130"/>
              <a:gd name="T56" fmla="*/ 2147483647 w 131"/>
              <a:gd name="T57" fmla="*/ 2147483647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1" h="130">
                <a:moveTo>
                  <a:pt x="65" y="0"/>
                </a:moveTo>
                <a:lnTo>
                  <a:pt x="58" y="1"/>
                </a:lnTo>
                <a:lnTo>
                  <a:pt x="52" y="2"/>
                </a:lnTo>
                <a:lnTo>
                  <a:pt x="46" y="3"/>
                </a:lnTo>
                <a:lnTo>
                  <a:pt x="40" y="5"/>
                </a:lnTo>
                <a:lnTo>
                  <a:pt x="35" y="8"/>
                </a:lnTo>
                <a:lnTo>
                  <a:pt x="29" y="11"/>
                </a:lnTo>
                <a:lnTo>
                  <a:pt x="24" y="15"/>
                </a:lnTo>
                <a:lnTo>
                  <a:pt x="19" y="19"/>
                </a:lnTo>
                <a:lnTo>
                  <a:pt x="15" y="23"/>
                </a:lnTo>
                <a:lnTo>
                  <a:pt x="11" y="29"/>
                </a:lnTo>
                <a:lnTo>
                  <a:pt x="8" y="34"/>
                </a:lnTo>
                <a:lnTo>
                  <a:pt x="5" y="40"/>
                </a:lnTo>
                <a:lnTo>
                  <a:pt x="3" y="46"/>
                </a:lnTo>
                <a:lnTo>
                  <a:pt x="1" y="52"/>
                </a:lnTo>
                <a:lnTo>
                  <a:pt x="0" y="59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3" y="85"/>
                </a:lnTo>
                <a:lnTo>
                  <a:pt x="5" y="90"/>
                </a:lnTo>
                <a:lnTo>
                  <a:pt x="8" y="97"/>
                </a:lnTo>
                <a:lnTo>
                  <a:pt x="11" y="102"/>
                </a:lnTo>
                <a:lnTo>
                  <a:pt x="15" y="106"/>
                </a:lnTo>
                <a:lnTo>
                  <a:pt x="19" y="112"/>
                </a:lnTo>
                <a:lnTo>
                  <a:pt x="24" y="115"/>
                </a:lnTo>
                <a:lnTo>
                  <a:pt x="29" y="119"/>
                </a:lnTo>
                <a:lnTo>
                  <a:pt x="35" y="123"/>
                </a:lnTo>
                <a:lnTo>
                  <a:pt x="40" y="125"/>
                </a:lnTo>
                <a:lnTo>
                  <a:pt x="46" y="128"/>
                </a:lnTo>
                <a:lnTo>
                  <a:pt x="52" y="129"/>
                </a:lnTo>
                <a:lnTo>
                  <a:pt x="58" y="130"/>
                </a:lnTo>
                <a:lnTo>
                  <a:pt x="65" y="130"/>
                </a:lnTo>
                <a:lnTo>
                  <a:pt x="72" y="130"/>
                </a:lnTo>
                <a:lnTo>
                  <a:pt x="79" y="129"/>
                </a:lnTo>
                <a:lnTo>
                  <a:pt x="84" y="128"/>
                </a:lnTo>
                <a:lnTo>
                  <a:pt x="91" y="125"/>
                </a:lnTo>
                <a:lnTo>
                  <a:pt x="96" y="123"/>
                </a:lnTo>
                <a:lnTo>
                  <a:pt x="102" y="119"/>
                </a:lnTo>
                <a:lnTo>
                  <a:pt x="107" y="115"/>
                </a:lnTo>
                <a:lnTo>
                  <a:pt x="111" y="112"/>
                </a:lnTo>
                <a:lnTo>
                  <a:pt x="116" y="106"/>
                </a:lnTo>
                <a:lnTo>
                  <a:pt x="120" y="102"/>
                </a:lnTo>
                <a:lnTo>
                  <a:pt x="123" y="97"/>
                </a:lnTo>
                <a:lnTo>
                  <a:pt x="125" y="90"/>
                </a:lnTo>
                <a:lnTo>
                  <a:pt x="127" y="85"/>
                </a:lnTo>
                <a:lnTo>
                  <a:pt x="130" y="78"/>
                </a:lnTo>
                <a:lnTo>
                  <a:pt x="131" y="72"/>
                </a:lnTo>
                <a:lnTo>
                  <a:pt x="131" y="65"/>
                </a:lnTo>
                <a:lnTo>
                  <a:pt x="131" y="59"/>
                </a:lnTo>
                <a:lnTo>
                  <a:pt x="130" y="52"/>
                </a:lnTo>
                <a:lnTo>
                  <a:pt x="127" y="46"/>
                </a:lnTo>
                <a:lnTo>
                  <a:pt x="125" y="40"/>
                </a:lnTo>
                <a:lnTo>
                  <a:pt x="123" y="34"/>
                </a:lnTo>
                <a:lnTo>
                  <a:pt x="120" y="29"/>
                </a:lnTo>
                <a:lnTo>
                  <a:pt x="116" y="23"/>
                </a:lnTo>
                <a:lnTo>
                  <a:pt x="111" y="19"/>
                </a:lnTo>
                <a:lnTo>
                  <a:pt x="107" y="15"/>
                </a:lnTo>
                <a:lnTo>
                  <a:pt x="102" y="11"/>
                </a:lnTo>
                <a:lnTo>
                  <a:pt x="96" y="8"/>
                </a:lnTo>
                <a:lnTo>
                  <a:pt x="91" y="5"/>
                </a:lnTo>
                <a:lnTo>
                  <a:pt x="84" y="3"/>
                </a:lnTo>
                <a:lnTo>
                  <a:pt x="79" y="2"/>
                </a:lnTo>
                <a:lnTo>
                  <a:pt x="72" y="1"/>
                </a:lnTo>
                <a:lnTo>
                  <a:pt x="65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Freeform 469"/>
          <p:cNvSpPr>
            <a:spLocks/>
          </p:cNvSpPr>
          <p:nvPr/>
        </p:nvSpPr>
        <p:spPr bwMode="auto">
          <a:xfrm>
            <a:off x="3759200" y="3422650"/>
            <a:ext cx="68263" cy="69850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0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2147483647 w 131"/>
              <a:gd name="T35" fmla="*/ 2147483647 h 130"/>
              <a:gd name="T36" fmla="*/ 2147483647 w 131"/>
              <a:gd name="T37" fmla="*/ 2147483647 h 130"/>
              <a:gd name="T38" fmla="*/ 2147483647 w 131"/>
              <a:gd name="T39" fmla="*/ 2147483647 h 130"/>
              <a:gd name="T40" fmla="*/ 2147483647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2147483647 h 130"/>
              <a:gd name="T46" fmla="*/ 2147483647 w 131"/>
              <a:gd name="T47" fmla="*/ 2147483647 h 130"/>
              <a:gd name="T48" fmla="*/ 2147483647 w 131"/>
              <a:gd name="T49" fmla="*/ 2147483647 h 130"/>
              <a:gd name="T50" fmla="*/ 2147483647 w 131"/>
              <a:gd name="T51" fmla="*/ 2147483647 h 130"/>
              <a:gd name="T52" fmla="*/ 2147483647 w 131"/>
              <a:gd name="T53" fmla="*/ 2147483647 h 130"/>
              <a:gd name="T54" fmla="*/ 2147483647 w 131"/>
              <a:gd name="T55" fmla="*/ 2147483647 h 130"/>
              <a:gd name="T56" fmla="*/ 2147483647 w 131"/>
              <a:gd name="T57" fmla="*/ 2147483647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0 h 1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1" h="130">
                <a:moveTo>
                  <a:pt x="65" y="0"/>
                </a:moveTo>
                <a:lnTo>
                  <a:pt x="58" y="1"/>
                </a:lnTo>
                <a:lnTo>
                  <a:pt x="52" y="2"/>
                </a:lnTo>
                <a:lnTo>
                  <a:pt x="46" y="3"/>
                </a:lnTo>
                <a:lnTo>
                  <a:pt x="40" y="5"/>
                </a:lnTo>
                <a:lnTo>
                  <a:pt x="35" y="8"/>
                </a:lnTo>
                <a:lnTo>
                  <a:pt x="29" y="11"/>
                </a:lnTo>
                <a:lnTo>
                  <a:pt x="24" y="15"/>
                </a:lnTo>
                <a:lnTo>
                  <a:pt x="19" y="19"/>
                </a:lnTo>
                <a:lnTo>
                  <a:pt x="15" y="23"/>
                </a:lnTo>
                <a:lnTo>
                  <a:pt x="11" y="29"/>
                </a:lnTo>
                <a:lnTo>
                  <a:pt x="8" y="34"/>
                </a:lnTo>
                <a:lnTo>
                  <a:pt x="5" y="40"/>
                </a:lnTo>
                <a:lnTo>
                  <a:pt x="3" y="46"/>
                </a:lnTo>
                <a:lnTo>
                  <a:pt x="1" y="52"/>
                </a:lnTo>
                <a:lnTo>
                  <a:pt x="0" y="59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3" y="85"/>
                </a:lnTo>
                <a:lnTo>
                  <a:pt x="5" y="90"/>
                </a:lnTo>
                <a:lnTo>
                  <a:pt x="8" y="97"/>
                </a:lnTo>
                <a:lnTo>
                  <a:pt x="11" y="102"/>
                </a:lnTo>
                <a:lnTo>
                  <a:pt x="15" y="106"/>
                </a:lnTo>
                <a:lnTo>
                  <a:pt x="19" y="112"/>
                </a:lnTo>
                <a:lnTo>
                  <a:pt x="24" y="115"/>
                </a:lnTo>
                <a:lnTo>
                  <a:pt x="29" y="119"/>
                </a:lnTo>
                <a:lnTo>
                  <a:pt x="35" y="123"/>
                </a:lnTo>
                <a:lnTo>
                  <a:pt x="40" y="125"/>
                </a:lnTo>
                <a:lnTo>
                  <a:pt x="46" y="128"/>
                </a:lnTo>
                <a:lnTo>
                  <a:pt x="52" y="129"/>
                </a:lnTo>
                <a:lnTo>
                  <a:pt x="58" y="130"/>
                </a:lnTo>
                <a:lnTo>
                  <a:pt x="65" y="130"/>
                </a:lnTo>
                <a:lnTo>
                  <a:pt x="72" y="130"/>
                </a:lnTo>
                <a:lnTo>
                  <a:pt x="79" y="129"/>
                </a:lnTo>
                <a:lnTo>
                  <a:pt x="84" y="128"/>
                </a:lnTo>
                <a:lnTo>
                  <a:pt x="91" y="125"/>
                </a:lnTo>
                <a:lnTo>
                  <a:pt x="96" y="123"/>
                </a:lnTo>
                <a:lnTo>
                  <a:pt x="102" y="119"/>
                </a:lnTo>
                <a:lnTo>
                  <a:pt x="107" y="115"/>
                </a:lnTo>
                <a:lnTo>
                  <a:pt x="111" y="112"/>
                </a:lnTo>
                <a:lnTo>
                  <a:pt x="116" y="106"/>
                </a:lnTo>
                <a:lnTo>
                  <a:pt x="120" y="102"/>
                </a:lnTo>
                <a:lnTo>
                  <a:pt x="123" y="97"/>
                </a:lnTo>
                <a:lnTo>
                  <a:pt x="125" y="90"/>
                </a:lnTo>
                <a:lnTo>
                  <a:pt x="127" y="85"/>
                </a:lnTo>
                <a:lnTo>
                  <a:pt x="130" y="78"/>
                </a:lnTo>
                <a:lnTo>
                  <a:pt x="131" y="72"/>
                </a:lnTo>
                <a:lnTo>
                  <a:pt x="131" y="65"/>
                </a:lnTo>
                <a:lnTo>
                  <a:pt x="131" y="59"/>
                </a:lnTo>
                <a:lnTo>
                  <a:pt x="130" y="52"/>
                </a:lnTo>
                <a:lnTo>
                  <a:pt x="127" y="46"/>
                </a:lnTo>
                <a:lnTo>
                  <a:pt x="125" y="40"/>
                </a:lnTo>
                <a:lnTo>
                  <a:pt x="123" y="34"/>
                </a:lnTo>
                <a:lnTo>
                  <a:pt x="120" y="29"/>
                </a:lnTo>
                <a:lnTo>
                  <a:pt x="116" y="23"/>
                </a:lnTo>
                <a:lnTo>
                  <a:pt x="111" y="19"/>
                </a:lnTo>
                <a:lnTo>
                  <a:pt x="107" y="15"/>
                </a:lnTo>
                <a:lnTo>
                  <a:pt x="102" y="11"/>
                </a:lnTo>
                <a:lnTo>
                  <a:pt x="96" y="8"/>
                </a:lnTo>
                <a:lnTo>
                  <a:pt x="91" y="5"/>
                </a:lnTo>
                <a:lnTo>
                  <a:pt x="84" y="3"/>
                </a:lnTo>
                <a:lnTo>
                  <a:pt x="79" y="2"/>
                </a:lnTo>
                <a:lnTo>
                  <a:pt x="72" y="1"/>
                </a:lnTo>
                <a:lnTo>
                  <a:pt x="65" y="0"/>
                </a:lnTo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Rectangle 470"/>
          <p:cNvSpPr>
            <a:spLocks noChangeArrowheads="1"/>
          </p:cNvSpPr>
          <p:nvPr/>
        </p:nvSpPr>
        <p:spPr bwMode="auto">
          <a:xfrm>
            <a:off x="6751638" y="5551488"/>
            <a:ext cx="747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Deposits</a:t>
            </a:r>
            <a:endParaRPr lang="en-US"/>
          </a:p>
        </p:txBody>
      </p:sp>
      <p:sp>
        <p:nvSpPr>
          <p:cNvPr id="66596" name="Freeform 471"/>
          <p:cNvSpPr>
            <a:spLocks/>
          </p:cNvSpPr>
          <p:nvPr/>
        </p:nvSpPr>
        <p:spPr bwMode="auto">
          <a:xfrm>
            <a:off x="6386513" y="5592763"/>
            <a:ext cx="141287" cy="123825"/>
          </a:xfrm>
          <a:custGeom>
            <a:avLst/>
            <a:gdLst>
              <a:gd name="T0" fmla="*/ 2147483647 w 266"/>
              <a:gd name="T1" fmla="*/ 2147483647 h 234"/>
              <a:gd name="T2" fmla="*/ 2147483647 w 266"/>
              <a:gd name="T3" fmla="*/ 2147483647 h 234"/>
              <a:gd name="T4" fmla="*/ 2147483647 w 266"/>
              <a:gd name="T5" fmla="*/ 2147483647 h 234"/>
              <a:gd name="T6" fmla="*/ 2147483647 w 266"/>
              <a:gd name="T7" fmla="*/ 2147483647 h 234"/>
              <a:gd name="T8" fmla="*/ 2147483647 w 266"/>
              <a:gd name="T9" fmla="*/ 2147483647 h 234"/>
              <a:gd name="T10" fmla="*/ 2147483647 w 266"/>
              <a:gd name="T11" fmla="*/ 2147483647 h 234"/>
              <a:gd name="T12" fmla="*/ 2147483647 w 266"/>
              <a:gd name="T13" fmla="*/ 2147483647 h 234"/>
              <a:gd name="T14" fmla="*/ 2147483647 w 266"/>
              <a:gd name="T15" fmla="*/ 2147483647 h 234"/>
              <a:gd name="T16" fmla="*/ 0 w 266"/>
              <a:gd name="T17" fmla="*/ 2147483647 h 234"/>
              <a:gd name="T18" fmla="*/ 2147483647 w 266"/>
              <a:gd name="T19" fmla="*/ 2147483647 h 234"/>
              <a:gd name="T20" fmla="*/ 2147483647 w 266"/>
              <a:gd name="T21" fmla="*/ 2147483647 h 234"/>
              <a:gd name="T22" fmla="*/ 2147483647 w 266"/>
              <a:gd name="T23" fmla="*/ 2147483647 h 234"/>
              <a:gd name="T24" fmla="*/ 2147483647 w 266"/>
              <a:gd name="T25" fmla="*/ 2147483647 h 234"/>
              <a:gd name="T26" fmla="*/ 2147483647 w 266"/>
              <a:gd name="T27" fmla="*/ 2147483647 h 234"/>
              <a:gd name="T28" fmla="*/ 2147483647 w 266"/>
              <a:gd name="T29" fmla="*/ 2147483647 h 234"/>
              <a:gd name="T30" fmla="*/ 2147483647 w 266"/>
              <a:gd name="T31" fmla="*/ 2147483647 h 234"/>
              <a:gd name="T32" fmla="*/ 2147483647 w 266"/>
              <a:gd name="T33" fmla="*/ 2147483647 h 234"/>
              <a:gd name="T34" fmla="*/ 2147483647 w 266"/>
              <a:gd name="T35" fmla="*/ 2147483647 h 234"/>
              <a:gd name="T36" fmla="*/ 2147483647 w 266"/>
              <a:gd name="T37" fmla="*/ 2147483647 h 234"/>
              <a:gd name="T38" fmla="*/ 2147483647 w 266"/>
              <a:gd name="T39" fmla="*/ 2147483647 h 234"/>
              <a:gd name="T40" fmla="*/ 2147483647 w 266"/>
              <a:gd name="T41" fmla="*/ 2147483647 h 234"/>
              <a:gd name="T42" fmla="*/ 2147483647 w 266"/>
              <a:gd name="T43" fmla="*/ 2147483647 h 234"/>
              <a:gd name="T44" fmla="*/ 2147483647 w 266"/>
              <a:gd name="T45" fmla="*/ 2147483647 h 234"/>
              <a:gd name="T46" fmla="*/ 2147483647 w 266"/>
              <a:gd name="T47" fmla="*/ 2147483647 h 234"/>
              <a:gd name="T48" fmla="*/ 2147483647 w 266"/>
              <a:gd name="T49" fmla="*/ 2147483647 h 234"/>
              <a:gd name="T50" fmla="*/ 2147483647 w 266"/>
              <a:gd name="T51" fmla="*/ 2147483647 h 234"/>
              <a:gd name="T52" fmla="*/ 2147483647 w 266"/>
              <a:gd name="T53" fmla="*/ 2147483647 h 234"/>
              <a:gd name="T54" fmla="*/ 2147483647 w 266"/>
              <a:gd name="T55" fmla="*/ 2147483647 h 234"/>
              <a:gd name="T56" fmla="*/ 2147483647 w 266"/>
              <a:gd name="T57" fmla="*/ 0 h 234"/>
              <a:gd name="T58" fmla="*/ 2147483647 w 266"/>
              <a:gd name="T59" fmla="*/ 2147483647 h 234"/>
              <a:gd name="T60" fmla="*/ 2147483647 w 266"/>
              <a:gd name="T61" fmla="*/ 2147483647 h 234"/>
              <a:gd name="T62" fmla="*/ 2147483647 w 266"/>
              <a:gd name="T63" fmla="*/ 2147483647 h 234"/>
              <a:gd name="T64" fmla="*/ 2147483647 w 266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6" h="234">
                <a:moveTo>
                  <a:pt x="65" y="59"/>
                </a:moveTo>
                <a:lnTo>
                  <a:pt x="64" y="56"/>
                </a:lnTo>
                <a:lnTo>
                  <a:pt x="64" y="54"/>
                </a:lnTo>
                <a:lnTo>
                  <a:pt x="64" y="53"/>
                </a:lnTo>
                <a:lnTo>
                  <a:pt x="66" y="43"/>
                </a:lnTo>
                <a:lnTo>
                  <a:pt x="76" y="37"/>
                </a:lnTo>
                <a:lnTo>
                  <a:pt x="91" y="34"/>
                </a:lnTo>
                <a:lnTo>
                  <a:pt x="84" y="14"/>
                </a:lnTo>
                <a:lnTo>
                  <a:pt x="76" y="14"/>
                </a:lnTo>
                <a:lnTo>
                  <a:pt x="65" y="18"/>
                </a:lnTo>
                <a:lnTo>
                  <a:pt x="52" y="26"/>
                </a:lnTo>
                <a:lnTo>
                  <a:pt x="37" y="36"/>
                </a:lnTo>
                <a:lnTo>
                  <a:pt x="27" y="47"/>
                </a:lnTo>
                <a:lnTo>
                  <a:pt x="19" y="61"/>
                </a:lnTo>
                <a:lnTo>
                  <a:pt x="10" y="77"/>
                </a:lnTo>
                <a:lnTo>
                  <a:pt x="3" y="94"/>
                </a:lnTo>
                <a:lnTo>
                  <a:pt x="0" y="110"/>
                </a:lnTo>
                <a:lnTo>
                  <a:pt x="0" y="124"/>
                </a:lnTo>
                <a:lnTo>
                  <a:pt x="2" y="118"/>
                </a:lnTo>
                <a:lnTo>
                  <a:pt x="9" y="108"/>
                </a:lnTo>
                <a:lnTo>
                  <a:pt x="17" y="94"/>
                </a:lnTo>
                <a:lnTo>
                  <a:pt x="30" y="77"/>
                </a:lnTo>
                <a:lnTo>
                  <a:pt x="35" y="70"/>
                </a:lnTo>
                <a:lnTo>
                  <a:pt x="40" y="66"/>
                </a:lnTo>
                <a:lnTo>
                  <a:pt x="44" y="65"/>
                </a:lnTo>
                <a:lnTo>
                  <a:pt x="53" y="68"/>
                </a:lnTo>
                <a:lnTo>
                  <a:pt x="66" y="79"/>
                </a:lnTo>
                <a:lnTo>
                  <a:pt x="82" y="97"/>
                </a:lnTo>
                <a:lnTo>
                  <a:pt x="88" y="104"/>
                </a:lnTo>
                <a:lnTo>
                  <a:pt x="95" y="112"/>
                </a:lnTo>
                <a:lnTo>
                  <a:pt x="105" y="123"/>
                </a:lnTo>
                <a:lnTo>
                  <a:pt x="117" y="137"/>
                </a:lnTo>
                <a:lnTo>
                  <a:pt x="33" y="221"/>
                </a:lnTo>
                <a:lnTo>
                  <a:pt x="45" y="234"/>
                </a:lnTo>
                <a:lnTo>
                  <a:pt x="130" y="144"/>
                </a:lnTo>
                <a:lnTo>
                  <a:pt x="214" y="234"/>
                </a:lnTo>
                <a:lnTo>
                  <a:pt x="233" y="221"/>
                </a:lnTo>
                <a:lnTo>
                  <a:pt x="143" y="131"/>
                </a:lnTo>
                <a:lnTo>
                  <a:pt x="219" y="54"/>
                </a:lnTo>
                <a:lnTo>
                  <a:pt x="228" y="64"/>
                </a:lnTo>
                <a:lnTo>
                  <a:pt x="237" y="74"/>
                </a:lnTo>
                <a:lnTo>
                  <a:pt x="245" y="84"/>
                </a:lnTo>
                <a:lnTo>
                  <a:pt x="253" y="95"/>
                </a:lnTo>
                <a:lnTo>
                  <a:pt x="259" y="106"/>
                </a:lnTo>
                <a:lnTo>
                  <a:pt x="266" y="118"/>
                </a:lnTo>
                <a:lnTo>
                  <a:pt x="264" y="105"/>
                </a:lnTo>
                <a:lnTo>
                  <a:pt x="260" y="93"/>
                </a:lnTo>
                <a:lnTo>
                  <a:pt x="256" y="82"/>
                </a:lnTo>
                <a:lnTo>
                  <a:pt x="251" y="70"/>
                </a:lnTo>
                <a:lnTo>
                  <a:pt x="243" y="59"/>
                </a:lnTo>
                <a:lnTo>
                  <a:pt x="236" y="50"/>
                </a:lnTo>
                <a:lnTo>
                  <a:pt x="226" y="39"/>
                </a:lnTo>
                <a:lnTo>
                  <a:pt x="213" y="27"/>
                </a:lnTo>
                <a:lnTo>
                  <a:pt x="201" y="17"/>
                </a:lnTo>
                <a:lnTo>
                  <a:pt x="192" y="11"/>
                </a:lnTo>
                <a:lnTo>
                  <a:pt x="179" y="5"/>
                </a:lnTo>
                <a:lnTo>
                  <a:pt x="166" y="1"/>
                </a:lnTo>
                <a:lnTo>
                  <a:pt x="151" y="0"/>
                </a:lnTo>
                <a:lnTo>
                  <a:pt x="164" y="8"/>
                </a:lnTo>
                <a:lnTo>
                  <a:pt x="174" y="15"/>
                </a:lnTo>
                <a:lnTo>
                  <a:pt x="183" y="21"/>
                </a:lnTo>
                <a:lnTo>
                  <a:pt x="193" y="28"/>
                </a:lnTo>
                <a:lnTo>
                  <a:pt x="202" y="36"/>
                </a:lnTo>
                <a:lnTo>
                  <a:pt x="210" y="43"/>
                </a:lnTo>
                <a:lnTo>
                  <a:pt x="130" y="124"/>
                </a:lnTo>
                <a:lnTo>
                  <a:pt x="65" y="59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Freeform 472"/>
          <p:cNvSpPr>
            <a:spLocks/>
          </p:cNvSpPr>
          <p:nvPr/>
        </p:nvSpPr>
        <p:spPr bwMode="auto">
          <a:xfrm>
            <a:off x="6386513" y="5592763"/>
            <a:ext cx="141287" cy="123825"/>
          </a:xfrm>
          <a:custGeom>
            <a:avLst/>
            <a:gdLst>
              <a:gd name="T0" fmla="*/ 2147483647 w 266"/>
              <a:gd name="T1" fmla="*/ 2147483647 h 234"/>
              <a:gd name="T2" fmla="*/ 2147483647 w 266"/>
              <a:gd name="T3" fmla="*/ 2147483647 h 234"/>
              <a:gd name="T4" fmla="*/ 2147483647 w 266"/>
              <a:gd name="T5" fmla="*/ 2147483647 h 234"/>
              <a:gd name="T6" fmla="*/ 2147483647 w 266"/>
              <a:gd name="T7" fmla="*/ 2147483647 h 234"/>
              <a:gd name="T8" fmla="*/ 2147483647 w 266"/>
              <a:gd name="T9" fmla="*/ 2147483647 h 234"/>
              <a:gd name="T10" fmla="*/ 2147483647 w 266"/>
              <a:gd name="T11" fmla="*/ 2147483647 h 234"/>
              <a:gd name="T12" fmla="*/ 2147483647 w 266"/>
              <a:gd name="T13" fmla="*/ 2147483647 h 234"/>
              <a:gd name="T14" fmla="*/ 2147483647 w 266"/>
              <a:gd name="T15" fmla="*/ 2147483647 h 234"/>
              <a:gd name="T16" fmla="*/ 0 w 266"/>
              <a:gd name="T17" fmla="*/ 2147483647 h 234"/>
              <a:gd name="T18" fmla="*/ 2147483647 w 266"/>
              <a:gd name="T19" fmla="*/ 2147483647 h 234"/>
              <a:gd name="T20" fmla="*/ 2147483647 w 266"/>
              <a:gd name="T21" fmla="*/ 2147483647 h 234"/>
              <a:gd name="T22" fmla="*/ 2147483647 w 266"/>
              <a:gd name="T23" fmla="*/ 2147483647 h 234"/>
              <a:gd name="T24" fmla="*/ 2147483647 w 266"/>
              <a:gd name="T25" fmla="*/ 2147483647 h 234"/>
              <a:gd name="T26" fmla="*/ 2147483647 w 266"/>
              <a:gd name="T27" fmla="*/ 2147483647 h 234"/>
              <a:gd name="T28" fmla="*/ 2147483647 w 266"/>
              <a:gd name="T29" fmla="*/ 2147483647 h 234"/>
              <a:gd name="T30" fmla="*/ 2147483647 w 266"/>
              <a:gd name="T31" fmla="*/ 2147483647 h 234"/>
              <a:gd name="T32" fmla="*/ 2147483647 w 266"/>
              <a:gd name="T33" fmla="*/ 2147483647 h 234"/>
              <a:gd name="T34" fmla="*/ 2147483647 w 266"/>
              <a:gd name="T35" fmla="*/ 2147483647 h 234"/>
              <a:gd name="T36" fmla="*/ 2147483647 w 266"/>
              <a:gd name="T37" fmla="*/ 2147483647 h 234"/>
              <a:gd name="T38" fmla="*/ 2147483647 w 266"/>
              <a:gd name="T39" fmla="*/ 2147483647 h 234"/>
              <a:gd name="T40" fmla="*/ 2147483647 w 266"/>
              <a:gd name="T41" fmla="*/ 2147483647 h 234"/>
              <a:gd name="T42" fmla="*/ 2147483647 w 266"/>
              <a:gd name="T43" fmla="*/ 2147483647 h 234"/>
              <a:gd name="T44" fmla="*/ 2147483647 w 266"/>
              <a:gd name="T45" fmla="*/ 2147483647 h 234"/>
              <a:gd name="T46" fmla="*/ 2147483647 w 266"/>
              <a:gd name="T47" fmla="*/ 2147483647 h 234"/>
              <a:gd name="T48" fmla="*/ 2147483647 w 266"/>
              <a:gd name="T49" fmla="*/ 2147483647 h 234"/>
              <a:gd name="T50" fmla="*/ 2147483647 w 266"/>
              <a:gd name="T51" fmla="*/ 2147483647 h 234"/>
              <a:gd name="T52" fmla="*/ 2147483647 w 266"/>
              <a:gd name="T53" fmla="*/ 2147483647 h 234"/>
              <a:gd name="T54" fmla="*/ 2147483647 w 266"/>
              <a:gd name="T55" fmla="*/ 2147483647 h 234"/>
              <a:gd name="T56" fmla="*/ 2147483647 w 266"/>
              <a:gd name="T57" fmla="*/ 0 h 234"/>
              <a:gd name="T58" fmla="*/ 2147483647 w 266"/>
              <a:gd name="T59" fmla="*/ 2147483647 h 234"/>
              <a:gd name="T60" fmla="*/ 2147483647 w 266"/>
              <a:gd name="T61" fmla="*/ 2147483647 h 234"/>
              <a:gd name="T62" fmla="*/ 2147483647 w 266"/>
              <a:gd name="T63" fmla="*/ 2147483647 h 234"/>
              <a:gd name="T64" fmla="*/ 2147483647 w 266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6" h="234">
                <a:moveTo>
                  <a:pt x="65" y="59"/>
                </a:moveTo>
                <a:lnTo>
                  <a:pt x="64" y="56"/>
                </a:lnTo>
                <a:lnTo>
                  <a:pt x="64" y="54"/>
                </a:lnTo>
                <a:lnTo>
                  <a:pt x="64" y="53"/>
                </a:lnTo>
                <a:lnTo>
                  <a:pt x="66" y="43"/>
                </a:lnTo>
                <a:lnTo>
                  <a:pt x="76" y="37"/>
                </a:lnTo>
                <a:lnTo>
                  <a:pt x="91" y="34"/>
                </a:lnTo>
                <a:lnTo>
                  <a:pt x="84" y="14"/>
                </a:lnTo>
                <a:lnTo>
                  <a:pt x="76" y="14"/>
                </a:lnTo>
                <a:lnTo>
                  <a:pt x="65" y="18"/>
                </a:lnTo>
                <a:lnTo>
                  <a:pt x="52" y="26"/>
                </a:lnTo>
                <a:lnTo>
                  <a:pt x="37" y="36"/>
                </a:lnTo>
                <a:lnTo>
                  <a:pt x="27" y="47"/>
                </a:lnTo>
                <a:lnTo>
                  <a:pt x="19" y="61"/>
                </a:lnTo>
                <a:lnTo>
                  <a:pt x="10" y="77"/>
                </a:lnTo>
                <a:lnTo>
                  <a:pt x="3" y="94"/>
                </a:lnTo>
                <a:lnTo>
                  <a:pt x="0" y="110"/>
                </a:lnTo>
                <a:lnTo>
                  <a:pt x="0" y="124"/>
                </a:lnTo>
                <a:lnTo>
                  <a:pt x="2" y="118"/>
                </a:lnTo>
                <a:lnTo>
                  <a:pt x="9" y="108"/>
                </a:lnTo>
                <a:lnTo>
                  <a:pt x="17" y="94"/>
                </a:lnTo>
                <a:lnTo>
                  <a:pt x="30" y="77"/>
                </a:lnTo>
                <a:lnTo>
                  <a:pt x="35" y="70"/>
                </a:lnTo>
                <a:lnTo>
                  <a:pt x="40" y="66"/>
                </a:lnTo>
                <a:lnTo>
                  <a:pt x="44" y="65"/>
                </a:lnTo>
                <a:lnTo>
                  <a:pt x="53" y="68"/>
                </a:lnTo>
                <a:lnTo>
                  <a:pt x="66" y="79"/>
                </a:lnTo>
                <a:lnTo>
                  <a:pt x="82" y="97"/>
                </a:lnTo>
                <a:lnTo>
                  <a:pt x="88" y="104"/>
                </a:lnTo>
                <a:lnTo>
                  <a:pt x="95" y="112"/>
                </a:lnTo>
                <a:lnTo>
                  <a:pt x="105" y="123"/>
                </a:lnTo>
                <a:lnTo>
                  <a:pt x="117" y="137"/>
                </a:lnTo>
                <a:lnTo>
                  <a:pt x="33" y="221"/>
                </a:lnTo>
                <a:lnTo>
                  <a:pt x="45" y="234"/>
                </a:lnTo>
                <a:lnTo>
                  <a:pt x="130" y="144"/>
                </a:lnTo>
                <a:lnTo>
                  <a:pt x="214" y="234"/>
                </a:lnTo>
                <a:lnTo>
                  <a:pt x="233" y="221"/>
                </a:lnTo>
                <a:lnTo>
                  <a:pt x="143" y="131"/>
                </a:lnTo>
                <a:lnTo>
                  <a:pt x="219" y="54"/>
                </a:lnTo>
                <a:lnTo>
                  <a:pt x="228" y="64"/>
                </a:lnTo>
                <a:lnTo>
                  <a:pt x="237" y="74"/>
                </a:lnTo>
                <a:lnTo>
                  <a:pt x="245" y="84"/>
                </a:lnTo>
                <a:lnTo>
                  <a:pt x="253" y="95"/>
                </a:lnTo>
                <a:lnTo>
                  <a:pt x="259" y="106"/>
                </a:lnTo>
                <a:lnTo>
                  <a:pt x="266" y="118"/>
                </a:lnTo>
                <a:lnTo>
                  <a:pt x="264" y="105"/>
                </a:lnTo>
                <a:lnTo>
                  <a:pt x="260" y="93"/>
                </a:lnTo>
                <a:lnTo>
                  <a:pt x="256" y="82"/>
                </a:lnTo>
                <a:lnTo>
                  <a:pt x="251" y="70"/>
                </a:lnTo>
                <a:lnTo>
                  <a:pt x="243" y="59"/>
                </a:lnTo>
                <a:lnTo>
                  <a:pt x="236" y="50"/>
                </a:lnTo>
                <a:lnTo>
                  <a:pt x="226" y="39"/>
                </a:lnTo>
                <a:lnTo>
                  <a:pt x="213" y="27"/>
                </a:lnTo>
                <a:lnTo>
                  <a:pt x="201" y="17"/>
                </a:lnTo>
                <a:lnTo>
                  <a:pt x="192" y="11"/>
                </a:lnTo>
                <a:lnTo>
                  <a:pt x="179" y="5"/>
                </a:lnTo>
                <a:lnTo>
                  <a:pt x="166" y="1"/>
                </a:lnTo>
                <a:lnTo>
                  <a:pt x="151" y="0"/>
                </a:lnTo>
                <a:lnTo>
                  <a:pt x="164" y="8"/>
                </a:lnTo>
                <a:lnTo>
                  <a:pt x="174" y="15"/>
                </a:lnTo>
                <a:lnTo>
                  <a:pt x="183" y="21"/>
                </a:lnTo>
                <a:lnTo>
                  <a:pt x="193" y="28"/>
                </a:lnTo>
                <a:lnTo>
                  <a:pt x="202" y="36"/>
                </a:lnTo>
                <a:lnTo>
                  <a:pt x="210" y="43"/>
                </a:lnTo>
                <a:lnTo>
                  <a:pt x="130" y="124"/>
                </a:lnTo>
                <a:lnTo>
                  <a:pt x="65" y="59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98" name="Group 473"/>
          <p:cNvGrpSpPr>
            <a:grpSpLocks/>
          </p:cNvGrpSpPr>
          <p:nvPr/>
        </p:nvGrpSpPr>
        <p:grpSpPr bwMode="auto">
          <a:xfrm>
            <a:off x="2211388" y="1779588"/>
            <a:ext cx="3090862" cy="2325687"/>
            <a:chOff x="1393" y="1121"/>
            <a:chExt cx="1947" cy="1465"/>
          </a:xfrm>
        </p:grpSpPr>
        <p:sp>
          <p:nvSpPr>
            <p:cNvPr id="66773" name="Freeform 474"/>
            <p:cNvSpPr>
              <a:spLocks/>
            </p:cNvSpPr>
            <p:nvPr/>
          </p:nvSpPr>
          <p:spPr bwMode="auto">
            <a:xfrm>
              <a:off x="2814" y="1876"/>
              <a:ext cx="200" cy="341"/>
            </a:xfrm>
            <a:custGeom>
              <a:avLst/>
              <a:gdLst>
                <a:gd name="T0" fmla="*/ 0 w 600"/>
                <a:gd name="T1" fmla="*/ 0 h 1021"/>
                <a:gd name="T2" fmla="*/ 0 w 600"/>
                <a:gd name="T3" fmla="*/ 0 h 1021"/>
                <a:gd name="T4" fmla="*/ 0 w 600"/>
                <a:gd name="T5" fmla="*/ 0 h 1021"/>
                <a:gd name="T6" fmla="*/ 0 w 600"/>
                <a:gd name="T7" fmla="*/ 0 h 1021"/>
                <a:gd name="T8" fmla="*/ 0 w 600"/>
                <a:gd name="T9" fmla="*/ 0 h 1021"/>
                <a:gd name="T10" fmla="*/ 0 w 600"/>
                <a:gd name="T11" fmla="*/ 0 h 1021"/>
                <a:gd name="T12" fmla="*/ 0 w 600"/>
                <a:gd name="T13" fmla="*/ 0 h 1021"/>
                <a:gd name="T14" fmla="*/ 0 w 600"/>
                <a:gd name="T15" fmla="*/ 0 h 1021"/>
                <a:gd name="T16" fmla="*/ 0 w 600"/>
                <a:gd name="T17" fmla="*/ 0 h 1021"/>
                <a:gd name="T18" fmla="*/ 0 w 600"/>
                <a:gd name="T19" fmla="*/ 0 h 1021"/>
                <a:gd name="T20" fmla="*/ 0 w 600"/>
                <a:gd name="T21" fmla="*/ 0 h 1021"/>
                <a:gd name="T22" fmla="*/ 0 w 600"/>
                <a:gd name="T23" fmla="*/ 0 h 1021"/>
                <a:gd name="T24" fmla="*/ 0 w 600"/>
                <a:gd name="T25" fmla="*/ 0 h 1021"/>
                <a:gd name="T26" fmla="*/ 0 w 600"/>
                <a:gd name="T27" fmla="*/ 0 h 1021"/>
                <a:gd name="T28" fmla="*/ 0 w 600"/>
                <a:gd name="T29" fmla="*/ 0 h 1021"/>
                <a:gd name="T30" fmla="*/ 0 w 600"/>
                <a:gd name="T31" fmla="*/ 0 h 1021"/>
                <a:gd name="T32" fmla="*/ 0 w 600"/>
                <a:gd name="T33" fmla="*/ 0 h 1021"/>
                <a:gd name="T34" fmla="*/ 0 w 600"/>
                <a:gd name="T35" fmla="*/ 0 h 1021"/>
                <a:gd name="T36" fmla="*/ 0 w 600"/>
                <a:gd name="T37" fmla="*/ 0 h 1021"/>
                <a:gd name="T38" fmla="*/ 0 w 600"/>
                <a:gd name="T39" fmla="*/ 0 h 1021"/>
                <a:gd name="T40" fmla="*/ 0 w 600"/>
                <a:gd name="T41" fmla="*/ 0 h 1021"/>
                <a:gd name="T42" fmla="*/ 0 w 600"/>
                <a:gd name="T43" fmla="*/ 0 h 1021"/>
                <a:gd name="T44" fmla="*/ 0 w 600"/>
                <a:gd name="T45" fmla="*/ 0 h 1021"/>
                <a:gd name="T46" fmla="*/ 0 w 600"/>
                <a:gd name="T47" fmla="*/ 0 h 1021"/>
                <a:gd name="T48" fmla="*/ 0 w 600"/>
                <a:gd name="T49" fmla="*/ 0 h 1021"/>
                <a:gd name="T50" fmla="*/ 0 w 600"/>
                <a:gd name="T51" fmla="*/ 0 h 1021"/>
                <a:gd name="T52" fmla="*/ 0 w 600"/>
                <a:gd name="T53" fmla="*/ 0 h 1021"/>
                <a:gd name="T54" fmla="*/ 0 w 600"/>
                <a:gd name="T55" fmla="*/ 0 h 1021"/>
                <a:gd name="T56" fmla="*/ 0 w 600"/>
                <a:gd name="T57" fmla="*/ 0 h 1021"/>
                <a:gd name="T58" fmla="*/ 0 w 600"/>
                <a:gd name="T59" fmla="*/ 0 h 1021"/>
                <a:gd name="T60" fmla="*/ 0 w 600"/>
                <a:gd name="T61" fmla="*/ 0 h 1021"/>
                <a:gd name="T62" fmla="*/ 0 w 600"/>
                <a:gd name="T63" fmla="*/ 0 h 1021"/>
                <a:gd name="T64" fmla="*/ 0 w 600"/>
                <a:gd name="T65" fmla="*/ 0 h 1021"/>
                <a:gd name="T66" fmla="*/ 0 w 600"/>
                <a:gd name="T67" fmla="*/ 0 h 1021"/>
                <a:gd name="T68" fmla="*/ 0 w 600"/>
                <a:gd name="T69" fmla="*/ 0 h 1021"/>
                <a:gd name="T70" fmla="*/ 0 w 600"/>
                <a:gd name="T71" fmla="*/ 0 h 1021"/>
                <a:gd name="T72" fmla="*/ 0 w 600"/>
                <a:gd name="T73" fmla="*/ 0 h 1021"/>
                <a:gd name="T74" fmla="*/ 0 w 600"/>
                <a:gd name="T75" fmla="*/ 0 h 1021"/>
                <a:gd name="T76" fmla="*/ 0 w 600"/>
                <a:gd name="T77" fmla="*/ 0 h 1021"/>
                <a:gd name="T78" fmla="*/ 0 w 600"/>
                <a:gd name="T79" fmla="*/ 0 h 1021"/>
                <a:gd name="T80" fmla="*/ 0 w 600"/>
                <a:gd name="T81" fmla="*/ 0 h 1021"/>
                <a:gd name="T82" fmla="*/ 0 w 600"/>
                <a:gd name="T83" fmla="*/ 0 h 1021"/>
                <a:gd name="T84" fmla="*/ 0 w 600"/>
                <a:gd name="T85" fmla="*/ 0 h 1021"/>
                <a:gd name="T86" fmla="*/ 0 w 600"/>
                <a:gd name="T87" fmla="*/ 0 h 1021"/>
                <a:gd name="T88" fmla="*/ 0 w 600"/>
                <a:gd name="T89" fmla="*/ 0 h 10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0" h="1021">
                  <a:moveTo>
                    <a:pt x="382" y="88"/>
                  </a:moveTo>
                  <a:lnTo>
                    <a:pt x="321" y="69"/>
                  </a:lnTo>
                  <a:lnTo>
                    <a:pt x="287" y="55"/>
                  </a:lnTo>
                  <a:lnTo>
                    <a:pt x="214" y="25"/>
                  </a:lnTo>
                  <a:lnTo>
                    <a:pt x="168" y="6"/>
                  </a:lnTo>
                  <a:lnTo>
                    <a:pt x="135" y="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40" y="25"/>
                  </a:lnTo>
                  <a:lnTo>
                    <a:pt x="24" y="44"/>
                  </a:lnTo>
                  <a:lnTo>
                    <a:pt x="11" y="77"/>
                  </a:lnTo>
                  <a:lnTo>
                    <a:pt x="3" y="112"/>
                  </a:lnTo>
                  <a:lnTo>
                    <a:pt x="0" y="152"/>
                  </a:lnTo>
                  <a:lnTo>
                    <a:pt x="4" y="201"/>
                  </a:lnTo>
                  <a:lnTo>
                    <a:pt x="21" y="230"/>
                  </a:lnTo>
                  <a:lnTo>
                    <a:pt x="41" y="241"/>
                  </a:lnTo>
                  <a:lnTo>
                    <a:pt x="86" y="263"/>
                  </a:lnTo>
                  <a:lnTo>
                    <a:pt x="121" y="276"/>
                  </a:lnTo>
                  <a:lnTo>
                    <a:pt x="149" y="288"/>
                  </a:lnTo>
                  <a:lnTo>
                    <a:pt x="200" y="329"/>
                  </a:lnTo>
                  <a:lnTo>
                    <a:pt x="226" y="350"/>
                  </a:lnTo>
                  <a:lnTo>
                    <a:pt x="263" y="390"/>
                  </a:lnTo>
                  <a:lnTo>
                    <a:pt x="312" y="445"/>
                  </a:lnTo>
                  <a:lnTo>
                    <a:pt x="339" y="499"/>
                  </a:lnTo>
                  <a:lnTo>
                    <a:pt x="359" y="578"/>
                  </a:lnTo>
                  <a:lnTo>
                    <a:pt x="362" y="637"/>
                  </a:lnTo>
                  <a:lnTo>
                    <a:pt x="356" y="686"/>
                  </a:lnTo>
                  <a:lnTo>
                    <a:pt x="342" y="759"/>
                  </a:lnTo>
                  <a:lnTo>
                    <a:pt x="324" y="850"/>
                  </a:lnTo>
                  <a:lnTo>
                    <a:pt x="312" y="930"/>
                  </a:lnTo>
                  <a:lnTo>
                    <a:pt x="418" y="1021"/>
                  </a:lnTo>
                  <a:lnTo>
                    <a:pt x="465" y="929"/>
                  </a:lnTo>
                  <a:lnTo>
                    <a:pt x="501" y="848"/>
                  </a:lnTo>
                  <a:lnTo>
                    <a:pt x="530" y="770"/>
                  </a:lnTo>
                  <a:lnTo>
                    <a:pt x="560" y="680"/>
                  </a:lnTo>
                  <a:lnTo>
                    <a:pt x="579" y="580"/>
                  </a:lnTo>
                  <a:lnTo>
                    <a:pt x="591" y="498"/>
                  </a:lnTo>
                  <a:lnTo>
                    <a:pt x="600" y="426"/>
                  </a:lnTo>
                  <a:lnTo>
                    <a:pt x="599" y="347"/>
                  </a:lnTo>
                  <a:lnTo>
                    <a:pt x="580" y="279"/>
                  </a:lnTo>
                  <a:lnTo>
                    <a:pt x="560" y="235"/>
                  </a:lnTo>
                  <a:lnTo>
                    <a:pt x="519" y="191"/>
                  </a:lnTo>
                  <a:lnTo>
                    <a:pt x="481" y="157"/>
                  </a:lnTo>
                  <a:lnTo>
                    <a:pt x="422" y="110"/>
                  </a:lnTo>
                  <a:lnTo>
                    <a:pt x="382" y="88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4" name="Freeform 475"/>
            <p:cNvSpPr>
              <a:spLocks/>
            </p:cNvSpPr>
            <p:nvPr/>
          </p:nvSpPr>
          <p:spPr bwMode="auto">
            <a:xfrm>
              <a:off x="2725" y="1121"/>
              <a:ext cx="615" cy="766"/>
            </a:xfrm>
            <a:custGeom>
              <a:avLst/>
              <a:gdLst>
                <a:gd name="T0" fmla="*/ 0 w 1845"/>
                <a:gd name="T1" fmla="*/ 0 h 2298"/>
                <a:gd name="T2" fmla="*/ 0 w 1845"/>
                <a:gd name="T3" fmla="*/ 0 h 2298"/>
                <a:gd name="T4" fmla="*/ 0 w 1845"/>
                <a:gd name="T5" fmla="*/ 0 h 2298"/>
                <a:gd name="T6" fmla="*/ 0 w 1845"/>
                <a:gd name="T7" fmla="*/ 0 h 2298"/>
                <a:gd name="T8" fmla="*/ 0 w 1845"/>
                <a:gd name="T9" fmla="*/ 0 h 2298"/>
                <a:gd name="T10" fmla="*/ 0 w 1845"/>
                <a:gd name="T11" fmla="*/ 0 h 2298"/>
                <a:gd name="T12" fmla="*/ 0 w 1845"/>
                <a:gd name="T13" fmla="*/ 0 h 2298"/>
                <a:gd name="T14" fmla="*/ 0 w 1845"/>
                <a:gd name="T15" fmla="*/ 0 h 2298"/>
                <a:gd name="T16" fmla="*/ 0 w 1845"/>
                <a:gd name="T17" fmla="*/ 0 h 2298"/>
                <a:gd name="T18" fmla="*/ 0 w 1845"/>
                <a:gd name="T19" fmla="*/ 0 h 2298"/>
                <a:gd name="T20" fmla="*/ 0 w 1845"/>
                <a:gd name="T21" fmla="*/ 0 h 2298"/>
                <a:gd name="T22" fmla="*/ 0 w 1845"/>
                <a:gd name="T23" fmla="*/ 0 h 2298"/>
                <a:gd name="T24" fmla="*/ 0 w 1845"/>
                <a:gd name="T25" fmla="*/ 0 h 2298"/>
                <a:gd name="T26" fmla="*/ 0 w 1845"/>
                <a:gd name="T27" fmla="*/ 0 h 2298"/>
                <a:gd name="T28" fmla="*/ 0 w 1845"/>
                <a:gd name="T29" fmla="*/ 0 h 2298"/>
                <a:gd name="T30" fmla="*/ 0 w 1845"/>
                <a:gd name="T31" fmla="*/ 0 h 2298"/>
                <a:gd name="T32" fmla="*/ 0 w 1845"/>
                <a:gd name="T33" fmla="*/ 0 h 2298"/>
                <a:gd name="T34" fmla="*/ 0 w 1845"/>
                <a:gd name="T35" fmla="*/ 0 h 2298"/>
                <a:gd name="T36" fmla="*/ 0 w 1845"/>
                <a:gd name="T37" fmla="*/ 0 h 2298"/>
                <a:gd name="T38" fmla="*/ 0 w 1845"/>
                <a:gd name="T39" fmla="*/ 0 h 2298"/>
                <a:gd name="T40" fmla="*/ 0 w 1845"/>
                <a:gd name="T41" fmla="*/ 0 h 2298"/>
                <a:gd name="T42" fmla="*/ 0 w 1845"/>
                <a:gd name="T43" fmla="*/ 0 h 2298"/>
                <a:gd name="T44" fmla="*/ 0 w 1845"/>
                <a:gd name="T45" fmla="*/ 0 h 2298"/>
                <a:gd name="T46" fmla="*/ 0 w 1845"/>
                <a:gd name="T47" fmla="*/ 0 h 2298"/>
                <a:gd name="T48" fmla="*/ 0 w 1845"/>
                <a:gd name="T49" fmla="*/ 0 h 2298"/>
                <a:gd name="T50" fmla="*/ 0 w 1845"/>
                <a:gd name="T51" fmla="*/ 0 h 2298"/>
                <a:gd name="T52" fmla="*/ 0 w 1845"/>
                <a:gd name="T53" fmla="*/ 0 h 2298"/>
                <a:gd name="T54" fmla="*/ 0 w 1845"/>
                <a:gd name="T55" fmla="*/ 0 h 2298"/>
                <a:gd name="T56" fmla="*/ 0 w 1845"/>
                <a:gd name="T57" fmla="*/ 0 h 2298"/>
                <a:gd name="T58" fmla="*/ 0 w 1845"/>
                <a:gd name="T59" fmla="*/ 0 h 2298"/>
                <a:gd name="T60" fmla="*/ 0 w 1845"/>
                <a:gd name="T61" fmla="*/ 0 h 2298"/>
                <a:gd name="T62" fmla="*/ 0 w 1845"/>
                <a:gd name="T63" fmla="*/ 0 h 2298"/>
                <a:gd name="T64" fmla="*/ 0 w 1845"/>
                <a:gd name="T65" fmla="*/ 0 h 2298"/>
                <a:gd name="T66" fmla="*/ 0 w 1845"/>
                <a:gd name="T67" fmla="*/ 0 h 2298"/>
                <a:gd name="T68" fmla="*/ 0 w 1845"/>
                <a:gd name="T69" fmla="*/ 0 h 2298"/>
                <a:gd name="T70" fmla="*/ 0 w 1845"/>
                <a:gd name="T71" fmla="*/ 0 h 2298"/>
                <a:gd name="T72" fmla="*/ 0 w 1845"/>
                <a:gd name="T73" fmla="*/ 0 h 2298"/>
                <a:gd name="T74" fmla="*/ 0 w 1845"/>
                <a:gd name="T75" fmla="*/ 0 h 2298"/>
                <a:gd name="T76" fmla="*/ 0 w 1845"/>
                <a:gd name="T77" fmla="*/ 0 h 2298"/>
                <a:gd name="T78" fmla="*/ 0 w 1845"/>
                <a:gd name="T79" fmla="*/ 0 h 2298"/>
                <a:gd name="T80" fmla="*/ 0 w 1845"/>
                <a:gd name="T81" fmla="*/ 0 h 2298"/>
                <a:gd name="T82" fmla="*/ 0 w 1845"/>
                <a:gd name="T83" fmla="*/ 0 h 2298"/>
                <a:gd name="T84" fmla="*/ 0 w 1845"/>
                <a:gd name="T85" fmla="*/ 0 h 22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5" h="2298">
                  <a:moveTo>
                    <a:pt x="1800" y="1101"/>
                  </a:moveTo>
                  <a:lnTo>
                    <a:pt x="1827" y="989"/>
                  </a:lnTo>
                  <a:lnTo>
                    <a:pt x="1842" y="901"/>
                  </a:lnTo>
                  <a:lnTo>
                    <a:pt x="1845" y="817"/>
                  </a:lnTo>
                  <a:lnTo>
                    <a:pt x="1808" y="699"/>
                  </a:lnTo>
                  <a:lnTo>
                    <a:pt x="1728" y="569"/>
                  </a:lnTo>
                  <a:lnTo>
                    <a:pt x="1636" y="474"/>
                  </a:lnTo>
                  <a:lnTo>
                    <a:pt x="1555" y="377"/>
                  </a:lnTo>
                  <a:lnTo>
                    <a:pt x="1484" y="284"/>
                  </a:lnTo>
                  <a:lnTo>
                    <a:pt x="1429" y="212"/>
                  </a:lnTo>
                  <a:lnTo>
                    <a:pt x="1406" y="187"/>
                  </a:lnTo>
                  <a:lnTo>
                    <a:pt x="1377" y="136"/>
                  </a:lnTo>
                  <a:lnTo>
                    <a:pt x="1364" y="114"/>
                  </a:lnTo>
                  <a:lnTo>
                    <a:pt x="1352" y="78"/>
                  </a:lnTo>
                  <a:lnTo>
                    <a:pt x="1347" y="64"/>
                  </a:lnTo>
                  <a:lnTo>
                    <a:pt x="1340" y="35"/>
                  </a:lnTo>
                  <a:lnTo>
                    <a:pt x="1339" y="0"/>
                  </a:lnTo>
                  <a:lnTo>
                    <a:pt x="793" y="99"/>
                  </a:lnTo>
                  <a:lnTo>
                    <a:pt x="895" y="187"/>
                  </a:lnTo>
                  <a:lnTo>
                    <a:pt x="954" y="253"/>
                  </a:lnTo>
                  <a:lnTo>
                    <a:pt x="1001" y="292"/>
                  </a:lnTo>
                  <a:lnTo>
                    <a:pt x="1041" y="326"/>
                  </a:lnTo>
                  <a:lnTo>
                    <a:pt x="1077" y="365"/>
                  </a:lnTo>
                  <a:lnTo>
                    <a:pt x="1119" y="407"/>
                  </a:lnTo>
                  <a:lnTo>
                    <a:pt x="1181" y="480"/>
                  </a:lnTo>
                  <a:lnTo>
                    <a:pt x="1234" y="541"/>
                  </a:lnTo>
                  <a:lnTo>
                    <a:pt x="1271" y="586"/>
                  </a:lnTo>
                  <a:lnTo>
                    <a:pt x="1321" y="633"/>
                  </a:lnTo>
                  <a:lnTo>
                    <a:pt x="1368" y="685"/>
                  </a:lnTo>
                  <a:lnTo>
                    <a:pt x="1392" y="716"/>
                  </a:lnTo>
                  <a:lnTo>
                    <a:pt x="1401" y="750"/>
                  </a:lnTo>
                  <a:lnTo>
                    <a:pt x="1399" y="782"/>
                  </a:lnTo>
                  <a:lnTo>
                    <a:pt x="1386" y="822"/>
                  </a:lnTo>
                  <a:lnTo>
                    <a:pt x="1373" y="878"/>
                  </a:lnTo>
                  <a:lnTo>
                    <a:pt x="1346" y="927"/>
                  </a:lnTo>
                  <a:lnTo>
                    <a:pt x="1328" y="975"/>
                  </a:lnTo>
                  <a:lnTo>
                    <a:pt x="1310" y="1029"/>
                  </a:lnTo>
                  <a:lnTo>
                    <a:pt x="1288" y="1087"/>
                  </a:lnTo>
                  <a:lnTo>
                    <a:pt x="1248" y="1161"/>
                  </a:lnTo>
                  <a:lnTo>
                    <a:pt x="1221" y="1232"/>
                  </a:lnTo>
                  <a:lnTo>
                    <a:pt x="1200" y="1302"/>
                  </a:lnTo>
                  <a:lnTo>
                    <a:pt x="1183" y="1358"/>
                  </a:lnTo>
                  <a:lnTo>
                    <a:pt x="1164" y="1406"/>
                  </a:lnTo>
                  <a:lnTo>
                    <a:pt x="1139" y="1468"/>
                  </a:lnTo>
                  <a:lnTo>
                    <a:pt x="1118" y="1508"/>
                  </a:lnTo>
                  <a:lnTo>
                    <a:pt x="1089" y="1554"/>
                  </a:lnTo>
                  <a:lnTo>
                    <a:pt x="1067" y="1583"/>
                  </a:lnTo>
                  <a:lnTo>
                    <a:pt x="1045" y="1615"/>
                  </a:lnTo>
                  <a:lnTo>
                    <a:pt x="1067" y="1631"/>
                  </a:lnTo>
                  <a:lnTo>
                    <a:pt x="1075" y="1648"/>
                  </a:lnTo>
                  <a:lnTo>
                    <a:pt x="1083" y="1670"/>
                  </a:lnTo>
                  <a:lnTo>
                    <a:pt x="1083" y="1690"/>
                  </a:lnTo>
                  <a:lnTo>
                    <a:pt x="1081" y="1712"/>
                  </a:lnTo>
                  <a:lnTo>
                    <a:pt x="1074" y="1730"/>
                  </a:lnTo>
                  <a:lnTo>
                    <a:pt x="1065" y="1755"/>
                  </a:lnTo>
                  <a:lnTo>
                    <a:pt x="1051" y="1773"/>
                  </a:lnTo>
                  <a:lnTo>
                    <a:pt x="1036" y="1789"/>
                  </a:lnTo>
                  <a:lnTo>
                    <a:pt x="1010" y="1808"/>
                  </a:lnTo>
                  <a:lnTo>
                    <a:pt x="988" y="1816"/>
                  </a:lnTo>
                  <a:lnTo>
                    <a:pt x="954" y="1823"/>
                  </a:lnTo>
                  <a:lnTo>
                    <a:pt x="907" y="1825"/>
                  </a:lnTo>
                  <a:lnTo>
                    <a:pt x="871" y="1821"/>
                  </a:lnTo>
                  <a:lnTo>
                    <a:pt x="851" y="1813"/>
                  </a:lnTo>
                  <a:lnTo>
                    <a:pt x="828" y="1805"/>
                  </a:lnTo>
                  <a:lnTo>
                    <a:pt x="819" y="1788"/>
                  </a:lnTo>
                  <a:lnTo>
                    <a:pt x="813" y="1782"/>
                  </a:lnTo>
                  <a:lnTo>
                    <a:pt x="783" y="1786"/>
                  </a:lnTo>
                  <a:lnTo>
                    <a:pt x="741" y="1783"/>
                  </a:lnTo>
                  <a:lnTo>
                    <a:pt x="687" y="1775"/>
                  </a:lnTo>
                  <a:lnTo>
                    <a:pt x="656" y="1768"/>
                  </a:lnTo>
                  <a:lnTo>
                    <a:pt x="622" y="1762"/>
                  </a:lnTo>
                  <a:lnTo>
                    <a:pt x="567" y="1753"/>
                  </a:lnTo>
                  <a:lnTo>
                    <a:pt x="516" y="1742"/>
                  </a:lnTo>
                  <a:lnTo>
                    <a:pt x="473" y="1729"/>
                  </a:lnTo>
                  <a:lnTo>
                    <a:pt x="426" y="1726"/>
                  </a:lnTo>
                  <a:lnTo>
                    <a:pt x="381" y="1724"/>
                  </a:lnTo>
                  <a:lnTo>
                    <a:pt x="339" y="1728"/>
                  </a:lnTo>
                  <a:lnTo>
                    <a:pt x="299" y="1742"/>
                  </a:lnTo>
                  <a:lnTo>
                    <a:pt x="250" y="1766"/>
                  </a:lnTo>
                  <a:lnTo>
                    <a:pt x="204" y="1803"/>
                  </a:lnTo>
                  <a:lnTo>
                    <a:pt x="160" y="1848"/>
                  </a:lnTo>
                  <a:lnTo>
                    <a:pt x="122" y="1910"/>
                  </a:lnTo>
                  <a:lnTo>
                    <a:pt x="93" y="1976"/>
                  </a:lnTo>
                  <a:lnTo>
                    <a:pt x="57" y="2064"/>
                  </a:lnTo>
                  <a:lnTo>
                    <a:pt x="35" y="2118"/>
                  </a:lnTo>
                  <a:lnTo>
                    <a:pt x="11" y="2184"/>
                  </a:lnTo>
                  <a:lnTo>
                    <a:pt x="6" y="2215"/>
                  </a:lnTo>
                  <a:lnTo>
                    <a:pt x="1" y="2248"/>
                  </a:lnTo>
                  <a:lnTo>
                    <a:pt x="0" y="2263"/>
                  </a:lnTo>
                  <a:lnTo>
                    <a:pt x="13" y="2285"/>
                  </a:lnTo>
                  <a:lnTo>
                    <a:pt x="43" y="2296"/>
                  </a:lnTo>
                  <a:lnTo>
                    <a:pt x="69" y="2298"/>
                  </a:lnTo>
                  <a:lnTo>
                    <a:pt x="93" y="2295"/>
                  </a:lnTo>
                  <a:lnTo>
                    <a:pt x="127" y="2283"/>
                  </a:lnTo>
                  <a:lnTo>
                    <a:pt x="138" y="2277"/>
                  </a:lnTo>
                  <a:lnTo>
                    <a:pt x="160" y="2267"/>
                  </a:lnTo>
                  <a:lnTo>
                    <a:pt x="186" y="2250"/>
                  </a:lnTo>
                  <a:lnTo>
                    <a:pt x="216" y="2229"/>
                  </a:lnTo>
                  <a:lnTo>
                    <a:pt x="243" y="2202"/>
                  </a:lnTo>
                  <a:lnTo>
                    <a:pt x="271" y="2181"/>
                  </a:lnTo>
                  <a:lnTo>
                    <a:pt x="297" y="2153"/>
                  </a:lnTo>
                  <a:lnTo>
                    <a:pt x="342" y="2118"/>
                  </a:lnTo>
                  <a:lnTo>
                    <a:pt x="386" y="2097"/>
                  </a:lnTo>
                  <a:lnTo>
                    <a:pt x="417" y="2085"/>
                  </a:lnTo>
                  <a:lnTo>
                    <a:pt x="473" y="2071"/>
                  </a:lnTo>
                  <a:lnTo>
                    <a:pt x="526" y="2067"/>
                  </a:lnTo>
                  <a:lnTo>
                    <a:pt x="568" y="2069"/>
                  </a:lnTo>
                  <a:lnTo>
                    <a:pt x="616" y="2073"/>
                  </a:lnTo>
                  <a:lnTo>
                    <a:pt x="683" y="2079"/>
                  </a:lnTo>
                  <a:lnTo>
                    <a:pt x="741" y="2072"/>
                  </a:lnTo>
                  <a:lnTo>
                    <a:pt x="834" y="2051"/>
                  </a:lnTo>
                  <a:lnTo>
                    <a:pt x="909" y="2029"/>
                  </a:lnTo>
                  <a:lnTo>
                    <a:pt x="950" y="2005"/>
                  </a:lnTo>
                  <a:lnTo>
                    <a:pt x="994" y="1972"/>
                  </a:lnTo>
                  <a:lnTo>
                    <a:pt x="1029" y="1940"/>
                  </a:lnTo>
                  <a:lnTo>
                    <a:pt x="1070" y="1897"/>
                  </a:lnTo>
                  <a:lnTo>
                    <a:pt x="1101" y="1862"/>
                  </a:lnTo>
                  <a:lnTo>
                    <a:pt x="1131" y="1822"/>
                  </a:lnTo>
                  <a:lnTo>
                    <a:pt x="1170" y="1776"/>
                  </a:lnTo>
                  <a:lnTo>
                    <a:pt x="1211" y="1737"/>
                  </a:lnTo>
                  <a:lnTo>
                    <a:pt x="1270" y="1694"/>
                  </a:lnTo>
                  <a:lnTo>
                    <a:pt x="1339" y="1644"/>
                  </a:lnTo>
                  <a:lnTo>
                    <a:pt x="1403" y="1603"/>
                  </a:lnTo>
                  <a:lnTo>
                    <a:pt x="1461" y="1558"/>
                  </a:lnTo>
                  <a:lnTo>
                    <a:pt x="1505" y="1515"/>
                  </a:lnTo>
                  <a:lnTo>
                    <a:pt x="1554" y="1478"/>
                  </a:lnTo>
                  <a:lnTo>
                    <a:pt x="1632" y="1401"/>
                  </a:lnTo>
                  <a:lnTo>
                    <a:pt x="1695" y="1306"/>
                  </a:lnTo>
                  <a:lnTo>
                    <a:pt x="1749" y="1205"/>
                  </a:lnTo>
                  <a:lnTo>
                    <a:pt x="1800" y="1101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5" name="Freeform 476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758" y="97"/>
                  </a:moveTo>
                  <a:lnTo>
                    <a:pt x="791" y="66"/>
                  </a:lnTo>
                  <a:lnTo>
                    <a:pt x="812" y="49"/>
                  </a:lnTo>
                  <a:lnTo>
                    <a:pt x="825" y="26"/>
                  </a:lnTo>
                  <a:lnTo>
                    <a:pt x="823" y="3"/>
                  </a:lnTo>
                  <a:lnTo>
                    <a:pt x="806" y="1"/>
                  </a:lnTo>
                  <a:lnTo>
                    <a:pt x="792" y="0"/>
                  </a:lnTo>
                  <a:lnTo>
                    <a:pt x="770" y="3"/>
                  </a:lnTo>
                  <a:lnTo>
                    <a:pt x="753" y="7"/>
                  </a:lnTo>
                  <a:lnTo>
                    <a:pt x="722" y="16"/>
                  </a:lnTo>
                  <a:lnTo>
                    <a:pt x="675" y="31"/>
                  </a:lnTo>
                  <a:lnTo>
                    <a:pt x="614" y="49"/>
                  </a:lnTo>
                  <a:lnTo>
                    <a:pt x="515" y="59"/>
                  </a:lnTo>
                  <a:lnTo>
                    <a:pt x="429" y="81"/>
                  </a:lnTo>
                  <a:lnTo>
                    <a:pt x="338" y="105"/>
                  </a:lnTo>
                  <a:lnTo>
                    <a:pt x="249" y="138"/>
                  </a:lnTo>
                  <a:lnTo>
                    <a:pt x="215" y="154"/>
                  </a:lnTo>
                  <a:lnTo>
                    <a:pt x="186" y="173"/>
                  </a:lnTo>
                  <a:lnTo>
                    <a:pt x="174" y="189"/>
                  </a:lnTo>
                  <a:lnTo>
                    <a:pt x="161" y="199"/>
                  </a:lnTo>
                  <a:lnTo>
                    <a:pt x="141" y="224"/>
                  </a:lnTo>
                  <a:lnTo>
                    <a:pt x="109" y="259"/>
                  </a:lnTo>
                  <a:lnTo>
                    <a:pt x="79" y="284"/>
                  </a:lnTo>
                  <a:lnTo>
                    <a:pt x="42" y="325"/>
                  </a:lnTo>
                  <a:lnTo>
                    <a:pt x="0" y="354"/>
                  </a:lnTo>
                  <a:lnTo>
                    <a:pt x="63" y="341"/>
                  </a:lnTo>
                  <a:lnTo>
                    <a:pt x="119" y="327"/>
                  </a:lnTo>
                  <a:lnTo>
                    <a:pt x="169" y="302"/>
                  </a:lnTo>
                  <a:lnTo>
                    <a:pt x="213" y="285"/>
                  </a:lnTo>
                  <a:lnTo>
                    <a:pt x="268" y="267"/>
                  </a:lnTo>
                  <a:lnTo>
                    <a:pt x="322" y="256"/>
                  </a:lnTo>
                  <a:lnTo>
                    <a:pt x="375" y="249"/>
                  </a:lnTo>
                  <a:lnTo>
                    <a:pt x="445" y="242"/>
                  </a:lnTo>
                  <a:lnTo>
                    <a:pt x="508" y="224"/>
                  </a:lnTo>
                  <a:lnTo>
                    <a:pt x="576" y="197"/>
                  </a:lnTo>
                  <a:lnTo>
                    <a:pt x="642" y="162"/>
                  </a:lnTo>
                  <a:lnTo>
                    <a:pt x="686" y="138"/>
                  </a:lnTo>
                  <a:lnTo>
                    <a:pt x="758" y="97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6" name="Freeform 477"/>
            <p:cNvSpPr>
              <a:spLocks/>
            </p:cNvSpPr>
            <p:nvPr/>
          </p:nvSpPr>
          <p:spPr bwMode="auto">
            <a:xfrm>
              <a:off x="1393" y="2454"/>
              <a:ext cx="277" cy="132"/>
            </a:xfrm>
            <a:custGeom>
              <a:avLst/>
              <a:gdLst>
                <a:gd name="T0" fmla="*/ 0 w 831"/>
                <a:gd name="T1" fmla="*/ 0 h 396"/>
                <a:gd name="T2" fmla="*/ 0 w 831"/>
                <a:gd name="T3" fmla="*/ 0 h 396"/>
                <a:gd name="T4" fmla="*/ 0 w 831"/>
                <a:gd name="T5" fmla="*/ 0 h 396"/>
                <a:gd name="T6" fmla="*/ 0 w 831"/>
                <a:gd name="T7" fmla="*/ 0 h 396"/>
                <a:gd name="T8" fmla="*/ 0 w 831"/>
                <a:gd name="T9" fmla="*/ 0 h 396"/>
                <a:gd name="T10" fmla="*/ 0 w 831"/>
                <a:gd name="T11" fmla="*/ 0 h 396"/>
                <a:gd name="T12" fmla="*/ 0 w 831"/>
                <a:gd name="T13" fmla="*/ 0 h 396"/>
                <a:gd name="T14" fmla="*/ 0 w 831"/>
                <a:gd name="T15" fmla="*/ 0 h 396"/>
                <a:gd name="T16" fmla="*/ 0 w 831"/>
                <a:gd name="T17" fmla="*/ 0 h 396"/>
                <a:gd name="T18" fmla="*/ 0 w 831"/>
                <a:gd name="T19" fmla="*/ 0 h 396"/>
                <a:gd name="T20" fmla="*/ 0 w 831"/>
                <a:gd name="T21" fmla="*/ 0 h 396"/>
                <a:gd name="T22" fmla="*/ 0 w 831"/>
                <a:gd name="T23" fmla="*/ 0 h 396"/>
                <a:gd name="T24" fmla="*/ 0 w 831"/>
                <a:gd name="T25" fmla="*/ 0 h 396"/>
                <a:gd name="T26" fmla="*/ 0 w 831"/>
                <a:gd name="T27" fmla="*/ 0 h 396"/>
                <a:gd name="T28" fmla="*/ 0 w 831"/>
                <a:gd name="T29" fmla="*/ 0 h 396"/>
                <a:gd name="T30" fmla="*/ 0 w 831"/>
                <a:gd name="T31" fmla="*/ 0 h 396"/>
                <a:gd name="T32" fmla="*/ 0 w 831"/>
                <a:gd name="T33" fmla="*/ 0 h 396"/>
                <a:gd name="T34" fmla="*/ 0 w 831"/>
                <a:gd name="T35" fmla="*/ 0 h 396"/>
                <a:gd name="T36" fmla="*/ 0 w 831"/>
                <a:gd name="T37" fmla="*/ 0 h 396"/>
                <a:gd name="T38" fmla="*/ 0 w 831"/>
                <a:gd name="T39" fmla="*/ 0 h 396"/>
                <a:gd name="T40" fmla="*/ 0 w 831"/>
                <a:gd name="T41" fmla="*/ 0 h 396"/>
                <a:gd name="T42" fmla="*/ 0 w 831"/>
                <a:gd name="T43" fmla="*/ 0 h 396"/>
                <a:gd name="T44" fmla="*/ 0 w 831"/>
                <a:gd name="T45" fmla="*/ 0 h 396"/>
                <a:gd name="T46" fmla="*/ 0 w 831"/>
                <a:gd name="T47" fmla="*/ 0 h 396"/>
                <a:gd name="T48" fmla="*/ 0 w 831"/>
                <a:gd name="T49" fmla="*/ 0 h 396"/>
                <a:gd name="T50" fmla="*/ 0 w 831"/>
                <a:gd name="T51" fmla="*/ 0 h 396"/>
                <a:gd name="T52" fmla="*/ 0 w 831"/>
                <a:gd name="T53" fmla="*/ 0 h 396"/>
                <a:gd name="T54" fmla="*/ 0 w 831"/>
                <a:gd name="T55" fmla="*/ 0 h 396"/>
                <a:gd name="T56" fmla="*/ 0 w 831"/>
                <a:gd name="T57" fmla="*/ 0 h 396"/>
                <a:gd name="T58" fmla="*/ 0 w 831"/>
                <a:gd name="T59" fmla="*/ 0 h 396"/>
                <a:gd name="T60" fmla="*/ 0 w 831"/>
                <a:gd name="T61" fmla="*/ 0 h 396"/>
                <a:gd name="T62" fmla="*/ 0 w 831"/>
                <a:gd name="T63" fmla="*/ 0 h 396"/>
                <a:gd name="T64" fmla="*/ 0 w 831"/>
                <a:gd name="T65" fmla="*/ 0 h 396"/>
                <a:gd name="T66" fmla="*/ 0 w 831"/>
                <a:gd name="T67" fmla="*/ 0 h 396"/>
                <a:gd name="T68" fmla="*/ 0 w 831"/>
                <a:gd name="T69" fmla="*/ 0 h 396"/>
                <a:gd name="T70" fmla="*/ 0 w 831"/>
                <a:gd name="T71" fmla="*/ 0 h 396"/>
                <a:gd name="T72" fmla="*/ 0 w 831"/>
                <a:gd name="T73" fmla="*/ 0 h 396"/>
                <a:gd name="T74" fmla="*/ 0 w 831"/>
                <a:gd name="T75" fmla="*/ 0 h 396"/>
                <a:gd name="T76" fmla="*/ 0 w 831"/>
                <a:gd name="T77" fmla="*/ 0 h 396"/>
                <a:gd name="T78" fmla="*/ 0 w 831"/>
                <a:gd name="T79" fmla="*/ 0 h 396"/>
                <a:gd name="T80" fmla="*/ 0 w 831"/>
                <a:gd name="T81" fmla="*/ 0 h 396"/>
                <a:gd name="T82" fmla="*/ 0 w 831"/>
                <a:gd name="T83" fmla="*/ 0 h 3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1" h="396">
                  <a:moveTo>
                    <a:pt x="803" y="212"/>
                  </a:moveTo>
                  <a:lnTo>
                    <a:pt x="791" y="194"/>
                  </a:lnTo>
                  <a:lnTo>
                    <a:pt x="774" y="180"/>
                  </a:lnTo>
                  <a:lnTo>
                    <a:pt x="751" y="169"/>
                  </a:lnTo>
                  <a:lnTo>
                    <a:pt x="725" y="155"/>
                  </a:lnTo>
                  <a:lnTo>
                    <a:pt x="666" y="135"/>
                  </a:lnTo>
                  <a:lnTo>
                    <a:pt x="599" y="106"/>
                  </a:lnTo>
                  <a:lnTo>
                    <a:pt x="544" y="65"/>
                  </a:lnTo>
                  <a:lnTo>
                    <a:pt x="511" y="34"/>
                  </a:lnTo>
                  <a:lnTo>
                    <a:pt x="485" y="8"/>
                  </a:lnTo>
                  <a:lnTo>
                    <a:pt x="482" y="2"/>
                  </a:lnTo>
                  <a:lnTo>
                    <a:pt x="451" y="2"/>
                  </a:lnTo>
                  <a:lnTo>
                    <a:pt x="319" y="0"/>
                  </a:lnTo>
                  <a:lnTo>
                    <a:pt x="179" y="6"/>
                  </a:lnTo>
                  <a:lnTo>
                    <a:pt x="54" y="13"/>
                  </a:lnTo>
                  <a:lnTo>
                    <a:pt x="0" y="18"/>
                  </a:lnTo>
                  <a:lnTo>
                    <a:pt x="93" y="169"/>
                  </a:lnTo>
                  <a:lnTo>
                    <a:pt x="151" y="248"/>
                  </a:lnTo>
                  <a:lnTo>
                    <a:pt x="164" y="247"/>
                  </a:lnTo>
                  <a:lnTo>
                    <a:pt x="197" y="242"/>
                  </a:lnTo>
                  <a:lnTo>
                    <a:pt x="243" y="234"/>
                  </a:lnTo>
                  <a:lnTo>
                    <a:pt x="279" y="233"/>
                  </a:lnTo>
                  <a:lnTo>
                    <a:pt x="316" y="229"/>
                  </a:lnTo>
                  <a:lnTo>
                    <a:pt x="338" y="229"/>
                  </a:lnTo>
                  <a:lnTo>
                    <a:pt x="377" y="235"/>
                  </a:lnTo>
                  <a:lnTo>
                    <a:pt x="399" y="242"/>
                  </a:lnTo>
                  <a:lnTo>
                    <a:pt x="443" y="255"/>
                  </a:lnTo>
                  <a:lnTo>
                    <a:pt x="476" y="280"/>
                  </a:lnTo>
                  <a:lnTo>
                    <a:pt x="516" y="301"/>
                  </a:lnTo>
                  <a:lnTo>
                    <a:pt x="555" y="325"/>
                  </a:lnTo>
                  <a:lnTo>
                    <a:pt x="607" y="356"/>
                  </a:lnTo>
                  <a:lnTo>
                    <a:pt x="654" y="376"/>
                  </a:lnTo>
                  <a:lnTo>
                    <a:pt x="705" y="392"/>
                  </a:lnTo>
                  <a:lnTo>
                    <a:pt x="745" y="396"/>
                  </a:lnTo>
                  <a:lnTo>
                    <a:pt x="789" y="388"/>
                  </a:lnTo>
                  <a:lnTo>
                    <a:pt x="815" y="369"/>
                  </a:lnTo>
                  <a:lnTo>
                    <a:pt x="823" y="348"/>
                  </a:lnTo>
                  <a:lnTo>
                    <a:pt x="829" y="317"/>
                  </a:lnTo>
                  <a:lnTo>
                    <a:pt x="831" y="287"/>
                  </a:lnTo>
                  <a:lnTo>
                    <a:pt x="828" y="266"/>
                  </a:lnTo>
                  <a:lnTo>
                    <a:pt x="816" y="236"/>
                  </a:lnTo>
                  <a:lnTo>
                    <a:pt x="803" y="212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7" name="Freeform 478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0" y="354"/>
                  </a:moveTo>
                  <a:lnTo>
                    <a:pt x="42" y="325"/>
                  </a:lnTo>
                  <a:lnTo>
                    <a:pt x="79" y="284"/>
                  </a:lnTo>
                  <a:lnTo>
                    <a:pt x="109" y="259"/>
                  </a:lnTo>
                  <a:lnTo>
                    <a:pt x="141" y="224"/>
                  </a:lnTo>
                  <a:lnTo>
                    <a:pt x="161" y="199"/>
                  </a:lnTo>
                  <a:lnTo>
                    <a:pt x="174" y="189"/>
                  </a:lnTo>
                  <a:lnTo>
                    <a:pt x="186" y="173"/>
                  </a:lnTo>
                  <a:lnTo>
                    <a:pt x="215" y="154"/>
                  </a:lnTo>
                  <a:lnTo>
                    <a:pt x="249" y="138"/>
                  </a:lnTo>
                  <a:lnTo>
                    <a:pt x="338" y="105"/>
                  </a:lnTo>
                  <a:lnTo>
                    <a:pt x="429" y="81"/>
                  </a:lnTo>
                  <a:lnTo>
                    <a:pt x="515" y="59"/>
                  </a:lnTo>
                  <a:lnTo>
                    <a:pt x="614" y="49"/>
                  </a:lnTo>
                  <a:lnTo>
                    <a:pt x="675" y="31"/>
                  </a:lnTo>
                  <a:lnTo>
                    <a:pt x="722" y="16"/>
                  </a:lnTo>
                  <a:lnTo>
                    <a:pt x="753" y="7"/>
                  </a:lnTo>
                  <a:lnTo>
                    <a:pt x="770" y="3"/>
                  </a:lnTo>
                  <a:lnTo>
                    <a:pt x="792" y="0"/>
                  </a:lnTo>
                  <a:lnTo>
                    <a:pt x="806" y="1"/>
                  </a:lnTo>
                  <a:lnTo>
                    <a:pt x="823" y="3"/>
                  </a:lnTo>
                  <a:lnTo>
                    <a:pt x="825" y="26"/>
                  </a:lnTo>
                  <a:lnTo>
                    <a:pt x="812" y="49"/>
                  </a:lnTo>
                  <a:lnTo>
                    <a:pt x="791" y="66"/>
                  </a:lnTo>
                  <a:lnTo>
                    <a:pt x="758" y="97"/>
                  </a:lnTo>
                  <a:lnTo>
                    <a:pt x="686" y="138"/>
                  </a:lnTo>
                  <a:lnTo>
                    <a:pt x="642" y="162"/>
                  </a:lnTo>
                  <a:lnTo>
                    <a:pt x="576" y="197"/>
                  </a:lnTo>
                  <a:lnTo>
                    <a:pt x="508" y="224"/>
                  </a:lnTo>
                  <a:lnTo>
                    <a:pt x="445" y="242"/>
                  </a:lnTo>
                  <a:lnTo>
                    <a:pt x="375" y="249"/>
                  </a:lnTo>
                  <a:lnTo>
                    <a:pt x="322" y="256"/>
                  </a:lnTo>
                  <a:lnTo>
                    <a:pt x="268" y="267"/>
                  </a:lnTo>
                  <a:lnTo>
                    <a:pt x="213" y="285"/>
                  </a:lnTo>
                  <a:lnTo>
                    <a:pt x="169" y="302"/>
                  </a:lnTo>
                  <a:lnTo>
                    <a:pt x="119" y="327"/>
                  </a:lnTo>
                  <a:lnTo>
                    <a:pt x="63" y="341"/>
                  </a:lnTo>
                  <a:lnTo>
                    <a:pt x="0" y="35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8" name="Freeform 479"/>
            <p:cNvSpPr>
              <a:spLocks/>
            </p:cNvSpPr>
            <p:nvPr/>
          </p:nvSpPr>
          <p:spPr bwMode="auto">
            <a:xfrm>
              <a:off x="1443" y="2454"/>
              <a:ext cx="227" cy="132"/>
            </a:xfrm>
            <a:custGeom>
              <a:avLst/>
              <a:gdLst>
                <a:gd name="T0" fmla="*/ 0 w 680"/>
                <a:gd name="T1" fmla="*/ 0 h 394"/>
                <a:gd name="T2" fmla="*/ 0 w 680"/>
                <a:gd name="T3" fmla="*/ 0 h 394"/>
                <a:gd name="T4" fmla="*/ 0 w 680"/>
                <a:gd name="T5" fmla="*/ 0 h 394"/>
                <a:gd name="T6" fmla="*/ 0 w 680"/>
                <a:gd name="T7" fmla="*/ 0 h 394"/>
                <a:gd name="T8" fmla="*/ 0 w 680"/>
                <a:gd name="T9" fmla="*/ 0 h 394"/>
                <a:gd name="T10" fmla="*/ 0 w 680"/>
                <a:gd name="T11" fmla="*/ 0 h 394"/>
                <a:gd name="T12" fmla="*/ 0 w 680"/>
                <a:gd name="T13" fmla="*/ 0 h 394"/>
                <a:gd name="T14" fmla="*/ 0 w 680"/>
                <a:gd name="T15" fmla="*/ 0 h 394"/>
                <a:gd name="T16" fmla="*/ 0 w 680"/>
                <a:gd name="T17" fmla="*/ 0 h 394"/>
                <a:gd name="T18" fmla="*/ 0 w 680"/>
                <a:gd name="T19" fmla="*/ 0 h 394"/>
                <a:gd name="T20" fmla="*/ 0 w 680"/>
                <a:gd name="T21" fmla="*/ 0 h 394"/>
                <a:gd name="T22" fmla="*/ 0 w 680"/>
                <a:gd name="T23" fmla="*/ 0 h 394"/>
                <a:gd name="T24" fmla="*/ 0 w 680"/>
                <a:gd name="T25" fmla="*/ 0 h 394"/>
                <a:gd name="T26" fmla="*/ 0 w 680"/>
                <a:gd name="T27" fmla="*/ 0 h 394"/>
                <a:gd name="T28" fmla="*/ 0 w 680"/>
                <a:gd name="T29" fmla="*/ 0 h 394"/>
                <a:gd name="T30" fmla="*/ 0 w 680"/>
                <a:gd name="T31" fmla="*/ 0 h 394"/>
                <a:gd name="T32" fmla="*/ 0 w 680"/>
                <a:gd name="T33" fmla="*/ 0 h 394"/>
                <a:gd name="T34" fmla="*/ 0 w 680"/>
                <a:gd name="T35" fmla="*/ 0 h 394"/>
                <a:gd name="T36" fmla="*/ 0 w 680"/>
                <a:gd name="T37" fmla="*/ 0 h 394"/>
                <a:gd name="T38" fmla="*/ 0 w 680"/>
                <a:gd name="T39" fmla="*/ 0 h 394"/>
                <a:gd name="T40" fmla="*/ 0 w 680"/>
                <a:gd name="T41" fmla="*/ 0 h 394"/>
                <a:gd name="T42" fmla="*/ 0 w 680"/>
                <a:gd name="T43" fmla="*/ 0 h 394"/>
                <a:gd name="T44" fmla="*/ 0 w 680"/>
                <a:gd name="T45" fmla="*/ 0 h 394"/>
                <a:gd name="T46" fmla="*/ 0 w 680"/>
                <a:gd name="T47" fmla="*/ 0 h 394"/>
                <a:gd name="T48" fmla="*/ 0 w 680"/>
                <a:gd name="T49" fmla="*/ 0 h 394"/>
                <a:gd name="T50" fmla="*/ 0 w 680"/>
                <a:gd name="T51" fmla="*/ 0 h 394"/>
                <a:gd name="T52" fmla="*/ 0 w 680"/>
                <a:gd name="T53" fmla="*/ 0 h 394"/>
                <a:gd name="T54" fmla="*/ 0 w 680"/>
                <a:gd name="T55" fmla="*/ 0 h 394"/>
                <a:gd name="T56" fmla="*/ 0 w 680"/>
                <a:gd name="T57" fmla="*/ 0 h 394"/>
                <a:gd name="T58" fmla="*/ 0 w 680"/>
                <a:gd name="T59" fmla="*/ 0 h 394"/>
                <a:gd name="T60" fmla="*/ 0 w 680"/>
                <a:gd name="T61" fmla="*/ 0 h 394"/>
                <a:gd name="T62" fmla="*/ 0 w 680"/>
                <a:gd name="T63" fmla="*/ 0 h 394"/>
                <a:gd name="T64" fmla="*/ 0 w 680"/>
                <a:gd name="T65" fmla="*/ 0 h 394"/>
                <a:gd name="T66" fmla="*/ 0 w 680"/>
                <a:gd name="T67" fmla="*/ 0 h 394"/>
                <a:gd name="T68" fmla="*/ 0 w 680"/>
                <a:gd name="T69" fmla="*/ 0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0" h="394">
                  <a:moveTo>
                    <a:pt x="331" y="0"/>
                  </a:moveTo>
                  <a:lnTo>
                    <a:pt x="334" y="6"/>
                  </a:lnTo>
                  <a:lnTo>
                    <a:pt x="360" y="32"/>
                  </a:lnTo>
                  <a:lnTo>
                    <a:pt x="393" y="63"/>
                  </a:lnTo>
                  <a:lnTo>
                    <a:pt x="448" y="104"/>
                  </a:lnTo>
                  <a:lnTo>
                    <a:pt x="515" y="133"/>
                  </a:lnTo>
                  <a:lnTo>
                    <a:pt x="574" y="153"/>
                  </a:lnTo>
                  <a:lnTo>
                    <a:pt x="600" y="167"/>
                  </a:lnTo>
                  <a:lnTo>
                    <a:pt x="623" y="178"/>
                  </a:lnTo>
                  <a:lnTo>
                    <a:pt x="640" y="192"/>
                  </a:lnTo>
                  <a:lnTo>
                    <a:pt x="652" y="210"/>
                  </a:lnTo>
                  <a:lnTo>
                    <a:pt x="665" y="234"/>
                  </a:lnTo>
                  <a:lnTo>
                    <a:pt x="677" y="264"/>
                  </a:lnTo>
                  <a:lnTo>
                    <a:pt x="680" y="285"/>
                  </a:lnTo>
                  <a:lnTo>
                    <a:pt x="678" y="315"/>
                  </a:lnTo>
                  <a:lnTo>
                    <a:pt x="672" y="346"/>
                  </a:lnTo>
                  <a:lnTo>
                    <a:pt x="664" y="367"/>
                  </a:lnTo>
                  <a:lnTo>
                    <a:pt x="638" y="386"/>
                  </a:lnTo>
                  <a:lnTo>
                    <a:pt x="594" y="394"/>
                  </a:lnTo>
                  <a:lnTo>
                    <a:pt x="554" y="390"/>
                  </a:lnTo>
                  <a:lnTo>
                    <a:pt x="503" y="374"/>
                  </a:lnTo>
                  <a:lnTo>
                    <a:pt x="456" y="354"/>
                  </a:lnTo>
                  <a:lnTo>
                    <a:pt x="404" y="323"/>
                  </a:lnTo>
                  <a:lnTo>
                    <a:pt x="365" y="299"/>
                  </a:lnTo>
                  <a:lnTo>
                    <a:pt x="325" y="278"/>
                  </a:lnTo>
                  <a:lnTo>
                    <a:pt x="292" y="253"/>
                  </a:lnTo>
                  <a:lnTo>
                    <a:pt x="248" y="240"/>
                  </a:lnTo>
                  <a:lnTo>
                    <a:pt x="226" y="233"/>
                  </a:lnTo>
                  <a:lnTo>
                    <a:pt x="187" y="227"/>
                  </a:lnTo>
                  <a:lnTo>
                    <a:pt x="165" y="227"/>
                  </a:lnTo>
                  <a:lnTo>
                    <a:pt x="128" y="231"/>
                  </a:lnTo>
                  <a:lnTo>
                    <a:pt x="92" y="232"/>
                  </a:lnTo>
                  <a:lnTo>
                    <a:pt x="46" y="240"/>
                  </a:lnTo>
                  <a:lnTo>
                    <a:pt x="13" y="245"/>
                  </a:lnTo>
                  <a:lnTo>
                    <a:pt x="0" y="2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9" name="Group 480"/>
          <p:cNvGrpSpPr>
            <a:grpSpLocks/>
          </p:cNvGrpSpPr>
          <p:nvPr/>
        </p:nvGrpSpPr>
        <p:grpSpPr bwMode="auto">
          <a:xfrm>
            <a:off x="336550" y="1162050"/>
            <a:ext cx="8331200" cy="4187825"/>
            <a:chOff x="212" y="732"/>
            <a:chExt cx="5248" cy="2638"/>
          </a:xfrm>
        </p:grpSpPr>
        <p:sp>
          <p:nvSpPr>
            <p:cNvPr id="66682" name="Freeform 481"/>
            <p:cNvSpPr>
              <a:spLocks/>
            </p:cNvSpPr>
            <p:nvPr/>
          </p:nvSpPr>
          <p:spPr bwMode="auto">
            <a:xfrm>
              <a:off x="212" y="807"/>
              <a:ext cx="49" cy="46"/>
            </a:xfrm>
            <a:custGeom>
              <a:avLst/>
              <a:gdLst>
                <a:gd name="T0" fmla="*/ 0 w 146"/>
                <a:gd name="T1" fmla="*/ 0 h 138"/>
                <a:gd name="T2" fmla="*/ 0 w 146"/>
                <a:gd name="T3" fmla="*/ 0 h 138"/>
                <a:gd name="T4" fmla="*/ 0 w 146"/>
                <a:gd name="T5" fmla="*/ 0 h 138"/>
                <a:gd name="T6" fmla="*/ 0 w 146"/>
                <a:gd name="T7" fmla="*/ 0 h 138"/>
                <a:gd name="T8" fmla="*/ 0 w 146"/>
                <a:gd name="T9" fmla="*/ 0 h 138"/>
                <a:gd name="T10" fmla="*/ 0 w 146"/>
                <a:gd name="T11" fmla="*/ 0 h 138"/>
                <a:gd name="T12" fmla="*/ 0 w 146"/>
                <a:gd name="T13" fmla="*/ 0 h 138"/>
                <a:gd name="T14" fmla="*/ 0 w 146"/>
                <a:gd name="T15" fmla="*/ 0 h 138"/>
                <a:gd name="T16" fmla="*/ 0 w 146"/>
                <a:gd name="T17" fmla="*/ 0 h 138"/>
                <a:gd name="T18" fmla="*/ 0 w 146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138">
                  <a:moveTo>
                    <a:pt x="146" y="105"/>
                  </a:moveTo>
                  <a:lnTo>
                    <a:pt x="137" y="82"/>
                  </a:lnTo>
                  <a:lnTo>
                    <a:pt x="77" y="0"/>
                  </a:lnTo>
                  <a:lnTo>
                    <a:pt x="0" y="56"/>
                  </a:lnTo>
                  <a:lnTo>
                    <a:pt x="59" y="138"/>
                  </a:lnTo>
                  <a:lnTo>
                    <a:pt x="146" y="105"/>
                  </a:lnTo>
                  <a:lnTo>
                    <a:pt x="145" y="92"/>
                  </a:lnTo>
                  <a:lnTo>
                    <a:pt x="137" y="82"/>
                  </a:lnTo>
                  <a:lnTo>
                    <a:pt x="146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3" name="Freeform 482"/>
            <p:cNvSpPr>
              <a:spLocks/>
            </p:cNvSpPr>
            <p:nvPr/>
          </p:nvSpPr>
          <p:spPr bwMode="auto">
            <a:xfrm>
              <a:off x="229" y="842"/>
              <a:ext cx="35" cy="29"/>
            </a:xfrm>
            <a:custGeom>
              <a:avLst/>
              <a:gdLst>
                <a:gd name="T0" fmla="*/ 0 w 105"/>
                <a:gd name="T1" fmla="*/ 0 h 88"/>
                <a:gd name="T2" fmla="*/ 0 w 105"/>
                <a:gd name="T3" fmla="*/ 0 h 88"/>
                <a:gd name="T4" fmla="*/ 0 w 105"/>
                <a:gd name="T5" fmla="*/ 0 h 88"/>
                <a:gd name="T6" fmla="*/ 0 w 105"/>
                <a:gd name="T7" fmla="*/ 0 h 88"/>
                <a:gd name="T8" fmla="*/ 0 w 105"/>
                <a:gd name="T9" fmla="*/ 0 h 88"/>
                <a:gd name="T10" fmla="*/ 0 w 105"/>
                <a:gd name="T11" fmla="*/ 0 h 88"/>
                <a:gd name="T12" fmla="*/ 0 w 105"/>
                <a:gd name="T13" fmla="*/ 0 h 88"/>
                <a:gd name="T14" fmla="*/ 0 w 105"/>
                <a:gd name="T15" fmla="*/ 0 h 88"/>
                <a:gd name="T16" fmla="*/ 0 w 105"/>
                <a:gd name="T17" fmla="*/ 0 h 88"/>
                <a:gd name="T18" fmla="*/ 0 w 105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88">
                  <a:moveTo>
                    <a:pt x="105" y="78"/>
                  </a:moveTo>
                  <a:lnTo>
                    <a:pt x="105" y="76"/>
                  </a:lnTo>
                  <a:lnTo>
                    <a:pt x="95" y="0"/>
                  </a:lnTo>
                  <a:lnTo>
                    <a:pt x="0" y="11"/>
                  </a:lnTo>
                  <a:lnTo>
                    <a:pt x="10" y="88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6"/>
                  </a:lnTo>
                  <a:lnTo>
                    <a:pt x="10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4" name="Freeform 483"/>
            <p:cNvSpPr>
              <a:spLocks/>
            </p:cNvSpPr>
            <p:nvPr/>
          </p:nvSpPr>
          <p:spPr bwMode="auto">
            <a:xfrm>
              <a:off x="233" y="868"/>
              <a:ext cx="33" cy="24"/>
            </a:xfrm>
            <a:custGeom>
              <a:avLst/>
              <a:gdLst>
                <a:gd name="T0" fmla="*/ 0 w 99"/>
                <a:gd name="T1" fmla="*/ 0 h 73"/>
                <a:gd name="T2" fmla="*/ 0 w 99"/>
                <a:gd name="T3" fmla="*/ 0 h 73"/>
                <a:gd name="T4" fmla="*/ 0 w 99"/>
                <a:gd name="T5" fmla="*/ 0 h 73"/>
                <a:gd name="T6" fmla="*/ 0 w 99"/>
                <a:gd name="T7" fmla="*/ 0 h 73"/>
                <a:gd name="T8" fmla="*/ 0 w 99"/>
                <a:gd name="T9" fmla="*/ 0 h 73"/>
                <a:gd name="T10" fmla="*/ 0 w 99"/>
                <a:gd name="T11" fmla="*/ 0 h 73"/>
                <a:gd name="T12" fmla="*/ 0 w 99"/>
                <a:gd name="T13" fmla="*/ 0 h 73"/>
                <a:gd name="T14" fmla="*/ 0 w 99"/>
                <a:gd name="T15" fmla="*/ 0 h 73"/>
                <a:gd name="T16" fmla="*/ 0 w 99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3">
                  <a:moveTo>
                    <a:pt x="4" y="73"/>
                  </a:moveTo>
                  <a:lnTo>
                    <a:pt x="99" y="65"/>
                  </a:lnTo>
                  <a:lnTo>
                    <a:pt x="95" y="0"/>
                  </a:lnTo>
                  <a:lnTo>
                    <a:pt x="0" y="7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Freeform 484"/>
            <p:cNvSpPr>
              <a:spLocks/>
            </p:cNvSpPr>
            <p:nvPr/>
          </p:nvSpPr>
          <p:spPr bwMode="auto">
            <a:xfrm>
              <a:off x="234" y="889"/>
              <a:ext cx="33" cy="20"/>
            </a:xfrm>
            <a:custGeom>
              <a:avLst/>
              <a:gdLst>
                <a:gd name="T0" fmla="*/ 0 w 99"/>
                <a:gd name="T1" fmla="*/ 0 h 59"/>
                <a:gd name="T2" fmla="*/ 0 w 99"/>
                <a:gd name="T3" fmla="*/ 0 h 59"/>
                <a:gd name="T4" fmla="*/ 0 w 99"/>
                <a:gd name="T5" fmla="*/ 0 h 59"/>
                <a:gd name="T6" fmla="*/ 0 w 99"/>
                <a:gd name="T7" fmla="*/ 0 h 59"/>
                <a:gd name="T8" fmla="*/ 0 w 99"/>
                <a:gd name="T9" fmla="*/ 0 h 59"/>
                <a:gd name="T10" fmla="*/ 0 w 99"/>
                <a:gd name="T11" fmla="*/ 0 h 59"/>
                <a:gd name="T12" fmla="*/ 0 w 99"/>
                <a:gd name="T13" fmla="*/ 0 h 59"/>
                <a:gd name="T14" fmla="*/ 0 w 99"/>
                <a:gd name="T15" fmla="*/ 0 h 59"/>
                <a:gd name="T16" fmla="*/ 0 w 9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59">
                  <a:moveTo>
                    <a:pt x="4" y="59"/>
                  </a:moveTo>
                  <a:lnTo>
                    <a:pt x="99" y="50"/>
                  </a:lnTo>
                  <a:lnTo>
                    <a:pt x="95" y="0"/>
                  </a:lnTo>
                  <a:lnTo>
                    <a:pt x="0" y="9"/>
                  </a:lnTo>
                  <a:lnTo>
                    <a:pt x="4" y="58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6" name="Freeform 485"/>
            <p:cNvSpPr>
              <a:spLocks/>
            </p:cNvSpPr>
            <p:nvPr/>
          </p:nvSpPr>
          <p:spPr bwMode="auto">
            <a:xfrm>
              <a:off x="235" y="905"/>
              <a:ext cx="35" cy="27"/>
            </a:xfrm>
            <a:custGeom>
              <a:avLst/>
              <a:gdLst>
                <a:gd name="T0" fmla="*/ 0 w 104"/>
                <a:gd name="T1" fmla="*/ 0 h 79"/>
                <a:gd name="T2" fmla="*/ 0 w 104"/>
                <a:gd name="T3" fmla="*/ 0 h 79"/>
                <a:gd name="T4" fmla="*/ 0 w 104"/>
                <a:gd name="T5" fmla="*/ 0 h 79"/>
                <a:gd name="T6" fmla="*/ 0 w 104"/>
                <a:gd name="T7" fmla="*/ 0 h 79"/>
                <a:gd name="T8" fmla="*/ 0 w 104"/>
                <a:gd name="T9" fmla="*/ 0 h 79"/>
                <a:gd name="T10" fmla="*/ 0 w 104"/>
                <a:gd name="T11" fmla="*/ 0 h 79"/>
                <a:gd name="T12" fmla="*/ 0 w 104"/>
                <a:gd name="T13" fmla="*/ 0 h 79"/>
                <a:gd name="T14" fmla="*/ 0 w 104"/>
                <a:gd name="T15" fmla="*/ 0 h 79"/>
                <a:gd name="T16" fmla="*/ 0 w 104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79">
                  <a:moveTo>
                    <a:pt x="9" y="79"/>
                  </a:moveTo>
                  <a:lnTo>
                    <a:pt x="104" y="64"/>
                  </a:lnTo>
                  <a:lnTo>
                    <a:pt x="95" y="0"/>
                  </a:lnTo>
                  <a:lnTo>
                    <a:pt x="0" y="11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7" name="Freeform 486"/>
            <p:cNvSpPr>
              <a:spLocks/>
            </p:cNvSpPr>
            <p:nvPr/>
          </p:nvSpPr>
          <p:spPr bwMode="auto">
            <a:xfrm>
              <a:off x="238" y="926"/>
              <a:ext cx="35" cy="24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72">
                  <a:moveTo>
                    <a:pt x="10" y="72"/>
                  </a:moveTo>
                  <a:lnTo>
                    <a:pt x="103" y="53"/>
                  </a:lnTo>
                  <a:lnTo>
                    <a:pt x="94" y="0"/>
                  </a:lnTo>
                  <a:lnTo>
                    <a:pt x="0" y="18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71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8" name="Freeform 487"/>
            <p:cNvSpPr>
              <a:spLocks/>
            </p:cNvSpPr>
            <p:nvPr/>
          </p:nvSpPr>
          <p:spPr bwMode="auto">
            <a:xfrm>
              <a:off x="242" y="943"/>
              <a:ext cx="36" cy="29"/>
            </a:xfrm>
            <a:custGeom>
              <a:avLst/>
              <a:gdLst>
                <a:gd name="T0" fmla="*/ 0 w 109"/>
                <a:gd name="T1" fmla="*/ 0 h 87"/>
                <a:gd name="T2" fmla="*/ 0 w 109"/>
                <a:gd name="T3" fmla="*/ 0 h 87"/>
                <a:gd name="T4" fmla="*/ 0 w 109"/>
                <a:gd name="T5" fmla="*/ 0 h 87"/>
                <a:gd name="T6" fmla="*/ 0 w 109"/>
                <a:gd name="T7" fmla="*/ 0 h 87"/>
                <a:gd name="T8" fmla="*/ 0 w 109"/>
                <a:gd name="T9" fmla="*/ 0 h 87"/>
                <a:gd name="T10" fmla="*/ 0 w 109"/>
                <a:gd name="T11" fmla="*/ 0 h 87"/>
                <a:gd name="T12" fmla="*/ 0 w 109"/>
                <a:gd name="T13" fmla="*/ 0 h 87"/>
                <a:gd name="T14" fmla="*/ 0 w 109"/>
                <a:gd name="T15" fmla="*/ 0 h 87"/>
                <a:gd name="T16" fmla="*/ 0 w 109"/>
                <a:gd name="T17" fmla="*/ 0 h 87"/>
                <a:gd name="T18" fmla="*/ 0 w 109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87">
                  <a:moveTo>
                    <a:pt x="15" y="87"/>
                  </a:moveTo>
                  <a:lnTo>
                    <a:pt x="109" y="67"/>
                  </a:lnTo>
                  <a:lnTo>
                    <a:pt x="93" y="0"/>
                  </a:lnTo>
                  <a:lnTo>
                    <a:pt x="0" y="21"/>
                  </a:lnTo>
                  <a:lnTo>
                    <a:pt x="15" y="87"/>
                  </a:lnTo>
                  <a:lnTo>
                    <a:pt x="109" y="6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9" name="Freeform 488"/>
            <p:cNvSpPr>
              <a:spLocks/>
            </p:cNvSpPr>
            <p:nvPr/>
          </p:nvSpPr>
          <p:spPr bwMode="auto">
            <a:xfrm>
              <a:off x="247" y="965"/>
              <a:ext cx="36" cy="31"/>
            </a:xfrm>
            <a:custGeom>
              <a:avLst/>
              <a:gdLst>
                <a:gd name="T0" fmla="*/ 0 w 109"/>
                <a:gd name="T1" fmla="*/ 0 h 93"/>
                <a:gd name="T2" fmla="*/ 0 w 109"/>
                <a:gd name="T3" fmla="*/ 0 h 93"/>
                <a:gd name="T4" fmla="*/ 0 w 109"/>
                <a:gd name="T5" fmla="*/ 0 h 93"/>
                <a:gd name="T6" fmla="*/ 0 w 109"/>
                <a:gd name="T7" fmla="*/ 0 h 93"/>
                <a:gd name="T8" fmla="*/ 0 w 109"/>
                <a:gd name="T9" fmla="*/ 0 h 93"/>
                <a:gd name="T10" fmla="*/ 0 w 109"/>
                <a:gd name="T11" fmla="*/ 0 h 93"/>
                <a:gd name="T12" fmla="*/ 0 w 109"/>
                <a:gd name="T13" fmla="*/ 0 h 93"/>
                <a:gd name="T14" fmla="*/ 0 w 109"/>
                <a:gd name="T15" fmla="*/ 0 h 93"/>
                <a:gd name="T16" fmla="*/ 0 w 109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93">
                  <a:moveTo>
                    <a:pt x="16" y="93"/>
                  </a:moveTo>
                  <a:lnTo>
                    <a:pt x="109" y="67"/>
                  </a:lnTo>
                  <a:lnTo>
                    <a:pt x="94" y="0"/>
                  </a:lnTo>
                  <a:lnTo>
                    <a:pt x="0" y="20"/>
                  </a:lnTo>
                  <a:lnTo>
                    <a:pt x="15" y="87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6" y="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0" name="Freeform 489"/>
            <p:cNvSpPr>
              <a:spLocks/>
            </p:cNvSpPr>
            <p:nvPr/>
          </p:nvSpPr>
          <p:spPr bwMode="auto">
            <a:xfrm>
              <a:off x="252" y="985"/>
              <a:ext cx="37" cy="32"/>
            </a:xfrm>
            <a:custGeom>
              <a:avLst/>
              <a:gdLst>
                <a:gd name="T0" fmla="*/ 0 w 112"/>
                <a:gd name="T1" fmla="*/ 0 h 96"/>
                <a:gd name="T2" fmla="*/ 0 w 112"/>
                <a:gd name="T3" fmla="*/ 0 h 96"/>
                <a:gd name="T4" fmla="*/ 0 w 112"/>
                <a:gd name="T5" fmla="*/ 0 h 96"/>
                <a:gd name="T6" fmla="*/ 0 w 112"/>
                <a:gd name="T7" fmla="*/ 0 h 96"/>
                <a:gd name="T8" fmla="*/ 0 w 112"/>
                <a:gd name="T9" fmla="*/ 0 h 96"/>
                <a:gd name="T10" fmla="*/ 0 w 112"/>
                <a:gd name="T11" fmla="*/ 0 h 96"/>
                <a:gd name="T12" fmla="*/ 0 w 112"/>
                <a:gd name="T13" fmla="*/ 0 h 96"/>
                <a:gd name="T14" fmla="*/ 0 w 112"/>
                <a:gd name="T15" fmla="*/ 0 h 96"/>
                <a:gd name="T16" fmla="*/ 0 w 11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6">
                  <a:moveTo>
                    <a:pt x="24" y="96"/>
                  </a:moveTo>
                  <a:lnTo>
                    <a:pt x="112" y="63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23" y="94"/>
                  </a:lnTo>
                  <a:lnTo>
                    <a:pt x="24" y="96"/>
                  </a:lnTo>
                  <a:lnTo>
                    <a:pt x="23" y="94"/>
                  </a:lnTo>
                  <a:lnTo>
                    <a:pt x="23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1" name="Freeform 490"/>
            <p:cNvSpPr>
              <a:spLocks/>
            </p:cNvSpPr>
            <p:nvPr/>
          </p:nvSpPr>
          <p:spPr bwMode="auto">
            <a:xfrm>
              <a:off x="260" y="1006"/>
              <a:ext cx="39" cy="36"/>
            </a:xfrm>
            <a:custGeom>
              <a:avLst/>
              <a:gdLst>
                <a:gd name="T0" fmla="*/ 0 w 116"/>
                <a:gd name="T1" fmla="*/ 0 h 110"/>
                <a:gd name="T2" fmla="*/ 0 w 116"/>
                <a:gd name="T3" fmla="*/ 0 h 110"/>
                <a:gd name="T4" fmla="*/ 0 w 116"/>
                <a:gd name="T5" fmla="*/ 0 h 110"/>
                <a:gd name="T6" fmla="*/ 0 w 116"/>
                <a:gd name="T7" fmla="*/ 0 h 110"/>
                <a:gd name="T8" fmla="*/ 0 w 116"/>
                <a:gd name="T9" fmla="*/ 0 h 110"/>
                <a:gd name="T10" fmla="*/ 0 w 116"/>
                <a:gd name="T11" fmla="*/ 0 h 110"/>
                <a:gd name="T12" fmla="*/ 0 w 116"/>
                <a:gd name="T13" fmla="*/ 0 h 110"/>
                <a:gd name="T14" fmla="*/ 0 w 116"/>
                <a:gd name="T15" fmla="*/ 0 h 110"/>
                <a:gd name="T16" fmla="*/ 0 w 116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0">
                  <a:moveTo>
                    <a:pt x="30" y="110"/>
                  </a:moveTo>
                  <a:lnTo>
                    <a:pt x="116" y="70"/>
                  </a:lnTo>
                  <a:lnTo>
                    <a:pt x="88" y="0"/>
                  </a:lnTo>
                  <a:lnTo>
                    <a:pt x="0" y="35"/>
                  </a:lnTo>
                  <a:lnTo>
                    <a:pt x="28" y="106"/>
                  </a:lnTo>
                  <a:lnTo>
                    <a:pt x="30" y="110"/>
                  </a:lnTo>
                  <a:lnTo>
                    <a:pt x="28" y="106"/>
                  </a:lnTo>
                  <a:lnTo>
                    <a:pt x="29" y="108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2" name="Freeform 491"/>
            <p:cNvSpPr>
              <a:spLocks/>
            </p:cNvSpPr>
            <p:nvPr/>
          </p:nvSpPr>
          <p:spPr bwMode="auto">
            <a:xfrm>
              <a:off x="270" y="1028"/>
              <a:ext cx="37" cy="32"/>
            </a:xfrm>
            <a:custGeom>
              <a:avLst/>
              <a:gdLst>
                <a:gd name="T0" fmla="*/ 0 w 112"/>
                <a:gd name="T1" fmla="*/ 0 h 97"/>
                <a:gd name="T2" fmla="*/ 0 w 112"/>
                <a:gd name="T3" fmla="*/ 0 h 97"/>
                <a:gd name="T4" fmla="*/ 0 w 112"/>
                <a:gd name="T5" fmla="*/ 0 h 97"/>
                <a:gd name="T6" fmla="*/ 0 w 112"/>
                <a:gd name="T7" fmla="*/ 0 h 97"/>
                <a:gd name="T8" fmla="*/ 0 w 112"/>
                <a:gd name="T9" fmla="*/ 0 h 97"/>
                <a:gd name="T10" fmla="*/ 0 w 112"/>
                <a:gd name="T11" fmla="*/ 0 h 97"/>
                <a:gd name="T12" fmla="*/ 0 w 112"/>
                <a:gd name="T13" fmla="*/ 0 h 97"/>
                <a:gd name="T14" fmla="*/ 0 w 112"/>
                <a:gd name="T15" fmla="*/ 0 h 97"/>
                <a:gd name="T16" fmla="*/ 0 w 112"/>
                <a:gd name="T17" fmla="*/ 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7">
                  <a:moveTo>
                    <a:pt x="28" y="97"/>
                  </a:moveTo>
                  <a:lnTo>
                    <a:pt x="112" y="53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27" y="97"/>
                  </a:lnTo>
                  <a:lnTo>
                    <a:pt x="28" y="97"/>
                  </a:lnTo>
                  <a:lnTo>
                    <a:pt x="27" y="97"/>
                  </a:lnTo>
                  <a:lnTo>
                    <a:pt x="28" y="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3" name="Freeform 492"/>
            <p:cNvSpPr>
              <a:spLocks/>
            </p:cNvSpPr>
            <p:nvPr/>
          </p:nvSpPr>
          <p:spPr bwMode="auto">
            <a:xfrm>
              <a:off x="279" y="1045"/>
              <a:ext cx="37" cy="35"/>
            </a:xfrm>
            <a:custGeom>
              <a:avLst/>
              <a:gdLst>
                <a:gd name="T0" fmla="*/ 0 w 110"/>
                <a:gd name="T1" fmla="*/ 0 h 105"/>
                <a:gd name="T2" fmla="*/ 0 w 110"/>
                <a:gd name="T3" fmla="*/ 0 h 105"/>
                <a:gd name="T4" fmla="*/ 0 w 110"/>
                <a:gd name="T5" fmla="*/ 0 h 105"/>
                <a:gd name="T6" fmla="*/ 0 w 110"/>
                <a:gd name="T7" fmla="*/ 0 h 105"/>
                <a:gd name="T8" fmla="*/ 0 w 110"/>
                <a:gd name="T9" fmla="*/ 0 h 105"/>
                <a:gd name="T10" fmla="*/ 0 w 110"/>
                <a:gd name="T11" fmla="*/ 0 h 105"/>
                <a:gd name="T12" fmla="*/ 0 w 110"/>
                <a:gd name="T13" fmla="*/ 0 h 105"/>
                <a:gd name="T14" fmla="*/ 0 w 110"/>
                <a:gd name="T15" fmla="*/ 0 h 105"/>
                <a:gd name="T16" fmla="*/ 0 w 110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05">
                  <a:moveTo>
                    <a:pt x="33" y="105"/>
                  </a:moveTo>
                  <a:lnTo>
                    <a:pt x="110" y="48"/>
                  </a:lnTo>
                  <a:lnTo>
                    <a:pt x="84" y="0"/>
                  </a:lnTo>
                  <a:lnTo>
                    <a:pt x="0" y="46"/>
                  </a:lnTo>
                  <a:lnTo>
                    <a:pt x="26" y="93"/>
                  </a:lnTo>
                  <a:lnTo>
                    <a:pt x="33" y="105"/>
                  </a:lnTo>
                  <a:lnTo>
                    <a:pt x="26" y="93"/>
                  </a:lnTo>
                  <a:lnTo>
                    <a:pt x="29" y="100"/>
                  </a:lnTo>
                  <a:lnTo>
                    <a:pt x="33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4" name="Freeform 493"/>
            <p:cNvSpPr>
              <a:spLocks/>
            </p:cNvSpPr>
            <p:nvPr/>
          </p:nvSpPr>
          <p:spPr bwMode="auto">
            <a:xfrm>
              <a:off x="290" y="1057"/>
              <a:ext cx="40" cy="39"/>
            </a:xfrm>
            <a:custGeom>
              <a:avLst/>
              <a:gdLst>
                <a:gd name="T0" fmla="*/ 0 w 119"/>
                <a:gd name="T1" fmla="*/ 0 h 118"/>
                <a:gd name="T2" fmla="*/ 0 w 119"/>
                <a:gd name="T3" fmla="*/ 0 h 118"/>
                <a:gd name="T4" fmla="*/ 0 w 119"/>
                <a:gd name="T5" fmla="*/ 0 h 118"/>
                <a:gd name="T6" fmla="*/ 0 w 119"/>
                <a:gd name="T7" fmla="*/ 0 h 118"/>
                <a:gd name="T8" fmla="*/ 0 w 119"/>
                <a:gd name="T9" fmla="*/ 0 h 118"/>
                <a:gd name="T10" fmla="*/ 0 w 119"/>
                <a:gd name="T11" fmla="*/ 0 h 118"/>
                <a:gd name="T12" fmla="*/ 0 w 119"/>
                <a:gd name="T13" fmla="*/ 0 h 118"/>
                <a:gd name="T14" fmla="*/ 0 w 119"/>
                <a:gd name="T15" fmla="*/ 0 h 118"/>
                <a:gd name="T16" fmla="*/ 0 w 119"/>
                <a:gd name="T17" fmla="*/ 0 h 118"/>
                <a:gd name="T18" fmla="*/ 0 w 119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18">
                  <a:moveTo>
                    <a:pt x="119" y="50"/>
                  </a:moveTo>
                  <a:lnTo>
                    <a:pt x="118" y="49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51" y="118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5" name="Freeform 494"/>
            <p:cNvSpPr>
              <a:spLocks/>
            </p:cNvSpPr>
            <p:nvPr/>
          </p:nvSpPr>
          <p:spPr bwMode="auto">
            <a:xfrm>
              <a:off x="307" y="1074"/>
              <a:ext cx="38" cy="38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0 w 112"/>
                <a:gd name="T5" fmla="*/ 0 h 115"/>
                <a:gd name="T6" fmla="*/ 0 w 112"/>
                <a:gd name="T7" fmla="*/ 0 h 115"/>
                <a:gd name="T8" fmla="*/ 0 w 112"/>
                <a:gd name="T9" fmla="*/ 0 h 115"/>
                <a:gd name="T10" fmla="*/ 0 w 112"/>
                <a:gd name="T11" fmla="*/ 0 h 115"/>
                <a:gd name="T12" fmla="*/ 0 w 112"/>
                <a:gd name="T13" fmla="*/ 0 h 115"/>
                <a:gd name="T14" fmla="*/ 0 w 112"/>
                <a:gd name="T15" fmla="*/ 0 h 115"/>
                <a:gd name="T16" fmla="*/ 0 w 112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15">
                  <a:moveTo>
                    <a:pt x="47" y="115"/>
                  </a:moveTo>
                  <a:lnTo>
                    <a:pt x="112" y="45"/>
                  </a:lnTo>
                  <a:lnTo>
                    <a:pt x="68" y="0"/>
                  </a:lnTo>
                  <a:lnTo>
                    <a:pt x="0" y="67"/>
                  </a:lnTo>
                  <a:lnTo>
                    <a:pt x="44" y="112"/>
                  </a:lnTo>
                  <a:lnTo>
                    <a:pt x="47" y="115"/>
                  </a:lnTo>
                  <a:lnTo>
                    <a:pt x="44" y="112"/>
                  </a:lnTo>
                  <a:lnTo>
                    <a:pt x="46" y="114"/>
                  </a:lnTo>
                  <a:lnTo>
                    <a:pt x="47" y="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6" name="Freeform 495"/>
            <p:cNvSpPr>
              <a:spLocks/>
            </p:cNvSpPr>
            <p:nvPr/>
          </p:nvSpPr>
          <p:spPr bwMode="auto">
            <a:xfrm>
              <a:off x="323" y="1088"/>
              <a:ext cx="40" cy="40"/>
            </a:xfrm>
            <a:custGeom>
              <a:avLst/>
              <a:gdLst>
                <a:gd name="T0" fmla="*/ 0 w 121"/>
                <a:gd name="T1" fmla="*/ 0 h 121"/>
                <a:gd name="T2" fmla="*/ 0 w 121"/>
                <a:gd name="T3" fmla="*/ 0 h 121"/>
                <a:gd name="T4" fmla="*/ 0 w 121"/>
                <a:gd name="T5" fmla="*/ 0 h 121"/>
                <a:gd name="T6" fmla="*/ 0 w 121"/>
                <a:gd name="T7" fmla="*/ 0 h 121"/>
                <a:gd name="T8" fmla="*/ 0 w 121"/>
                <a:gd name="T9" fmla="*/ 0 h 121"/>
                <a:gd name="T10" fmla="*/ 0 w 121"/>
                <a:gd name="T11" fmla="*/ 0 h 121"/>
                <a:gd name="T12" fmla="*/ 0 w 121"/>
                <a:gd name="T13" fmla="*/ 0 h 121"/>
                <a:gd name="T14" fmla="*/ 0 w 121"/>
                <a:gd name="T15" fmla="*/ 0 h 121"/>
                <a:gd name="T16" fmla="*/ 0 w 121"/>
                <a:gd name="T17" fmla="*/ 0 h 121"/>
                <a:gd name="T18" fmla="*/ 0 w 121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121">
                  <a:moveTo>
                    <a:pt x="121" y="51"/>
                  </a:moveTo>
                  <a:lnTo>
                    <a:pt x="119" y="50"/>
                  </a:lnTo>
                  <a:lnTo>
                    <a:pt x="63" y="0"/>
                  </a:lnTo>
                  <a:lnTo>
                    <a:pt x="0" y="72"/>
                  </a:lnTo>
                  <a:lnTo>
                    <a:pt x="56" y="121"/>
                  </a:lnTo>
                  <a:lnTo>
                    <a:pt x="121" y="51"/>
                  </a:lnTo>
                  <a:lnTo>
                    <a:pt x="119" y="5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7" name="Freeform 496"/>
            <p:cNvSpPr>
              <a:spLocks/>
            </p:cNvSpPr>
            <p:nvPr/>
          </p:nvSpPr>
          <p:spPr bwMode="auto">
            <a:xfrm>
              <a:off x="341" y="1105"/>
              <a:ext cx="36" cy="37"/>
            </a:xfrm>
            <a:custGeom>
              <a:avLst/>
              <a:gdLst>
                <a:gd name="T0" fmla="*/ 0 w 109"/>
                <a:gd name="T1" fmla="*/ 0 h 110"/>
                <a:gd name="T2" fmla="*/ 0 w 109"/>
                <a:gd name="T3" fmla="*/ 0 h 110"/>
                <a:gd name="T4" fmla="*/ 0 w 109"/>
                <a:gd name="T5" fmla="*/ 0 h 110"/>
                <a:gd name="T6" fmla="*/ 0 w 109"/>
                <a:gd name="T7" fmla="*/ 0 h 110"/>
                <a:gd name="T8" fmla="*/ 0 w 109"/>
                <a:gd name="T9" fmla="*/ 0 h 110"/>
                <a:gd name="T10" fmla="*/ 0 w 109"/>
                <a:gd name="T11" fmla="*/ 0 h 110"/>
                <a:gd name="T12" fmla="*/ 0 w 109"/>
                <a:gd name="T13" fmla="*/ 0 h 110"/>
                <a:gd name="T14" fmla="*/ 0 w 109"/>
                <a:gd name="T15" fmla="*/ 0 h 110"/>
                <a:gd name="T16" fmla="*/ 0 w 109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10">
                  <a:moveTo>
                    <a:pt x="43" y="110"/>
                  </a:moveTo>
                  <a:lnTo>
                    <a:pt x="109" y="41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3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8" name="Freeform 497"/>
            <p:cNvSpPr>
              <a:spLocks/>
            </p:cNvSpPr>
            <p:nvPr/>
          </p:nvSpPr>
          <p:spPr bwMode="auto">
            <a:xfrm>
              <a:off x="355" y="1118"/>
              <a:ext cx="36" cy="36"/>
            </a:xfrm>
            <a:custGeom>
              <a:avLst/>
              <a:gdLst>
                <a:gd name="T0" fmla="*/ 0 w 108"/>
                <a:gd name="T1" fmla="*/ 0 h 106"/>
                <a:gd name="T2" fmla="*/ 0 w 108"/>
                <a:gd name="T3" fmla="*/ 0 h 106"/>
                <a:gd name="T4" fmla="*/ 0 w 108"/>
                <a:gd name="T5" fmla="*/ 0 h 106"/>
                <a:gd name="T6" fmla="*/ 0 w 108"/>
                <a:gd name="T7" fmla="*/ 0 h 106"/>
                <a:gd name="T8" fmla="*/ 0 w 108"/>
                <a:gd name="T9" fmla="*/ 0 h 106"/>
                <a:gd name="T10" fmla="*/ 0 w 108"/>
                <a:gd name="T11" fmla="*/ 0 h 106"/>
                <a:gd name="T12" fmla="*/ 0 w 108"/>
                <a:gd name="T13" fmla="*/ 0 h 106"/>
                <a:gd name="T14" fmla="*/ 0 w 108"/>
                <a:gd name="T15" fmla="*/ 0 h 106"/>
                <a:gd name="T16" fmla="*/ 0 w 108"/>
                <a:gd name="T17" fmla="*/ 0 h 106"/>
                <a:gd name="T18" fmla="*/ 0 w 108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106">
                  <a:moveTo>
                    <a:pt x="108" y="41"/>
                  </a:moveTo>
                  <a:lnTo>
                    <a:pt x="102" y="35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38" y="106"/>
                  </a:lnTo>
                  <a:lnTo>
                    <a:pt x="108" y="41"/>
                  </a:lnTo>
                  <a:lnTo>
                    <a:pt x="106" y="38"/>
                  </a:lnTo>
                  <a:lnTo>
                    <a:pt x="102" y="35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9" name="Freeform 498"/>
            <p:cNvSpPr>
              <a:spLocks/>
            </p:cNvSpPr>
            <p:nvPr/>
          </p:nvSpPr>
          <p:spPr bwMode="auto">
            <a:xfrm>
              <a:off x="366" y="1132"/>
              <a:ext cx="40" cy="36"/>
            </a:xfrm>
            <a:custGeom>
              <a:avLst/>
              <a:gdLst>
                <a:gd name="T0" fmla="*/ 0 w 119"/>
                <a:gd name="T1" fmla="*/ 0 h 109"/>
                <a:gd name="T2" fmla="*/ 0 w 119"/>
                <a:gd name="T3" fmla="*/ 0 h 109"/>
                <a:gd name="T4" fmla="*/ 0 w 119"/>
                <a:gd name="T5" fmla="*/ 0 h 109"/>
                <a:gd name="T6" fmla="*/ 0 w 119"/>
                <a:gd name="T7" fmla="*/ 0 h 109"/>
                <a:gd name="T8" fmla="*/ 0 w 119"/>
                <a:gd name="T9" fmla="*/ 0 h 109"/>
                <a:gd name="T10" fmla="*/ 0 w 119"/>
                <a:gd name="T11" fmla="*/ 0 h 109"/>
                <a:gd name="T12" fmla="*/ 0 w 119"/>
                <a:gd name="T13" fmla="*/ 0 h 109"/>
                <a:gd name="T14" fmla="*/ 0 w 119"/>
                <a:gd name="T15" fmla="*/ 0 h 109"/>
                <a:gd name="T16" fmla="*/ 0 w 119"/>
                <a:gd name="T17" fmla="*/ 0 h 109"/>
                <a:gd name="T18" fmla="*/ 0 w 119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9">
                  <a:moveTo>
                    <a:pt x="119" y="57"/>
                  </a:moveTo>
                  <a:lnTo>
                    <a:pt x="115" y="48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39" y="109"/>
                  </a:lnTo>
                  <a:lnTo>
                    <a:pt x="119" y="57"/>
                  </a:lnTo>
                  <a:lnTo>
                    <a:pt x="117" y="53"/>
                  </a:lnTo>
                  <a:lnTo>
                    <a:pt x="115" y="48"/>
                  </a:lnTo>
                  <a:lnTo>
                    <a:pt x="119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0" name="Freeform 499"/>
            <p:cNvSpPr>
              <a:spLocks/>
            </p:cNvSpPr>
            <p:nvPr/>
          </p:nvSpPr>
          <p:spPr bwMode="auto">
            <a:xfrm>
              <a:off x="378" y="1151"/>
              <a:ext cx="38" cy="36"/>
            </a:xfrm>
            <a:custGeom>
              <a:avLst/>
              <a:gdLst>
                <a:gd name="T0" fmla="*/ 0 w 115"/>
                <a:gd name="T1" fmla="*/ 0 h 107"/>
                <a:gd name="T2" fmla="*/ 0 w 115"/>
                <a:gd name="T3" fmla="*/ 0 h 107"/>
                <a:gd name="T4" fmla="*/ 0 w 115"/>
                <a:gd name="T5" fmla="*/ 0 h 107"/>
                <a:gd name="T6" fmla="*/ 0 w 115"/>
                <a:gd name="T7" fmla="*/ 0 h 107"/>
                <a:gd name="T8" fmla="*/ 0 w 115"/>
                <a:gd name="T9" fmla="*/ 0 h 107"/>
                <a:gd name="T10" fmla="*/ 0 w 115"/>
                <a:gd name="T11" fmla="*/ 0 h 107"/>
                <a:gd name="T12" fmla="*/ 0 w 115"/>
                <a:gd name="T13" fmla="*/ 0 h 107"/>
                <a:gd name="T14" fmla="*/ 0 w 115"/>
                <a:gd name="T15" fmla="*/ 0 h 107"/>
                <a:gd name="T16" fmla="*/ 0 w 115"/>
                <a:gd name="T17" fmla="*/ 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07">
                  <a:moveTo>
                    <a:pt x="32" y="107"/>
                  </a:moveTo>
                  <a:lnTo>
                    <a:pt x="115" y="59"/>
                  </a:lnTo>
                  <a:lnTo>
                    <a:pt x="84" y="0"/>
                  </a:lnTo>
                  <a:lnTo>
                    <a:pt x="0" y="43"/>
                  </a:lnTo>
                  <a:lnTo>
                    <a:pt x="30" y="104"/>
                  </a:lnTo>
                  <a:lnTo>
                    <a:pt x="32" y="107"/>
                  </a:lnTo>
                  <a:lnTo>
                    <a:pt x="30" y="104"/>
                  </a:lnTo>
                  <a:lnTo>
                    <a:pt x="31" y="105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1" name="Freeform 500"/>
            <p:cNvSpPr>
              <a:spLocks/>
            </p:cNvSpPr>
            <p:nvPr/>
          </p:nvSpPr>
          <p:spPr bwMode="auto">
            <a:xfrm>
              <a:off x="389" y="1170"/>
              <a:ext cx="41" cy="37"/>
            </a:xfrm>
            <a:custGeom>
              <a:avLst/>
              <a:gdLst>
                <a:gd name="T0" fmla="*/ 0 w 123"/>
                <a:gd name="T1" fmla="*/ 0 h 112"/>
                <a:gd name="T2" fmla="*/ 0 w 123"/>
                <a:gd name="T3" fmla="*/ 0 h 112"/>
                <a:gd name="T4" fmla="*/ 0 w 123"/>
                <a:gd name="T5" fmla="*/ 0 h 112"/>
                <a:gd name="T6" fmla="*/ 0 w 123"/>
                <a:gd name="T7" fmla="*/ 0 h 112"/>
                <a:gd name="T8" fmla="*/ 0 w 123"/>
                <a:gd name="T9" fmla="*/ 0 h 112"/>
                <a:gd name="T10" fmla="*/ 0 w 123"/>
                <a:gd name="T11" fmla="*/ 0 h 112"/>
                <a:gd name="T12" fmla="*/ 0 w 123"/>
                <a:gd name="T13" fmla="*/ 0 h 112"/>
                <a:gd name="T14" fmla="*/ 0 w 123"/>
                <a:gd name="T15" fmla="*/ 0 h 112"/>
                <a:gd name="T16" fmla="*/ 0 w 123"/>
                <a:gd name="T17" fmla="*/ 0 h 112"/>
                <a:gd name="T18" fmla="*/ 0 w 123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112">
                  <a:moveTo>
                    <a:pt x="123" y="69"/>
                  </a:moveTo>
                  <a:lnTo>
                    <a:pt x="119" y="62"/>
                  </a:lnTo>
                  <a:lnTo>
                    <a:pt x="81" y="0"/>
                  </a:lnTo>
                  <a:lnTo>
                    <a:pt x="0" y="51"/>
                  </a:lnTo>
                  <a:lnTo>
                    <a:pt x="38" y="112"/>
                  </a:lnTo>
                  <a:lnTo>
                    <a:pt x="123" y="69"/>
                  </a:lnTo>
                  <a:lnTo>
                    <a:pt x="121" y="66"/>
                  </a:lnTo>
                  <a:lnTo>
                    <a:pt x="119" y="62"/>
                  </a:lnTo>
                  <a:lnTo>
                    <a:pt x="123" y="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2" name="Freeform 501"/>
            <p:cNvSpPr>
              <a:spLocks/>
            </p:cNvSpPr>
            <p:nvPr/>
          </p:nvSpPr>
          <p:spPr bwMode="auto">
            <a:xfrm>
              <a:off x="400" y="1193"/>
              <a:ext cx="45" cy="49"/>
            </a:xfrm>
            <a:custGeom>
              <a:avLst/>
              <a:gdLst>
                <a:gd name="T0" fmla="*/ 0 w 134"/>
                <a:gd name="T1" fmla="*/ 0 h 148"/>
                <a:gd name="T2" fmla="*/ 0 w 134"/>
                <a:gd name="T3" fmla="*/ 0 h 148"/>
                <a:gd name="T4" fmla="*/ 0 w 134"/>
                <a:gd name="T5" fmla="*/ 0 h 148"/>
                <a:gd name="T6" fmla="*/ 0 w 134"/>
                <a:gd name="T7" fmla="*/ 0 h 148"/>
                <a:gd name="T8" fmla="*/ 0 w 134"/>
                <a:gd name="T9" fmla="*/ 0 h 148"/>
                <a:gd name="T10" fmla="*/ 0 w 134"/>
                <a:gd name="T11" fmla="*/ 0 h 148"/>
                <a:gd name="T12" fmla="*/ 0 w 134"/>
                <a:gd name="T13" fmla="*/ 0 h 148"/>
                <a:gd name="T14" fmla="*/ 0 w 134"/>
                <a:gd name="T15" fmla="*/ 0 h 148"/>
                <a:gd name="T16" fmla="*/ 0 w 134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148">
                  <a:moveTo>
                    <a:pt x="44" y="148"/>
                  </a:moveTo>
                  <a:lnTo>
                    <a:pt x="134" y="113"/>
                  </a:lnTo>
                  <a:lnTo>
                    <a:pt x="89" y="0"/>
                  </a:lnTo>
                  <a:lnTo>
                    <a:pt x="0" y="36"/>
                  </a:lnTo>
                  <a:lnTo>
                    <a:pt x="44" y="147"/>
                  </a:lnTo>
                  <a:lnTo>
                    <a:pt x="44" y="148"/>
                  </a:lnTo>
                  <a:lnTo>
                    <a:pt x="44" y="147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3" name="Freeform 502"/>
            <p:cNvSpPr>
              <a:spLocks/>
            </p:cNvSpPr>
            <p:nvPr/>
          </p:nvSpPr>
          <p:spPr bwMode="auto">
            <a:xfrm>
              <a:off x="415" y="1230"/>
              <a:ext cx="50" cy="62"/>
            </a:xfrm>
            <a:custGeom>
              <a:avLst/>
              <a:gdLst>
                <a:gd name="T0" fmla="*/ 0 w 150"/>
                <a:gd name="T1" fmla="*/ 0 h 186"/>
                <a:gd name="T2" fmla="*/ 0 w 150"/>
                <a:gd name="T3" fmla="*/ 0 h 186"/>
                <a:gd name="T4" fmla="*/ 0 w 150"/>
                <a:gd name="T5" fmla="*/ 0 h 186"/>
                <a:gd name="T6" fmla="*/ 0 w 150"/>
                <a:gd name="T7" fmla="*/ 0 h 186"/>
                <a:gd name="T8" fmla="*/ 0 w 150"/>
                <a:gd name="T9" fmla="*/ 0 h 186"/>
                <a:gd name="T10" fmla="*/ 0 w 150"/>
                <a:gd name="T11" fmla="*/ 0 h 186"/>
                <a:gd name="T12" fmla="*/ 0 w 150"/>
                <a:gd name="T13" fmla="*/ 0 h 186"/>
                <a:gd name="T14" fmla="*/ 0 w 150"/>
                <a:gd name="T15" fmla="*/ 0 h 186"/>
                <a:gd name="T16" fmla="*/ 0 w 1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86">
                  <a:moveTo>
                    <a:pt x="63" y="186"/>
                  </a:moveTo>
                  <a:lnTo>
                    <a:pt x="150" y="148"/>
                  </a:lnTo>
                  <a:lnTo>
                    <a:pt x="88" y="0"/>
                  </a:lnTo>
                  <a:lnTo>
                    <a:pt x="0" y="37"/>
                  </a:lnTo>
                  <a:lnTo>
                    <a:pt x="61" y="185"/>
                  </a:lnTo>
                  <a:lnTo>
                    <a:pt x="63" y="186"/>
                  </a:lnTo>
                  <a:lnTo>
                    <a:pt x="61" y="185"/>
                  </a:lnTo>
                  <a:lnTo>
                    <a:pt x="61" y="186"/>
                  </a:lnTo>
                  <a:lnTo>
                    <a:pt x="63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4" name="Freeform 503"/>
            <p:cNvSpPr>
              <a:spLocks/>
            </p:cNvSpPr>
            <p:nvPr/>
          </p:nvSpPr>
          <p:spPr bwMode="auto">
            <a:xfrm>
              <a:off x="436" y="1278"/>
              <a:ext cx="51" cy="61"/>
            </a:xfrm>
            <a:custGeom>
              <a:avLst/>
              <a:gdLst>
                <a:gd name="T0" fmla="*/ 0 w 154"/>
                <a:gd name="T1" fmla="*/ 0 h 183"/>
                <a:gd name="T2" fmla="*/ 0 w 154"/>
                <a:gd name="T3" fmla="*/ 0 h 183"/>
                <a:gd name="T4" fmla="*/ 0 w 154"/>
                <a:gd name="T5" fmla="*/ 0 h 183"/>
                <a:gd name="T6" fmla="*/ 0 w 154"/>
                <a:gd name="T7" fmla="*/ 0 h 183"/>
                <a:gd name="T8" fmla="*/ 0 w 154"/>
                <a:gd name="T9" fmla="*/ 0 h 183"/>
                <a:gd name="T10" fmla="*/ 0 w 154"/>
                <a:gd name="T11" fmla="*/ 0 h 183"/>
                <a:gd name="T12" fmla="*/ 0 w 154"/>
                <a:gd name="T13" fmla="*/ 0 h 183"/>
                <a:gd name="T14" fmla="*/ 0 w 154"/>
                <a:gd name="T15" fmla="*/ 0 h 183"/>
                <a:gd name="T16" fmla="*/ 0 w 154"/>
                <a:gd name="T17" fmla="*/ 0 h 183"/>
                <a:gd name="T18" fmla="*/ 0 w 154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83">
                  <a:moveTo>
                    <a:pt x="154" y="145"/>
                  </a:moveTo>
                  <a:lnTo>
                    <a:pt x="153" y="142"/>
                  </a:lnTo>
                  <a:lnTo>
                    <a:pt x="86" y="0"/>
                  </a:lnTo>
                  <a:lnTo>
                    <a:pt x="0" y="40"/>
                  </a:lnTo>
                  <a:lnTo>
                    <a:pt x="67" y="183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3" y="142"/>
                  </a:lnTo>
                  <a:lnTo>
                    <a:pt x="154" y="1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5" name="Freeform 504"/>
            <p:cNvSpPr>
              <a:spLocks/>
            </p:cNvSpPr>
            <p:nvPr/>
          </p:nvSpPr>
          <p:spPr bwMode="auto">
            <a:xfrm>
              <a:off x="457" y="1327"/>
              <a:ext cx="52" cy="69"/>
            </a:xfrm>
            <a:custGeom>
              <a:avLst/>
              <a:gdLst>
                <a:gd name="T0" fmla="*/ 0 w 156"/>
                <a:gd name="T1" fmla="*/ 0 h 207"/>
                <a:gd name="T2" fmla="*/ 0 w 156"/>
                <a:gd name="T3" fmla="*/ 0 h 207"/>
                <a:gd name="T4" fmla="*/ 0 w 156"/>
                <a:gd name="T5" fmla="*/ 0 h 207"/>
                <a:gd name="T6" fmla="*/ 0 w 156"/>
                <a:gd name="T7" fmla="*/ 0 h 207"/>
                <a:gd name="T8" fmla="*/ 0 w 156"/>
                <a:gd name="T9" fmla="*/ 0 h 207"/>
                <a:gd name="T10" fmla="*/ 0 w 156"/>
                <a:gd name="T11" fmla="*/ 0 h 207"/>
                <a:gd name="T12" fmla="*/ 0 w 156"/>
                <a:gd name="T13" fmla="*/ 0 h 207"/>
                <a:gd name="T14" fmla="*/ 0 w 156"/>
                <a:gd name="T15" fmla="*/ 0 h 207"/>
                <a:gd name="T16" fmla="*/ 0 w 156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07">
                  <a:moveTo>
                    <a:pt x="68" y="207"/>
                  </a:moveTo>
                  <a:lnTo>
                    <a:pt x="156" y="168"/>
                  </a:lnTo>
                  <a:lnTo>
                    <a:pt x="90" y="0"/>
                  </a:lnTo>
                  <a:lnTo>
                    <a:pt x="0" y="34"/>
                  </a:lnTo>
                  <a:lnTo>
                    <a:pt x="67" y="203"/>
                  </a:lnTo>
                  <a:lnTo>
                    <a:pt x="68" y="207"/>
                  </a:lnTo>
                  <a:lnTo>
                    <a:pt x="67" y="203"/>
                  </a:lnTo>
                  <a:lnTo>
                    <a:pt x="67" y="205"/>
                  </a:lnTo>
                  <a:lnTo>
                    <a:pt x="68" y="2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6" name="Freeform 505"/>
            <p:cNvSpPr>
              <a:spLocks/>
            </p:cNvSpPr>
            <p:nvPr/>
          </p:nvSpPr>
          <p:spPr bwMode="auto">
            <a:xfrm>
              <a:off x="480" y="1381"/>
              <a:ext cx="59" cy="77"/>
            </a:xfrm>
            <a:custGeom>
              <a:avLst/>
              <a:gdLst>
                <a:gd name="T0" fmla="*/ 0 w 179"/>
                <a:gd name="T1" fmla="*/ 0 h 231"/>
                <a:gd name="T2" fmla="*/ 0 w 179"/>
                <a:gd name="T3" fmla="*/ 0 h 231"/>
                <a:gd name="T4" fmla="*/ 0 w 179"/>
                <a:gd name="T5" fmla="*/ 0 h 231"/>
                <a:gd name="T6" fmla="*/ 0 w 179"/>
                <a:gd name="T7" fmla="*/ 0 h 231"/>
                <a:gd name="T8" fmla="*/ 0 w 179"/>
                <a:gd name="T9" fmla="*/ 0 h 231"/>
                <a:gd name="T10" fmla="*/ 0 w 179"/>
                <a:gd name="T11" fmla="*/ 0 h 231"/>
                <a:gd name="T12" fmla="*/ 0 w 179"/>
                <a:gd name="T13" fmla="*/ 0 h 231"/>
                <a:gd name="T14" fmla="*/ 0 w 179"/>
                <a:gd name="T15" fmla="*/ 0 h 231"/>
                <a:gd name="T16" fmla="*/ 0 w 179"/>
                <a:gd name="T17" fmla="*/ 0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" h="231">
                  <a:moveTo>
                    <a:pt x="96" y="231"/>
                  </a:moveTo>
                  <a:lnTo>
                    <a:pt x="179" y="182"/>
                  </a:lnTo>
                  <a:lnTo>
                    <a:pt x="87" y="0"/>
                  </a:lnTo>
                  <a:lnTo>
                    <a:pt x="0" y="43"/>
                  </a:lnTo>
                  <a:lnTo>
                    <a:pt x="93" y="226"/>
                  </a:lnTo>
                  <a:lnTo>
                    <a:pt x="96" y="231"/>
                  </a:lnTo>
                  <a:lnTo>
                    <a:pt x="93" y="226"/>
                  </a:lnTo>
                  <a:lnTo>
                    <a:pt x="94" y="228"/>
                  </a:lnTo>
                  <a:lnTo>
                    <a:pt x="96" y="2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7" name="Freeform 506"/>
            <p:cNvSpPr>
              <a:spLocks/>
            </p:cNvSpPr>
            <p:nvPr/>
          </p:nvSpPr>
          <p:spPr bwMode="auto">
            <a:xfrm>
              <a:off x="512" y="1441"/>
              <a:ext cx="38" cy="37"/>
            </a:xfrm>
            <a:custGeom>
              <a:avLst/>
              <a:gdLst>
                <a:gd name="T0" fmla="*/ 0 w 116"/>
                <a:gd name="T1" fmla="*/ 0 h 112"/>
                <a:gd name="T2" fmla="*/ 0 w 116"/>
                <a:gd name="T3" fmla="*/ 0 h 112"/>
                <a:gd name="T4" fmla="*/ 0 w 116"/>
                <a:gd name="T5" fmla="*/ 0 h 112"/>
                <a:gd name="T6" fmla="*/ 0 w 116"/>
                <a:gd name="T7" fmla="*/ 0 h 112"/>
                <a:gd name="T8" fmla="*/ 0 w 116"/>
                <a:gd name="T9" fmla="*/ 0 h 112"/>
                <a:gd name="T10" fmla="*/ 0 w 116"/>
                <a:gd name="T11" fmla="*/ 0 h 112"/>
                <a:gd name="T12" fmla="*/ 0 w 116"/>
                <a:gd name="T13" fmla="*/ 0 h 112"/>
                <a:gd name="T14" fmla="*/ 0 w 116"/>
                <a:gd name="T15" fmla="*/ 0 h 112"/>
                <a:gd name="T16" fmla="*/ 0 w 116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2">
                  <a:moveTo>
                    <a:pt x="40" y="112"/>
                  </a:moveTo>
                  <a:lnTo>
                    <a:pt x="116" y="54"/>
                  </a:lnTo>
                  <a:lnTo>
                    <a:pt x="80" y="0"/>
                  </a:lnTo>
                  <a:lnTo>
                    <a:pt x="0" y="53"/>
                  </a:lnTo>
                  <a:lnTo>
                    <a:pt x="36" y="107"/>
                  </a:lnTo>
                  <a:lnTo>
                    <a:pt x="40" y="112"/>
                  </a:lnTo>
                  <a:lnTo>
                    <a:pt x="36" y="107"/>
                  </a:lnTo>
                  <a:lnTo>
                    <a:pt x="38" y="109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8" name="Freeform 507"/>
            <p:cNvSpPr>
              <a:spLocks/>
            </p:cNvSpPr>
            <p:nvPr/>
          </p:nvSpPr>
          <p:spPr bwMode="auto">
            <a:xfrm>
              <a:off x="525" y="1457"/>
              <a:ext cx="38" cy="39"/>
            </a:xfrm>
            <a:custGeom>
              <a:avLst/>
              <a:gdLst>
                <a:gd name="T0" fmla="*/ 0 w 114"/>
                <a:gd name="T1" fmla="*/ 0 h 116"/>
                <a:gd name="T2" fmla="*/ 0 w 114"/>
                <a:gd name="T3" fmla="*/ 0 h 116"/>
                <a:gd name="T4" fmla="*/ 0 w 114"/>
                <a:gd name="T5" fmla="*/ 0 h 116"/>
                <a:gd name="T6" fmla="*/ 0 w 114"/>
                <a:gd name="T7" fmla="*/ 0 h 116"/>
                <a:gd name="T8" fmla="*/ 0 w 114"/>
                <a:gd name="T9" fmla="*/ 0 h 116"/>
                <a:gd name="T10" fmla="*/ 0 w 114"/>
                <a:gd name="T11" fmla="*/ 0 h 116"/>
                <a:gd name="T12" fmla="*/ 0 w 114"/>
                <a:gd name="T13" fmla="*/ 0 h 116"/>
                <a:gd name="T14" fmla="*/ 0 w 114"/>
                <a:gd name="T15" fmla="*/ 0 h 116"/>
                <a:gd name="T16" fmla="*/ 0 w 11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116">
                  <a:moveTo>
                    <a:pt x="47" y="116"/>
                  </a:moveTo>
                  <a:lnTo>
                    <a:pt x="114" y="47"/>
                  </a:lnTo>
                  <a:lnTo>
                    <a:pt x="72" y="0"/>
                  </a:lnTo>
                  <a:lnTo>
                    <a:pt x="0" y="63"/>
                  </a:lnTo>
                  <a:lnTo>
                    <a:pt x="41" y="111"/>
                  </a:lnTo>
                  <a:lnTo>
                    <a:pt x="47" y="116"/>
                  </a:lnTo>
                  <a:lnTo>
                    <a:pt x="41" y="111"/>
                  </a:lnTo>
                  <a:lnTo>
                    <a:pt x="45" y="114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9" name="Freeform 508"/>
            <p:cNvSpPr>
              <a:spLocks/>
            </p:cNvSpPr>
            <p:nvPr/>
          </p:nvSpPr>
          <p:spPr bwMode="auto">
            <a:xfrm>
              <a:off x="541" y="1471"/>
              <a:ext cx="32" cy="35"/>
            </a:xfrm>
            <a:custGeom>
              <a:avLst/>
              <a:gdLst>
                <a:gd name="T0" fmla="*/ 0 w 97"/>
                <a:gd name="T1" fmla="*/ 0 h 105"/>
                <a:gd name="T2" fmla="*/ 0 w 97"/>
                <a:gd name="T3" fmla="*/ 0 h 105"/>
                <a:gd name="T4" fmla="*/ 0 w 97"/>
                <a:gd name="T5" fmla="*/ 0 h 105"/>
                <a:gd name="T6" fmla="*/ 0 w 97"/>
                <a:gd name="T7" fmla="*/ 0 h 105"/>
                <a:gd name="T8" fmla="*/ 0 w 97"/>
                <a:gd name="T9" fmla="*/ 0 h 105"/>
                <a:gd name="T10" fmla="*/ 0 w 97"/>
                <a:gd name="T11" fmla="*/ 0 h 105"/>
                <a:gd name="T12" fmla="*/ 0 w 97"/>
                <a:gd name="T13" fmla="*/ 0 h 105"/>
                <a:gd name="T14" fmla="*/ 0 w 97"/>
                <a:gd name="T15" fmla="*/ 0 h 105"/>
                <a:gd name="T16" fmla="*/ 0 w 97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05">
                  <a:moveTo>
                    <a:pt x="38" y="105"/>
                  </a:moveTo>
                  <a:lnTo>
                    <a:pt x="97" y="30"/>
                  </a:lnTo>
                  <a:lnTo>
                    <a:pt x="61" y="0"/>
                  </a:lnTo>
                  <a:lnTo>
                    <a:pt x="0" y="74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37" y="105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0" name="Freeform 509"/>
            <p:cNvSpPr>
              <a:spLocks/>
            </p:cNvSpPr>
            <p:nvPr/>
          </p:nvSpPr>
          <p:spPr bwMode="auto">
            <a:xfrm>
              <a:off x="553" y="1481"/>
              <a:ext cx="30" cy="33"/>
            </a:xfrm>
            <a:custGeom>
              <a:avLst/>
              <a:gdLst>
                <a:gd name="T0" fmla="*/ 0 w 90"/>
                <a:gd name="T1" fmla="*/ 0 h 99"/>
                <a:gd name="T2" fmla="*/ 0 w 90"/>
                <a:gd name="T3" fmla="*/ 0 h 99"/>
                <a:gd name="T4" fmla="*/ 0 w 90"/>
                <a:gd name="T5" fmla="*/ 0 h 99"/>
                <a:gd name="T6" fmla="*/ 0 w 90"/>
                <a:gd name="T7" fmla="*/ 0 h 99"/>
                <a:gd name="T8" fmla="*/ 0 w 90"/>
                <a:gd name="T9" fmla="*/ 0 h 99"/>
                <a:gd name="T10" fmla="*/ 0 w 90"/>
                <a:gd name="T11" fmla="*/ 0 h 99"/>
                <a:gd name="T12" fmla="*/ 0 w 90"/>
                <a:gd name="T13" fmla="*/ 0 h 99"/>
                <a:gd name="T14" fmla="*/ 0 w 90"/>
                <a:gd name="T15" fmla="*/ 0 h 99"/>
                <a:gd name="T16" fmla="*/ 0 w 90"/>
                <a:gd name="T17" fmla="*/ 0 h 99"/>
                <a:gd name="T18" fmla="*/ 0 w 90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99">
                  <a:moveTo>
                    <a:pt x="90" y="26"/>
                  </a:moveTo>
                  <a:lnTo>
                    <a:pt x="88" y="24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29" y="99"/>
                  </a:lnTo>
                  <a:lnTo>
                    <a:pt x="90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1" name="Freeform 510"/>
            <p:cNvSpPr>
              <a:spLocks/>
            </p:cNvSpPr>
            <p:nvPr/>
          </p:nvSpPr>
          <p:spPr bwMode="auto">
            <a:xfrm>
              <a:off x="562" y="1489"/>
              <a:ext cx="46" cy="45"/>
            </a:xfrm>
            <a:custGeom>
              <a:avLst/>
              <a:gdLst>
                <a:gd name="T0" fmla="*/ 0 w 137"/>
                <a:gd name="T1" fmla="*/ 0 h 135"/>
                <a:gd name="T2" fmla="*/ 0 w 137"/>
                <a:gd name="T3" fmla="*/ 0 h 135"/>
                <a:gd name="T4" fmla="*/ 0 w 137"/>
                <a:gd name="T5" fmla="*/ 0 h 135"/>
                <a:gd name="T6" fmla="*/ 0 w 137"/>
                <a:gd name="T7" fmla="*/ 0 h 135"/>
                <a:gd name="T8" fmla="*/ 0 w 137"/>
                <a:gd name="T9" fmla="*/ 0 h 135"/>
                <a:gd name="T10" fmla="*/ 0 w 137"/>
                <a:gd name="T11" fmla="*/ 0 h 135"/>
                <a:gd name="T12" fmla="*/ 0 w 137"/>
                <a:gd name="T13" fmla="*/ 0 h 135"/>
                <a:gd name="T14" fmla="*/ 0 w 137"/>
                <a:gd name="T15" fmla="*/ 0 h 135"/>
                <a:gd name="T16" fmla="*/ 0 w 137"/>
                <a:gd name="T17" fmla="*/ 0 h 135"/>
                <a:gd name="T18" fmla="*/ 0 w 13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135">
                  <a:moveTo>
                    <a:pt x="137" y="66"/>
                  </a:moveTo>
                  <a:lnTo>
                    <a:pt x="135" y="64"/>
                  </a:lnTo>
                  <a:lnTo>
                    <a:pt x="63" y="0"/>
                  </a:lnTo>
                  <a:lnTo>
                    <a:pt x="0" y="71"/>
                  </a:lnTo>
                  <a:lnTo>
                    <a:pt x="71" y="135"/>
                  </a:lnTo>
                  <a:lnTo>
                    <a:pt x="137" y="66"/>
                  </a:lnTo>
                  <a:lnTo>
                    <a:pt x="136" y="64"/>
                  </a:lnTo>
                  <a:lnTo>
                    <a:pt x="135" y="64"/>
                  </a:lnTo>
                  <a:lnTo>
                    <a:pt x="137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2" name="Freeform 511"/>
            <p:cNvSpPr>
              <a:spLocks/>
            </p:cNvSpPr>
            <p:nvPr/>
          </p:nvSpPr>
          <p:spPr bwMode="auto">
            <a:xfrm>
              <a:off x="585" y="1511"/>
              <a:ext cx="33" cy="31"/>
            </a:xfrm>
            <a:custGeom>
              <a:avLst/>
              <a:gdLst>
                <a:gd name="T0" fmla="*/ 0 w 99"/>
                <a:gd name="T1" fmla="*/ 0 h 93"/>
                <a:gd name="T2" fmla="*/ 0 w 99"/>
                <a:gd name="T3" fmla="*/ 0 h 93"/>
                <a:gd name="T4" fmla="*/ 0 w 99"/>
                <a:gd name="T5" fmla="*/ 0 h 93"/>
                <a:gd name="T6" fmla="*/ 0 w 99"/>
                <a:gd name="T7" fmla="*/ 0 h 93"/>
                <a:gd name="T8" fmla="*/ 0 w 99"/>
                <a:gd name="T9" fmla="*/ 0 h 93"/>
                <a:gd name="T10" fmla="*/ 0 w 99"/>
                <a:gd name="T11" fmla="*/ 0 h 93"/>
                <a:gd name="T12" fmla="*/ 0 w 99"/>
                <a:gd name="T13" fmla="*/ 0 h 93"/>
                <a:gd name="T14" fmla="*/ 0 w 99"/>
                <a:gd name="T15" fmla="*/ 0 h 93"/>
                <a:gd name="T16" fmla="*/ 0 w 99"/>
                <a:gd name="T17" fmla="*/ 0 h 93"/>
                <a:gd name="T18" fmla="*/ 0 w 99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93">
                  <a:moveTo>
                    <a:pt x="99" y="32"/>
                  </a:moveTo>
                  <a:lnTo>
                    <a:pt x="94" y="26"/>
                  </a:lnTo>
                  <a:lnTo>
                    <a:pt x="68" y="0"/>
                  </a:lnTo>
                  <a:lnTo>
                    <a:pt x="0" y="67"/>
                  </a:lnTo>
                  <a:lnTo>
                    <a:pt x="26" y="93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4" y="2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3" name="Freeform 512"/>
            <p:cNvSpPr>
              <a:spLocks/>
            </p:cNvSpPr>
            <p:nvPr/>
          </p:nvSpPr>
          <p:spPr bwMode="auto">
            <a:xfrm>
              <a:off x="592" y="1522"/>
              <a:ext cx="34" cy="27"/>
            </a:xfrm>
            <a:custGeom>
              <a:avLst/>
              <a:gdLst>
                <a:gd name="T0" fmla="*/ 0 w 103"/>
                <a:gd name="T1" fmla="*/ 0 h 82"/>
                <a:gd name="T2" fmla="*/ 0 w 103"/>
                <a:gd name="T3" fmla="*/ 0 h 82"/>
                <a:gd name="T4" fmla="*/ 0 w 103"/>
                <a:gd name="T5" fmla="*/ 0 h 82"/>
                <a:gd name="T6" fmla="*/ 0 w 103"/>
                <a:gd name="T7" fmla="*/ 0 h 82"/>
                <a:gd name="T8" fmla="*/ 0 w 103"/>
                <a:gd name="T9" fmla="*/ 0 h 82"/>
                <a:gd name="T10" fmla="*/ 0 w 103"/>
                <a:gd name="T11" fmla="*/ 0 h 82"/>
                <a:gd name="T12" fmla="*/ 0 w 103"/>
                <a:gd name="T13" fmla="*/ 0 h 82"/>
                <a:gd name="T14" fmla="*/ 0 w 103"/>
                <a:gd name="T15" fmla="*/ 0 h 82"/>
                <a:gd name="T16" fmla="*/ 0 w 103"/>
                <a:gd name="T17" fmla="*/ 0 h 82"/>
                <a:gd name="T18" fmla="*/ 0 w 10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82">
                  <a:moveTo>
                    <a:pt x="103" y="36"/>
                  </a:moveTo>
                  <a:lnTo>
                    <a:pt x="99" y="28"/>
                  </a:lnTo>
                  <a:lnTo>
                    <a:pt x="79" y="0"/>
                  </a:lnTo>
                  <a:lnTo>
                    <a:pt x="0" y="54"/>
                  </a:lnTo>
                  <a:lnTo>
                    <a:pt x="19" y="82"/>
                  </a:lnTo>
                  <a:lnTo>
                    <a:pt x="103" y="36"/>
                  </a:lnTo>
                  <a:lnTo>
                    <a:pt x="101" y="33"/>
                  </a:lnTo>
                  <a:lnTo>
                    <a:pt x="99" y="28"/>
                  </a:lnTo>
                  <a:lnTo>
                    <a:pt x="103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4" name="Freeform 513"/>
            <p:cNvSpPr>
              <a:spLocks/>
            </p:cNvSpPr>
            <p:nvPr/>
          </p:nvSpPr>
          <p:spPr bwMode="auto">
            <a:xfrm>
              <a:off x="597" y="1534"/>
              <a:ext cx="36" cy="26"/>
            </a:xfrm>
            <a:custGeom>
              <a:avLst/>
              <a:gdLst>
                <a:gd name="T0" fmla="*/ 0 w 107"/>
                <a:gd name="T1" fmla="*/ 0 h 78"/>
                <a:gd name="T2" fmla="*/ 0 w 107"/>
                <a:gd name="T3" fmla="*/ 0 h 78"/>
                <a:gd name="T4" fmla="*/ 0 w 107"/>
                <a:gd name="T5" fmla="*/ 0 h 78"/>
                <a:gd name="T6" fmla="*/ 0 w 107"/>
                <a:gd name="T7" fmla="*/ 0 h 78"/>
                <a:gd name="T8" fmla="*/ 0 w 107"/>
                <a:gd name="T9" fmla="*/ 0 h 78"/>
                <a:gd name="T10" fmla="*/ 0 w 107"/>
                <a:gd name="T11" fmla="*/ 0 h 78"/>
                <a:gd name="T12" fmla="*/ 0 w 107"/>
                <a:gd name="T13" fmla="*/ 0 h 78"/>
                <a:gd name="T14" fmla="*/ 0 w 107"/>
                <a:gd name="T15" fmla="*/ 0 h 78"/>
                <a:gd name="T16" fmla="*/ 0 w 107"/>
                <a:gd name="T17" fmla="*/ 0 h 78"/>
                <a:gd name="T18" fmla="*/ 0 w 107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78">
                  <a:moveTo>
                    <a:pt x="107" y="48"/>
                  </a:moveTo>
                  <a:lnTo>
                    <a:pt x="105" y="39"/>
                  </a:lnTo>
                  <a:lnTo>
                    <a:pt x="88" y="0"/>
                  </a:lnTo>
                  <a:lnTo>
                    <a:pt x="0" y="39"/>
                  </a:lnTo>
                  <a:lnTo>
                    <a:pt x="17" y="78"/>
                  </a:lnTo>
                  <a:lnTo>
                    <a:pt x="107" y="48"/>
                  </a:lnTo>
                  <a:lnTo>
                    <a:pt x="107" y="43"/>
                  </a:lnTo>
                  <a:lnTo>
                    <a:pt x="105" y="39"/>
                  </a:lnTo>
                  <a:lnTo>
                    <a:pt x="107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5" name="Freeform 514"/>
            <p:cNvSpPr>
              <a:spLocks/>
            </p:cNvSpPr>
            <p:nvPr/>
          </p:nvSpPr>
          <p:spPr bwMode="auto">
            <a:xfrm>
              <a:off x="602" y="1550"/>
              <a:ext cx="34" cy="22"/>
            </a:xfrm>
            <a:custGeom>
              <a:avLst/>
              <a:gdLst>
                <a:gd name="T0" fmla="*/ 0 w 102"/>
                <a:gd name="T1" fmla="*/ 0 h 65"/>
                <a:gd name="T2" fmla="*/ 0 w 102"/>
                <a:gd name="T3" fmla="*/ 0 h 65"/>
                <a:gd name="T4" fmla="*/ 0 w 102"/>
                <a:gd name="T5" fmla="*/ 0 h 65"/>
                <a:gd name="T6" fmla="*/ 0 w 102"/>
                <a:gd name="T7" fmla="*/ 0 h 65"/>
                <a:gd name="T8" fmla="*/ 0 w 102"/>
                <a:gd name="T9" fmla="*/ 0 h 65"/>
                <a:gd name="T10" fmla="*/ 0 w 102"/>
                <a:gd name="T11" fmla="*/ 0 h 65"/>
                <a:gd name="T12" fmla="*/ 0 w 102"/>
                <a:gd name="T13" fmla="*/ 0 h 65"/>
                <a:gd name="T14" fmla="*/ 0 w 102"/>
                <a:gd name="T15" fmla="*/ 0 h 65"/>
                <a:gd name="T16" fmla="*/ 0 w 102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65">
                  <a:moveTo>
                    <a:pt x="9" y="65"/>
                  </a:moveTo>
                  <a:lnTo>
                    <a:pt x="102" y="40"/>
                  </a:lnTo>
                  <a:lnTo>
                    <a:pt x="93" y="0"/>
                  </a:lnTo>
                  <a:lnTo>
                    <a:pt x="0" y="20"/>
                  </a:lnTo>
                  <a:lnTo>
                    <a:pt x="8" y="60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9" y="62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6" name="Freeform 515"/>
            <p:cNvSpPr>
              <a:spLocks/>
            </p:cNvSpPr>
            <p:nvPr/>
          </p:nvSpPr>
          <p:spPr bwMode="auto">
            <a:xfrm>
              <a:off x="605" y="1562"/>
              <a:ext cx="34" cy="22"/>
            </a:xfrm>
            <a:custGeom>
              <a:avLst/>
              <a:gdLst>
                <a:gd name="T0" fmla="*/ 0 w 104"/>
                <a:gd name="T1" fmla="*/ 0 h 66"/>
                <a:gd name="T2" fmla="*/ 0 w 104"/>
                <a:gd name="T3" fmla="*/ 0 h 66"/>
                <a:gd name="T4" fmla="*/ 0 w 104"/>
                <a:gd name="T5" fmla="*/ 0 h 66"/>
                <a:gd name="T6" fmla="*/ 0 w 104"/>
                <a:gd name="T7" fmla="*/ 0 h 66"/>
                <a:gd name="T8" fmla="*/ 0 w 104"/>
                <a:gd name="T9" fmla="*/ 0 h 66"/>
                <a:gd name="T10" fmla="*/ 0 w 104"/>
                <a:gd name="T11" fmla="*/ 0 h 66"/>
                <a:gd name="T12" fmla="*/ 0 w 104"/>
                <a:gd name="T13" fmla="*/ 0 h 66"/>
                <a:gd name="T14" fmla="*/ 0 w 104"/>
                <a:gd name="T15" fmla="*/ 0 h 66"/>
                <a:gd name="T16" fmla="*/ 0 w 104"/>
                <a:gd name="T17" fmla="*/ 0 h 66"/>
                <a:gd name="T18" fmla="*/ 0 w 104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66">
                  <a:moveTo>
                    <a:pt x="12" y="66"/>
                  </a:moveTo>
                  <a:lnTo>
                    <a:pt x="104" y="37"/>
                  </a:lnTo>
                  <a:lnTo>
                    <a:pt x="92" y="0"/>
                  </a:lnTo>
                  <a:lnTo>
                    <a:pt x="0" y="29"/>
                  </a:lnTo>
                  <a:lnTo>
                    <a:pt x="12" y="66"/>
                  </a:lnTo>
                  <a:lnTo>
                    <a:pt x="104" y="37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7" name="Freeform 516"/>
            <p:cNvSpPr>
              <a:spLocks/>
            </p:cNvSpPr>
            <p:nvPr/>
          </p:nvSpPr>
          <p:spPr bwMode="auto">
            <a:xfrm>
              <a:off x="609" y="1574"/>
              <a:ext cx="34" cy="24"/>
            </a:xfrm>
            <a:custGeom>
              <a:avLst/>
              <a:gdLst>
                <a:gd name="T0" fmla="*/ 0 w 104"/>
                <a:gd name="T1" fmla="*/ 0 h 70"/>
                <a:gd name="T2" fmla="*/ 0 w 104"/>
                <a:gd name="T3" fmla="*/ 0 h 70"/>
                <a:gd name="T4" fmla="*/ 0 w 104"/>
                <a:gd name="T5" fmla="*/ 0 h 70"/>
                <a:gd name="T6" fmla="*/ 0 w 104"/>
                <a:gd name="T7" fmla="*/ 0 h 70"/>
                <a:gd name="T8" fmla="*/ 0 w 104"/>
                <a:gd name="T9" fmla="*/ 0 h 70"/>
                <a:gd name="T10" fmla="*/ 0 w 104"/>
                <a:gd name="T11" fmla="*/ 0 h 70"/>
                <a:gd name="T12" fmla="*/ 0 w 104"/>
                <a:gd name="T13" fmla="*/ 0 h 70"/>
                <a:gd name="T14" fmla="*/ 0 w 104"/>
                <a:gd name="T15" fmla="*/ 0 h 70"/>
                <a:gd name="T16" fmla="*/ 0 w 104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70">
                  <a:moveTo>
                    <a:pt x="14" y="70"/>
                  </a:moveTo>
                  <a:lnTo>
                    <a:pt x="104" y="36"/>
                  </a:lnTo>
                  <a:lnTo>
                    <a:pt x="92" y="0"/>
                  </a:lnTo>
                  <a:lnTo>
                    <a:pt x="0" y="29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4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8" name="Freeform 517"/>
            <p:cNvSpPr>
              <a:spLocks/>
            </p:cNvSpPr>
            <p:nvPr/>
          </p:nvSpPr>
          <p:spPr bwMode="auto">
            <a:xfrm>
              <a:off x="613" y="1585"/>
              <a:ext cx="34" cy="28"/>
            </a:xfrm>
            <a:custGeom>
              <a:avLst/>
              <a:gdLst>
                <a:gd name="T0" fmla="*/ 0 w 102"/>
                <a:gd name="T1" fmla="*/ 0 h 83"/>
                <a:gd name="T2" fmla="*/ 0 w 102"/>
                <a:gd name="T3" fmla="*/ 0 h 83"/>
                <a:gd name="T4" fmla="*/ 0 w 102"/>
                <a:gd name="T5" fmla="*/ 0 h 83"/>
                <a:gd name="T6" fmla="*/ 0 w 102"/>
                <a:gd name="T7" fmla="*/ 0 h 83"/>
                <a:gd name="T8" fmla="*/ 0 w 102"/>
                <a:gd name="T9" fmla="*/ 0 h 83"/>
                <a:gd name="T10" fmla="*/ 0 w 102"/>
                <a:gd name="T11" fmla="*/ 0 h 83"/>
                <a:gd name="T12" fmla="*/ 0 w 102"/>
                <a:gd name="T13" fmla="*/ 0 h 83"/>
                <a:gd name="T14" fmla="*/ 0 w 102"/>
                <a:gd name="T15" fmla="*/ 0 h 83"/>
                <a:gd name="T16" fmla="*/ 0 w 10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83">
                  <a:moveTo>
                    <a:pt x="23" y="83"/>
                  </a:moveTo>
                  <a:lnTo>
                    <a:pt x="102" y="31"/>
                  </a:lnTo>
                  <a:lnTo>
                    <a:pt x="87" y="0"/>
                  </a:lnTo>
                  <a:lnTo>
                    <a:pt x="0" y="38"/>
                  </a:lnTo>
                  <a:lnTo>
                    <a:pt x="13" y="69"/>
                  </a:lnTo>
                  <a:lnTo>
                    <a:pt x="23" y="83"/>
                  </a:lnTo>
                  <a:lnTo>
                    <a:pt x="13" y="69"/>
                  </a:lnTo>
                  <a:lnTo>
                    <a:pt x="16" y="77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9" name="Freeform 518"/>
            <p:cNvSpPr>
              <a:spLocks/>
            </p:cNvSpPr>
            <p:nvPr/>
          </p:nvSpPr>
          <p:spPr bwMode="auto">
            <a:xfrm>
              <a:off x="621" y="1591"/>
              <a:ext cx="34" cy="35"/>
            </a:xfrm>
            <a:custGeom>
              <a:avLst/>
              <a:gdLst>
                <a:gd name="T0" fmla="*/ 0 w 103"/>
                <a:gd name="T1" fmla="*/ 0 h 105"/>
                <a:gd name="T2" fmla="*/ 0 w 103"/>
                <a:gd name="T3" fmla="*/ 0 h 105"/>
                <a:gd name="T4" fmla="*/ 0 w 103"/>
                <a:gd name="T5" fmla="*/ 0 h 105"/>
                <a:gd name="T6" fmla="*/ 0 w 103"/>
                <a:gd name="T7" fmla="*/ 0 h 105"/>
                <a:gd name="T8" fmla="*/ 0 w 103"/>
                <a:gd name="T9" fmla="*/ 0 h 105"/>
                <a:gd name="T10" fmla="*/ 0 w 103"/>
                <a:gd name="T11" fmla="*/ 0 h 105"/>
                <a:gd name="T12" fmla="*/ 0 w 103"/>
                <a:gd name="T13" fmla="*/ 0 h 105"/>
                <a:gd name="T14" fmla="*/ 0 w 103"/>
                <a:gd name="T15" fmla="*/ 0 h 105"/>
                <a:gd name="T16" fmla="*/ 0 w 103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05">
                  <a:moveTo>
                    <a:pt x="36" y="105"/>
                  </a:moveTo>
                  <a:lnTo>
                    <a:pt x="103" y="38"/>
                  </a:lnTo>
                  <a:lnTo>
                    <a:pt x="69" y="0"/>
                  </a:lnTo>
                  <a:lnTo>
                    <a:pt x="0" y="66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4" y="103"/>
                  </a:lnTo>
                  <a:lnTo>
                    <a:pt x="35" y="104"/>
                  </a:lnTo>
                  <a:lnTo>
                    <a:pt x="36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0" name="Freeform 519"/>
            <p:cNvSpPr>
              <a:spLocks/>
            </p:cNvSpPr>
            <p:nvPr/>
          </p:nvSpPr>
          <p:spPr bwMode="auto">
            <a:xfrm>
              <a:off x="633" y="1602"/>
              <a:ext cx="27" cy="30"/>
            </a:xfrm>
            <a:custGeom>
              <a:avLst/>
              <a:gdLst>
                <a:gd name="T0" fmla="*/ 0 w 82"/>
                <a:gd name="T1" fmla="*/ 0 h 90"/>
                <a:gd name="T2" fmla="*/ 0 w 82"/>
                <a:gd name="T3" fmla="*/ 0 h 90"/>
                <a:gd name="T4" fmla="*/ 0 w 82"/>
                <a:gd name="T5" fmla="*/ 0 h 90"/>
                <a:gd name="T6" fmla="*/ 0 w 82"/>
                <a:gd name="T7" fmla="*/ 0 h 90"/>
                <a:gd name="T8" fmla="*/ 0 w 82"/>
                <a:gd name="T9" fmla="*/ 0 h 90"/>
                <a:gd name="T10" fmla="*/ 0 w 82"/>
                <a:gd name="T11" fmla="*/ 0 h 90"/>
                <a:gd name="T12" fmla="*/ 0 w 82"/>
                <a:gd name="T13" fmla="*/ 0 h 90"/>
                <a:gd name="T14" fmla="*/ 0 w 82"/>
                <a:gd name="T15" fmla="*/ 0 h 90"/>
                <a:gd name="T16" fmla="*/ 0 w 8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90">
                  <a:moveTo>
                    <a:pt x="22" y="90"/>
                  </a:moveTo>
                  <a:lnTo>
                    <a:pt x="82" y="16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18" y="86"/>
                  </a:lnTo>
                  <a:lnTo>
                    <a:pt x="22" y="90"/>
                  </a:lnTo>
                  <a:lnTo>
                    <a:pt x="18" y="86"/>
                  </a:lnTo>
                  <a:lnTo>
                    <a:pt x="20" y="88"/>
                  </a:lnTo>
                  <a:lnTo>
                    <a:pt x="22" y="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1" name="Freeform 520"/>
            <p:cNvSpPr>
              <a:spLocks/>
            </p:cNvSpPr>
            <p:nvPr/>
          </p:nvSpPr>
          <p:spPr bwMode="auto">
            <a:xfrm>
              <a:off x="640" y="1607"/>
              <a:ext cx="31" cy="35"/>
            </a:xfrm>
            <a:custGeom>
              <a:avLst/>
              <a:gdLst>
                <a:gd name="T0" fmla="*/ 0 w 93"/>
                <a:gd name="T1" fmla="*/ 0 h 105"/>
                <a:gd name="T2" fmla="*/ 0 w 93"/>
                <a:gd name="T3" fmla="*/ 0 h 105"/>
                <a:gd name="T4" fmla="*/ 0 w 93"/>
                <a:gd name="T5" fmla="*/ 0 h 105"/>
                <a:gd name="T6" fmla="*/ 0 w 93"/>
                <a:gd name="T7" fmla="*/ 0 h 105"/>
                <a:gd name="T8" fmla="*/ 0 w 93"/>
                <a:gd name="T9" fmla="*/ 0 h 105"/>
                <a:gd name="T10" fmla="*/ 0 w 93"/>
                <a:gd name="T11" fmla="*/ 0 h 105"/>
                <a:gd name="T12" fmla="*/ 0 w 93"/>
                <a:gd name="T13" fmla="*/ 0 h 105"/>
                <a:gd name="T14" fmla="*/ 0 w 93"/>
                <a:gd name="T15" fmla="*/ 0 h 105"/>
                <a:gd name="T16" fmla="*/ 0 w 93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05">
                  <a:moveTo>
                    <a:pt x="38" y="105"/>
                  </a:moveTo>
                  <a:lnTo>
                    <a:pt x="93" y="26"/>
                  </a:lnTo>
                  <a:lnTo>
                    <a:pt x="56" y="0"/>
                  </a:lnTo>
                  <a:lnTo>
                    <a:pt x="0" y="77"/>
                  </a:lnTo>
                  <a:lnTo>
                    <a:pt x="37" y="104"/>
                  </a:lnTo>
                  <a:lnTo>
                    <a:pt x="38" y="105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2" name="Freeform 521"/>
            <p:cNvSpPr>
              <a:spLocks/>
            </p:cNvSpPr>
            <p:nvPr/>
          </p:nvSpPr>
          <p:spPr bwMode="auto">
            <a:xfrm>
              <a:off x="653" y="1615"/>
              <a:ext cx="33" cy="35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104">
                  <a:moveTo>
                    <a:pt x="100" y="34"/>
                  </a:moveTo>
                  <a:lnTo>
                    <a:pt x="90" y="25"/>
                  </a:lnTo>
                  <a:lnTo>
                    <a:pt x="54" y="0"/>
                  </a:lnTo>
                  <a:lnTo>
                    <a:pt x="0" y="80"/>
                  </a:lnTo>
                  <a:lnTo>
                    <a:pt x="36" y="104"/>
                  </a:lnTo>
                  <a:lnTo>
                    <a:pt x="100" y="34"/>
                  </a:lnTo>
                  <a:lnTo>
                    <a:pt x="96" y="29"/>
                  </a:lnTo>
                  <a:lnTo>
                    <a:pt x="90" y="25"/>
                  </a:lnTo>
                  <a:lnTo>
                    <a:pt x="100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3" name="Freeform 522"/>
            <p:cNvSpPr>
              <a:spLocks/>
            </p:cNvSpPr>
            <p:nvPr/>
          </p:nvSpPr>
          <p:spPr bwMode="auto">
            <a:xfrm>
              <a:off x="662" y="1626"/>
              <a:ext cx="33" cy="31"/>
            </a:xfrm>
            <a:custGeom>
              <a:avLst/>
              <a:gdLst>
                <a:gd name="T0" fmla="*/ 0 w 100"/>
                <a:gd name="T1" fmla="*/ 0 h 93"/>
                <a:gd name="T2" fmla="*/ 0 w 100"/>
                <a:gd name="T3" fmla="*/ 0 h 93"/>
                <a:gd name="T4" fmla="*/ 0 w 100"/>
                <a:gd name="T5" fmla="*/ 0 h 93"/>
                <a:gd name="T6" fmla="*/ 0 w 100"/>
                <a:gd name="T7" fmla="*/ 0 h 93"/>
                <a:gd name="T8" fmla="*/ 0 w 100"/>
                <a:gd name="T9" fmla="*/ 0 h 93"/>
                <a:gd name="T10" fmla="*/ 0 w 100"/>
                <a:gd name="T11" fmla="*/ 0 h 93"/>
                <a:gd name="T12" fmla="*/ 0 w 100"/>
                <a:gd name="T13" fmla="*/ 0 h 93"/>
                <a:gd name="T14" fmla="*/ 0 w 100"/>
                <a:gd name="T15" fmla="*/ 0 h 93"/>
                <a:gd name="T16" fmla="*/ 0 w 10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93">
                  <a:moveTo>
                    <a:pt x="27" y="93"/>
                  </a:moveTo>
                  <a:lnTo>
                    <a:pt x="100" y="32"/>
                  </a:lnTo>
                  <a:lnTo>
                    <a:pt x="74" y="0"/>
                  </a:lnTo>
                  <a:lnTo>
                    <a:pt x="0" y="61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4" name="Freeform 523"/>
            <p:cNvSpPr>
              <a:spLocks/>
            </p:cNvSpPr>
            <p:nvPr/>
          </p:nvSpPr>
          <p:spPr bwMode="auto">
            <a:xfrm>
              <a:off x="671" y="1637"/>
              <a:ext cx="41" cy="40"/>
            </a:xfrm>
            <a:custGeom>
              <a:avLst/>
              <a:gdLst>
                <a:gd name="T0" fmla="*/ 0 w 124"/>
                <a:gd name="T1" fmla="*/ 0 h 121"/>
                <a:gd name="T2" fmla="*/ 0 w 124"/>
                <a:gd name="T3" fmla="*/ 0 h 121"/>
                <a:gd name="T4" fmla="*/ 0 w 124"/>
                <a:gd name="T5" fmla="*/ 0 h 121"/>
                <a:gd name="T6" fmla="*/ 0 w 124"/>
                <a:gd name="T7" fmla="*/ 0 h 121"/>
                <a:gd name="T8" fmla="*/ 0 w 124"/>
                <a:gd name="T9" fmla="*/ 0 h 121"/>
                <a:gd name="T10" fmla="*/ 0 w 124"/>
                <a:gd name="T11" fmla="*/ 0 h 121"/>
                <a:gd name="T12" fmla="*/ 0 w 124"/>
                <a:gd name="T13" fmla="*/ 0 h 121"/>
                <a:gd name="T14" fmla="*/ 0 w 124"/>
                <a:gd name="T15" fmla="*/ 0 h 121"/>
                <a:gd name="T16" fmla="*/ 0 w 124"/>
                <a:gd name="T17" fmla="*/ 0 h 121"/>
                <a:gd name="T18" fmla="*/ 0 w 124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" h="121">
                  <a:moveTo>
                    <a:pt x="124" y="60"/>
                  </a:moveTo>
                  <a:lnTo>
                    <a:pt x="123" y="59"/>
                  </a:lnTo>
                  <a:lnTo>
                    <a:pt x="73" y="0"/>
                  </a:lnTo>
                  <a:lnTo>
                    <a:pt x="0" y="61"/>
                  </a:lnTo>
                  <a:lnTo>
                    <a:pt x="49" y="121"/>
                  </a:lnTo>
                  <a:lnTo>
                    <a:pt x="124" y="60"/>
                  </a:lnTo>
                  <a:lnTo>
                    <a:pt x="123" y="59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5" name="Freeform 524"/>
            <p:cNvSpPr>
              <a:spLocks/>
            </p:cNvSpPr>
            <p:nvPr/>
          </p:nvSpPr>
          <p:spPr bwMode="auto">
            <a:xfrm>
              <a:off x="687" y="1657"/>
              <a:ext cx="44" cy="46"/>
            </a:xfrm>
            <a:custGeom>
              <a:avLst/>
              <a:gdLst>
                <a:gd name="T0" fmla="*/ 0 w 133"/>
                <a:gd name="T1" fmla="*/ 0 h 137"/>
                <a:gd name="T2" fmla="*/ 0 w 133"/>
                <a:gd name="T3" fmla="*/ 0 h 137"/>
                <a:gd name="T4" fmla="*/ 0 w 133"/>
                <a:gd name="T5" fmla="*/ 0 h 137"/>
                <a:gd name="T6" fmla="*/ 0 w 133"/>
                <a:gd name="T7" fmla="*/ 0 h 137"/>
                <a:gd name="T8" fmla="*/ 0 w 133"/>
                <a:gd name="T9" fmla="*/ 0 h 137"/>
                <a:gd name="T10" fmla="*/ 0 w 133"/>
                <a:gd name="T11" fmla="*/ 0 h 137"/>
                <a:gd name="T12" fmla="*/ 0 w 133"/>
                <a:gd name="T13" fmla="*/ 0 h 137"/>
                <a:gd name="T14" fmla="*/ 0 w 133"/>
                <a:gd name="T15" fmla="*/ 0 h 137"/>
                <a:gd name="T16" fmla="*/ 0 w 133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137">
                  <a:moveTo>
                    <a:pt x="61" y="137"/>
                  </a:moveTo>
                  <a:lnTo>
                    <a:pt x="133" y="75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59" y="134"/>
                  </a:lnTo>
                  <a:lnTo>
                    <a:pt x="61" y="137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1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6" name="Freeform 525"/>
            <p:cNvSpPr>
              <a:spLocks/>
            </p:cNvSpPr>
            <p:nvPr/>
          </p:nvSpPr>
          <p:spPr bwMode="auto">
            <a:xfrm>
              <a:off x="707" y="1681"/>
              <a:ext cx="51" cy="51"/>
            </a:xfrm>
            <a:custGeom>
              <a:avLst/>
              <a:gdLst>
                <a:gd name="T0" fmla="*/ 0 w 152"/>
                <a:gd name="T1" fmla="*/ 0 h 153"/>
                <a:gd name="T2" fmla="*/ 0 w 152"/>
                <a:gd name="T3" fmla="*/ 0 h 153"/>
                <a:gd name="T4" fmla="*/ 0 w 152"/>
                <a:gd name="T5" fmla="*/ 0 h 153"/>
                <a:gd name="T6" fmla="*/ 0 w 152"/>
                <a:gd name="T7" fmla="*/ 0 h 153"/>
                <a:gd name="T8" fmla="*/ 0 w 152"/>
                <a:gd name="T9" fmla="*/ 0 h 153"/>
                <a:gd name="T10" fmla="*/ 0 w 152"/>
                <a:gd name="T11" fmla="*/ 0 h 153"/>
                <a:gd name="T12" fmla="*/ 0 w 152"/>
                <a:gd name="T13" fmla="*/ 0 h 153"/>
                <a:gd name="T14" fmla="*/ 0 w 152"/>
                <a:gd name="T15" fmla="*/ 0 h 153"/>
                <a:gd name="T16" fmla="*/ 0 w 152"/>
                <a:gd name="T17" fmla="*/ 0 h 153"/>
                <a:gd name="T18" fmla="*/ 0 w 152"/>
                <a:gd name="T19" fmla="*/ 0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153">
                  <a:moveTo>
                    <a:pt x="152" y="87"/>
                  </a:moveTo>
                  <a:lnTo>
                    <a:pt x="151" y="87"/>
                  </a:lnTo>
                  <a:lnTo>
                    <a:pt x="70" y="0"/>
                  </a:lnTo>
                  <a:lnTo>
                    <a:pt x="0" y="66"/>
                  </a:lnTo>
                  <a:lnTo>
                    <a:pt x="82" y="153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7" name="Freeform 526"/>
            <p:cNvSpPr>
              <a:spLocks/>
            </p:cNvSpPr>
            <p:nvPr/>
          </p:nvSpPr>
          <p:spPr bwMode="auto">
            <a:xfrm>
              <a:off x="735" y="1710"/>
              <a:ext cx="51" cy="52"/>
            </a:xfrm>
            <a:custGeom>
              <a:avLst/>
              <a:gdLst>
                <a:gd name="T0" fmla="*/ 0 w 154"/>
                <a:gd name="T1" fmla="*/ 0 h 156"/>
                <a:gd name="T2" fmla="*/ 0 w 154"/>
                <a:gd name="T3" fmla="*/ 0 h 156"/>
                <a:gd name="T4" fmla="*/ 0 w 154"/>
                <a:gd name="T5" fmla="*/ 0 h 156"/>
                <a:gd name="T6" fmla="*/ 0 w 154"/>
                <a:gd name="T7" fmla="*/ 0 h 156"/>
                <a:gd name="T8" fmla="*/ 0 w 154"/>
                <a:gd name="T9" fmla="*/ 0 h 156"/>
                <a:gd name="T10" fmla="*/ 0 w 154"/>
                <a:gd name="T11" fmla="*/ 0 h 156"/>
                <a:gd name="T12" fmla="*/ 0 w 154"/>
                <a:gd name="T13" fmla="*/ 0 h 156"/>
                <a:gd name="T14" fmla="*/ 0 w 154"/>
                <a:gd name="T15" fmla="*/ 0 h 156"/>
                <a:gd name="T16" fmla="*/ 0 w 15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56">
                  <a:moveTo>
                    <a:pt x="84" y="156"/>
                  </a:moveTo>
                  <a:lnTo>
                    <a:pt x="154" y="91"/>
                  </a:lnTo>
                  <a:lnTo>
                    <a:pt x="70" y="0"/>
                  </a:lnTo>
                  <a:lnTo>
                    <a:pt x="0" y="64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8" name="Freeform 527"/>
            <p:cNvSpPr>
              <a:spLocks/>
            </p:cNvSpPr>
            <p:nvPr/>
          </p:nvSpPr>
          <p:spPr bwMode="auto">
            <a:xfrm>
              <a:off x="763" y="1740"/>
              <a:ext cx="63" cy="66"/>
            </a:xfrm>
            <a:custGeom>
              <a:avLst/>
              <a:gdLst>
                <a:gd name="T0" fmla="*/ 0 w 191"/>
                <a:gd name="T1" fmla="*/ 0 h 199"/>
                <a:gd name="T2" fmla="*/ 0 w 191"/>
                <a:gd name="T3" fmla="*/ 0 h 199"/>
                <a:gd name="T4" fmla="*/ 0 w 191"/>
                <a:gd name="T5" fmla="*/ 0 h 199"/>
                <a:gd name="T6" fmla="*/ 0 w 191"/>
                <a:gd name="T7" fmla="*/ 0 h 199"/>
                <a:gd name="T8" fmla="*/ 0 w 191"/>
                <a:gd name="T9" fmla="*/ 0 h 199"/>
                <a:gd name="T10" fmla="*/ 0 w 191"/>
                <a:gd name="T11" fmla="*/ 0 h 199"/>
                <a:gd name="T12" fmla="*/ 0 w 191"/>
                <a:gd name="T13" fmla="*/ 0 h 199"/>
                <a:gd name="T14" fmla="*/ 0 w 191"/>
                <a:gd name="T15" fmla="*/ 0 h 199"/>
                <a:gd name="T16" fmla="*/ 0 w 191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99">
                  <a:moveTo>
                    <a:pt x="124" y="199"/>
                  </a:moveTo>
                  <a:lnTo>
                    <a:pt x="191" y="131"/>
                  </a:lnTo>
                  <a:lnTo>
                    <a:pt x="70" y="0"/>
                  </a:lnTo>
                  <a:lnTo>
                    <a:pt x="0" y="65"/>
                  </a:lnTo>
                  <a:lnTo>
                    <a:pt x="121" y="196"/>
                  </a:lnTo>
                  <a:lnTo>
                    <a:pt x="124" y="199"/>
                  </a:lnTo>
                  <a:lnTo>
                    <a:pt x="121" y="196"/>
                  </a:lnTo>
                  <a:lnTo>
                    <a:pt x="123" y="197"/>
                  </a:lnTo>
                  <a:lnTo>
                    <a:pt x="124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9" name="Freeform 528"/>
            <p:cNvSpPr>
              <a:spLocks/>
            </p:cNvSpPr>
            <p:nvPr/>
          </p:nvSpPr>
          <p:spPr bwMode="auto">
            <a:xfrm>
              <a:off x="804" y="1783"/>
              <a:ext cx="75" cy="71"/>
            </a:xfrm>
            <a:custGeom>
              <a:avLst/>
              <a:gdLst>
                <a:gd name="T0" fmla="*/ 0 w 224"/>
                <a:gd name="T1" fmla="*/ 0 h 214"/>
                <a:gd name="T2" fmla="*/ 0 w 224"/>
                <a:gd name="T3" fmla="*/ 0 h 214"/>
                <a:gd name="T4" fmla="*/ 0 w 224"/>
                <a:gd name="T5" fmla="*/ 0 h 214"/>
                <a:gd name="T6" fmla="*/ 0 w 224"/>
                <a:gd name="T7" fmla="*/ 0 h 214"/>
                <a:gd name="T8" fmla="*/ 0 w 224"/>
                <a:gd name="T9" fmla="*/ 0 h 214"/>
                <a:gd name="T10" fmla="*/ 0 w 224"/>
                <a:gd name="T11" fmla="*/ 0 h 214"/>
                <a:gd name="T12" fmla="*/ 0 w 224"/>
                <a:gd name="T13" fmla="*/ 0 h 214"/>
                <a:gd name="T14" fmla="*/ 0 w 224"/>
                <a:gd name="T15" fmla="*/ 0 h 214"/>
                <a:gd name="T16" fmla="*/ 0 w 224"/>
                <a:gd name="T17" fmla="*/ 0 h 214"/>
                <a:gd name="T18" fmla="*/ 0 w 224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214">
                  <a:moveTo>
                    <a:pt x="224" y="147"/>
                  </a:moveTo>
                  <a:lnTo>
                    <a:pt x="221" y="143"/>
                  </a:lnTo>
                  <a:lnTo>
                    <a:pt x="65" y="0"/>
                  </a:lnTo>
                  <a:lnTo>
                    <a:pt x="0" y="71"/>
                  </a:lnTo>
                  <a:lnTo>
                    <a:pt x="157" y="214"/>
                  </a:lnTo>
                  <a:lnTo>
                    <a:pt x="224" y="147"/>
                  </a:lnTo>
                  <a:lnTo>
                    <a:pt x="223" y="145"/>
                  </a:lnTo>
                  <a:lnTo>
                    <a:pt x="221" y="143"/>
                  </a:lnTo>
                  <a:lnTo>
                    <a:pt x="224" y="1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0" name="Freeform 529"/>
            <p:cNvSpPr>
              <a:spLocks/>
            </p:cNvSpPr>
            <p:nvPr/>
          </p:nvSpPr>
          <p:spPr bwMode="auto">
            <a:xfrm>
              <a:off x="855" y="1832"/>
              <a:ext cx="66" cy="67"/>
            </a:xfrm>
            <a:custGeom>
              <a:avLst/>
              <a:gdLst>
                <a:gd name="T0" fmla="*/ 0 w 198"/>
                <a:gd name="T1" fmla="*/ 0 h 201"/>
                <a:gd name="T2" fmla="*/ 0 w 198"/>
                <a:gd name="T3" fmla="*/ 0 h 201"/>
                <a:gd name="T4" fmla="*/ 0 w 198"/>
                <a:gd name="T5" fmla="*/ 0 h 201"/>
                <a:gd name="T6" fmla="*/ 0 w 198"/>
                <a:gd name="T7" fmla="*/ 0 h 201"/>
                <a:gd name="T8" fmla="*/ 0 w 198"/>
                <a:gd name="T9" fmla="*/ 0 h 201"/>
                <a:gd name="T10" fmla="*/ 0 w 198"/>
                <a:gd name="T11" fmla="*/ 0 h 201"/>
                <a:gd name="T12" fmla="*/ 0 w 198"/>
                <a:gd name="T13" fmla="*/ 0 h 201"/>
                <a:gd name="T14" fmla="*/ 0 w 198"/>
                <a:gd name="T15" fmla="*/ 0 h 201"/>
                <a:gd name="T16" fmla="*/ 0 w 198"/>
                <a:gd name="T17" fmla="*/ 0 h 201"/>
                <a:gd name="T18" fmla="*/ 0 w 198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01">
                  <a:moveTo>
                    <a:pt x="198" y="140"/>
                  </a:moveTo>
                  <a:lnTo>
                    <a:pt x="195" y="137"/>
                  </a:lnTo>
                  <a:lnTo>
                    <a:pt x="70" y="0"/>
                  </a:lnTo>
                  <a:lnTo>
                    <a:pt x="0" y="63"/>
                  </a:lnTo>
                  <a:lnTo>
                    <a:pt x="124" y="201"/>
                  </a:lnTo>
                  <a:lnTo>
                    <a:pt x="198" y="140"/>
                  </a:lnTo>
                  <a:lnTo>
                    <a:pt x="196" y="139"/>
                  </a:lnTo>
                  <a:lnTo>
                    <a:pt x="195" y="137"/>
                  </a:lnTo>
                  <a:lnTo>
                    <a:pt x="198" y="1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1" name="Freeform 530"/>
            <p:cNvSpPr>
              <a:spLocks/>
            </p:cNvSpPr>
            <p:nvPr/>
          </p:nvSpPr>
          <p:spPr bwMode="auto">
            <a:xfrm>
              <a:off x="896" y="1878"/>
              <a:ext cx="59" cy="66"/>
            </a:xfrm>
            <a:custGeom>
              <a:avLst/>
              <a:gdLst>
                <a:gd name="T0" fmla="*/ 0 w 179"/>
                <a:gd name="T1" fmla="*/ 0 h 197"/>
                <a:gd name="T2" fmla="*/ 0 w 179"/>
                <a:gd name="T3" fmla="*/ 0 h 197"/>
                <a:gd name="T4" fmla="*/ 0 w 179"/>
                <a:gd name="T5" fmla="*/ 0 h 197"/>
                <a:gd name="T6" fmla="*/ 0 w 179"/>
                <a:gd name="T7" fmla="*/ 0 h 197"/>
                <a:gd name="T8" fmla="*/ 0 w 179"/>
                <a:gd name="T9" fmla="*/ 0 h 197"/>
                <a:gd name="T10" fmla="*/ 0 w 179"/>
                <a:gd name="T11" fmla="*/ 0 h 197"/>
                <a:gd name="T12" fmla="*/ 0 w 179"/>
                <a:gd name="T13" fmla="*/ 0 h 197"/>
                <a:gd name="T14" fmla="*/ 0 w 179"/>
                <a:gd name="T15" fmla="*/ 0 h 197"/>
                <a:gd name="T16" fmla="*/ 0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" h="197">
                  <a:moveTo>
                    <a:pt x="103" y="197"/>
                  </a:moveTo>
                  <a:lnTo>
                    <a:pt x="179" y="137"/>
                  </a:lnTo>
                  <a:lnTo>
                    <a:pt x="77" y="0"/>
                  </a:lnTo>
                  <a:lnTo>
                    <a:pt x="0" y="57"/>
                  </a:lnTo>
                  <a:lnTo>
                    <a:pt x="102" y="194"/>
                  </a:lnTo>
                  <a:lnTo>
                    <a:pt x="103" y="197"/>
                  </a:lnTo>
                  <a:lnTo>
                    <a:pt x="102" y="194"/>
                  </a:lnTo>
                  <a:lnTo>
                    <a:pt x="102" y="195"/>
                  </a:lnTo>
                  <a:lnTo>
                    <a:pt x="103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2" name="Freeform 531"/>
            <p:cNvSpPr>
              <a:spLocks/>
            </p:cNvSpPr>
            <p:nvPr/>
          </p:nvSpPr>
          <p:spPr bwMode="auto">
            <a:xfrm>
              <a:off x="930" y="1923"/>
              <a:ext cx="65" cy="68"/>
            </a:xfrm>
            <a:custGeom>
              <a:avLst/>
              <a:gdLst>
                <a:gd name="T0" fmla="*/ 0 w 194"/>
                <a:gd name="T1" fmla="*/ 0 h 203"/>
                <a:gd name="T2" fmla="*/ 0 w 194"/>
                <a:gd name="T3" fmla="*/ 0 h 203"/>
                <a:gd name="T4" fmla="*/ 0 w 194"/>
                <a:gd name="T5" fmla="*/ 0 h 203"/>
                <a:gd name="T6" fmla="*/ 0 w 194"/>
                <a:gd name="T7" fmla="*/ 0 h 203"/>
                <a:gd name="T8" fmla="*/ 0 w 194"/>
                <a:gd name="T9" fmla="*/ 0 h 203"/>
                <a:gd name="T10" fmla="*/ 0 w 194"/>
                <a:gd name="T11" fmla="*/ 0 h 203"/>
                <a:gd name="T12" fmla="*/ 0 w 194"/>
                <a:gd name="T13" fmla="*/ 0 h 203"/>
                <a:gd name="T14" fmla="*/ 0 w 194"/>
                <a:gd name="T15" fmla="*/ 0 h 203"/>
                <a:gd name="T16" fmla="*/ 0 w 194"/>
                <a:gd name="T17" fmla="*/ 0 h 203"/>
                <a:gd name="T18" fmla="*/ 0 w 194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" h="203">
                  <a:moveTo>
                    <a:pt x="194" y="145"/>
                  </a:moveTo>
                  <a:lnTo>
                    <a:pt x="191" y="141"/>
                  </a:lnTo>
                  <a:lnTo>
                    <a:pt x="74" y="0"/>
                  </a:lnTo>
                  <a:lnTo>
                    <a:pt x="0" y="62"/>
                  </a:lnTo>
                  <a:lnTo>
                    <a:pt x="118" y="203"/>
                  </a:lnTo>
                  <a:lnTo>
                    <a:pt x="194" y="145"/>
                  </a:lnTo>
                  <a:lnTo>
                    <a:pt x="192" y="143"/>
                  </a:lnTo>
                  <a:lnTo>
                    <a:pt x="191" y="141"/>
                  </a:lnTo>
                  <a:lnTo>
                    <a:pt x="194" y="1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3" name="Freeform 532"/>
            <p:cNvSpPr>
              <a:spLocks/>
            </p:cNvSpPr>
            <p:nvPr/>
          </p:nvSpPr>
          <p:spPr bwMode="auto">
            <a:xfrm>
              <a:off x="969" y="1972"/>
              <a:ext cx="95" cy="114"/>
            </a:xfrm>
            <a:custGeom>
              <a:avLst/>
              <a:gdLst>
                <a:gd name="T0" fmla="*/ 0 w 285"/>
                <a:gd name="T1" fmla="*/ 0 h 343"/>
                <a:gd name="T2" fmla="*/ 0 w 285"/>
                <a:gd name="T3" fmla="*/ 0 h 343"/>
                <a:gd name="T4" fmla="*/ 0 w 285"/>
                <a:gd name="T5" fmla="*/ 0 h 343"/>
                <a:gd name="T6" fmla="*/ 0 w 285"/>
                <a:gd name="T7" fmla="*/ 0 h 343"/>
                <a:gd name="T8" fmla="*/ 0 w 285"/>
                <a:gd name="T9" fmla="*/ 0 h 343"/>
                <a:gd name="T10" fmla="*/ 0 w 285"/>
                <a:gd name="T11" fmla="*/ 0 h 343"/>
                <a:gd name="T12" fmla="*/ 0 w 285"/>
                <a:gd name="T13" fmla="*/ 0 h 343"/>
                <a:gd name="T14" fmla="*/ 0 w 285"/>
                <a:gd name="T15" fmla="*/ 0 h 343"/>
                <a:gd name="T16" fmla="*/ 0 w 285"/>
                <a:gd name="T17" fmla="*/ 0 h 343"/>
                <a:gd name="T18" fmla="*/ 0 w 285"/>
                <a:gd name="T19" fmla="*/ 0 h 3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5" h="343">
                  <a:moveTo>
                    <a:pt x="285" y="294"/>
                  </a:moveTo>
                  <a:lnTo>
                    <a:pt x="282" y="288"/>
                  </a:lnTo>
                  <a:lnTo>
                    <a:pt x="78" y="0"/>
                  </a:lnTo>
                  <a:lnTo>
                    <a:pt x="0" y="55"/>
                  </a:lnTo>
                  <a:lnTo>
                    <a:pt x="203" y="343"/>
                  </a:lnTo>
                  <a:lnTo>
                    <a:pt x="285" y="294"/>
                  </a:lnTo>
                  <a:lnTo>
                    <a:pt x="284" y="291"/>
                  </a:lnTo>
                  <a:lnTo>
                    <a:pt x="282" y="288"/>
                  </a:lnTo>
                  <a:lnTo>
                    <a:pt x="285" y="2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4" name="Freeform 533"/>
            <p:cNvSpPr>
              <a:spLocks/>
            </p:cNvSpPr>
            <p:nvPr/>
          </p:nvSpPr>
          <p:spPr bwMode="auto">
            <a:xfrm>
              <a:off x="1067" y="2130"/>
              <a:ext cx="59" cy="66"/>
            </a:xfrm>
            <a:custGeom>
              <a:avLst/>
              <a:gdLst>
                <a:gd name="T0" fmla="*/ 0 w 176"/>
                <a:gd name="T1" fmla="*/ 0 h 197"/>
                <a:gd name="T2" fmla="*/ 0 w 176"/>
                <a:gd name="T3" fmla="*/ 0 h 197"/>
                <a:gd name="T4" fmla="*/ 0 w 176"/>
                <a:gd name="T5" fmla="*/ 0 h 197"/>
                <a:gd name="T6" fmla="*/ 0 w 176"/>
                <a:gd name="T7" fmla="*/ 0 h 197"/>
                <a:gd name="T8" fmla="*/ 0 w 176"/>
                <a:gd name="T9" fmla="*/ 0 h 197"/>
                <a:gd name="T10" fmla="*/ 0 w 176"/>
                <a:gd name="T11" fmla="*/ 0 h 197"/>
                <a:gd name="T12" fmla="*/ 0 w 176"/>
                <a:gd name="T13" fmla="*/ 0 h 197"/>
                <a:gd name="T14" fmla="*/ 0 w 176"/>
                <a:gd name="T15" fmla="*/ 0 h 197"/>
                <a:gd name="T16" fmla="*/ 0 w 176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197">
                  <a:moveTo>
                    <a:pt x="98" y="197"/>
                  </a:moveTo>
                  <a:lnTo>
                    <a:pt x="176" y="141"/>
                  </a:lnTo>
                  <a:lnTo>
                    <a:pt x="78" y="0"/>
                  </a:lnTo>
                  <a:lnTo>
                    <a:pt x="0" y="54"/>
                  </a:lnTo>
                  <a:lnTo>
                    <a:pt x="97" y="195"/>
                  </a:lnTo>
                  <a:lnTo>
                    <a:pt x="98" y="197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8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5" name="Freeform 534"/>
            <p:cNvSpPr>
              <a:spLocks/>
            </p:cNvSpPr>
            <p:nvPr/>
          </p:nvSpPr>
          <p:spPr bwMode="auto">
            <a:xfrm>
              <a:off x="1100" y="2176"/>
              <a:ext cx="60" cy="66"/>
            </a:xfrm>
            <a:custGeom>
              <a:avLst/>
              <a:gdLst>
                <a:gd name="T0" fmla="*/ 0 w 182"/>
                <a:gd name="T1" fmla="*/ 0 h 197"/>
                <a:gd name="T2" fmla="*/ 0 w 182"/>
                <a:gd name="T3" fmla="*/ 0 h 197"/>
                <a:gd name="T4" fmla="*/ 0 w 182"/>
                <a:gd name="T5" fmla="*/ 0 h 197"/>
                <a:gd name="T6" fmla="*/ 0 w 182"/>
                <a:gd name="T7" fmla="*/ 0 h 197"/>
                <a:gd name="T8" fmla="*/ 0 w 182"/>
                <a:gd name="T9" fmla="*/ 0 h 197"/>
                <a:gd name="T10" fmla="*/ 0 w 182"/>
                <a:gd name="T11" fmla="*/ 0 h 197"/>
                <a:gd name="T12" fmla="*/ 0 w 182"/>
                <a:gd name="T13" fmla="*/ 0 h 197"/>
                <a:gd name="T14" fmla="*/ 0 w 182"/>
                <a:gd name="T15" fmla="*/ 0 h 197"/>
                <a:gd name="T16" fmla="*/ 0 w 182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197">
                  <a:moveTo>
                    <a:pt x="109" y="197"/>
                  </a:moveTo>
                  <a:lnTo>
                    <a:pt x="182" y="136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108" y="194"/>
                  </a:lnTo>
                  <a:lnTo>
                    <a:pt x="109" y="197"/>
                  </a:lnTo>
                  <a:lnTo>
                    <a:pt x="108" y="194"/>
                  </a:lnTo>
                  <a:lnTo>
                    <a:pt x="108" y="197"/>
                  </a:lnTo>
                  <a:lnTo>
                    <a:pt x="109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6" name="Freeform 535"/>
            <p:cNvSpPr>
              <a:spLocks/>
            </p:cNvSpPr>
            <p:nvPr/>
          </p:nvSpPr>
          <p:spPr bwMode="auto">
            <a:xfrm>
              <a:off x="1136" y="2221"/>
              <a:ext cx="45" cy="46"/>
            </a:xfrm>
            <a:custGeom>
              <a:avLst/>
              <a:gdLst>
                <a:gd name="T0" fmla="*/ 0 w 134"/>
                <a:gd name="T1" fmla="*/ 0 h 137"/>
                <a:gd name="T2" fmla="*/ 0 w 134"/>
                <a:gd name="T3" fmla="*/ 0 h 137"/>
                <a:gd name="T4" fmla="*/ 0 w 134"/>
                <a:gd name="T5" fmla="*/ 0 h 137"/>
                <a:gd name="T6" fmla="*/ 0 w 134"/>
                <a:gd name="T7" fmla="*/ 0 h 137"/>
                <a:gd name="T8" fmla="*/ 0 w 134"/>
                <a:gd name="T9" fmla="*/ 0 h 137"/>
                <a:gd name="T10" fmla="*/ 0 w 134"/>
                <a:gd name="T11" fmla="*/ 0 h 137"/>
                <a:gd name="T12" fmla="*/ 0 w 134"/>
                <a:gd name="T13" fmla="*/ 0 h 137"/>
                <a:gd name="T14" fmla="*/ 0 w 134"/>
                <a:gd name="T15" fmla="*/ 0 h 137"/>
                <a:gd name="T16" fmla="*/ 0 w 134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137">
                  <a:moveTo>
                    <a:pt x="66" y="137"/>
                  </a:moveTo>
                  <a:lnTo>
                    <a:pt x="134" y="70"/>
                  </a:lnTo>
                  <a:lnTo>
                    <a:pt x="71" y="0"/>
                  </a:lnTo>
                  <a:lnTo>
                    <a:pt x="0" y="63"/>
                  </a:lnTo>
                  <a:lnTo>
                    <a:pt x="63" y="134"/>
                  </a:lnTo>
                  <a:lnTo>
                    <a:pt x="66" y="137"/>
                  </a:lnTo>
                  <a:lnTo>
                    <a:pt x="63" y="134"/>
                  </a:lnTo>
                  <a:lnTo>
                    <a:pt x="64" y="135"/>
                  </a:lnTo>
                  <a:lnTo>
                    <a:pt x="66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7" name="Freeform 536"/>
            <p:cNvSpPr>
              <a:spLocks/>
            </p:cNvSpPr>
            <p:nvPr/>
          </p:nvSpPr>
          <p:spPr bwMode="auto">
            <a:xfrm>
              <a:off x="1158" y="2243"/>
              <a:ext cx="40" cy="40"/>
            </a:xfrm>
            <a:custGeom>
              <a:avLst/>
              <a:gdLst>
                <a:gd name="T0" fmla="*/ 0 w 120"/>
                <a:gd name="T1" fmla="*/ 0 h 120"/>
                <a:gd name="T2" fmla="*/ 0 w 120"/>
                <a:gd name="T3" fmla="*/ 0 h 120"/>
                <a:gd name="T4" fmla="*/ 0 w 120"/>
                <a:gd name="T5" fmla="*/ 0 h 120"/>
                <a:gd name="T6" fmla="*/ 0 w 120"/>
                <a:gd name="T7" fmla="*/ 0 h 120"/>
                <a:gd name="T8" fmla="*/ 0 w 120"/>
                <a:gd name="T9" fmla="*/ 0 h 120"/>
                <a:gd name="T10" fmla="*/ 0 w 120"/>
                <a:gd name="T11" fmla="*/ 0 h 120"/>
                <a:gd name="T12" fmla="*/ 0 w 120"/>
                <a:gd name="T13" fmla="*/ 0 h 120"/>
                <a:gd name="T14" fmla="*/ 0 w 120"/>
                <a:gd name="T15" fmla="*/ 0 h 120"/>
                <a:gd name="T16" fmla="*/ 0 w 120"/>
                <a:gd name="T17" fmla="*/ 0 h 120"/>
                <a:gd name="T18" fmla="*/ 0 w 120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120">
                  <a:moveTo>
                    <a:pt x="120" y="50"/>
                  </a:moveTo>
                  <a:lnTo>
                    <a:pt x="119" y="48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54" y="12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0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8" name="Freeform 537"/>
            <p:cNvSpPr>
              <a:spLocks/>
            </p:cNvSpPr>
            <p:nvPr/>
          </p:nvSpPr>
          <p:spPr bwMode="auto">
            <a:xfrm>
              <a:off x="1176" y="2260"/>
              <a:ext cx="35" cy="38"/>
            </a:xfrm>
            <a:custGeom>
              <a:avLst/>
              <a:gdLst>
                <a:gd name="T0" fmla="*/ 0 w 107"/>
                <a:gd name="T1" fmla="*/ 0 h 113"/>
                <a:gd name="T2" fmla="*/ 0 w 107"/>
                <a:gd name="T3" fmla="*/ 0 h 113"/>
                <a:gd name="T4" fmla="*/ 0 w 107"/>
                <a:gd name="T5" fmla="*/ 0 h 113"/>
                <a:gd name="T6" fmla="*/ 0 w 107"/>
                <a:gd name="T7" fmla="*/ 0 h 113"/>
                <a:gd name="T8" fmla="*/ 0 w 107"/>
                <a:gd name="T9" fmla="*/ 0 h 113"/>
                <a:gd name="T10" fmla="*/ 0 w 107"/>
                <a:gd name="T11" fmla="*/ 0 h 113"/>
                <a:gd name="T12" fmla="*/ 0 w 107"/>
                <a:gd name="T13" fmla="*/ 0 h 113"/>
                <a:gd name="T14" fmla="*/ 0 w 107"/>
                <a:gd name="T15" fmla="*/ 0 h 113"/>
                <a:gd name="T16" fmla="*/ 0 w 107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3">
                  <a:moveTo>
                    <a:pt x="46" y="113"/>
                  </a:moveTo>
                  <a:lnTo>
                    <a:pt x="107" y="38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40" y="107"/>
                  </a:lnTo>
                  <a:lnTo>
                    <a:pt x="46" y="113"/>
                  </a:lnTo>
                  <a:lnTo>
                    <a:pt x="40" y="107"/>
                  </a:lnTo>
                  <a:lnTo>
                    <a:pt x="42" y="110"/>
                  </a:lnTo>
                  <a:lnTo>
                    <a:pt x="4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9" name="Freeform 538"/>
            <p:cNvSpPr>
              <a:spLocks/>
            </p:cNvSpPr>
            <p:nvPr/>
          </p:nvSpPr>
          <p:spPr bwMode="auto">
            <a:xfrm>
              <a:off x="1191" y="2271"/>
              <a:ext cx="38" cy="40"/>
            </a:xfrm>
            <a:custGeom>
              <a:avLst/>
              <a:gdLst>
                <a:gd name="T0" fmla="*/ 0 w 113"/>
                <a:gd name="T1" fmla="*/ 0 h 120"/>
                <a:gd name="T2" fmla="*/ 0 w 113"/>
                <a:gd name="T3" fmla="*/ 0 h 120"/>
                <a:gd name="T4" fmla="*/ 0 w 113"/>
                <a:gd name="T5" fmla="*/ 0 h 120"/>
                <a:gd name="T6" fmla="*/ 0 w 113"/>
                <a:gd name="T7" fmla="*/ 0 h 120"/>
                <a:gd name="T8" fmla="*/ 0 w 113"/>
                <a:gd name="T9" fmla="*/ 0 h 120"/>
                <a:gd name="T10" fmla="*/ 0 w 113"/>
                <a:gd name="T11" fmla="*/ 0 h 120"/>
                <a:gd name="T12" fmla="*/ 0 w 113"/>
                <a:gd name="T13" fmla="*/ 0 h 120"/>
                <a:gd name="T14" fmla="*/ 0 w 113"/>
                <a:gd name="T15" fmla="*/ 0 h 120"/>
                <a:gd name="T16" fmla="*/ 0 w 113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20">
                  <a:moveTo>
                    <a:pt x="61" y="120"/>
                  </a:moveTo>
                  <a:lnTo>
                    <a:pt x="113" y="40"/>
                  </a:lnTo>
                  <a:lnTo>
                    <a:pt x="54" y="0"/>
                  </a:lnTo>
                  <a:lnTo>
                    <a:pt x="0" y="79"/>
                  </a:lnTo>
                  <a:lnTo>
                    <a:pt x="58" y="119"/>
                  </a:lnTo>
                  <a:lnTo>
                    <a:pt x="61" y="120"/>
                  </a:lnTo>
                  <a:lnTo>
                    <a:pt x="58" y="119"/>
                  </a:lnTo>
                  <a:lnTo>
                    <a:pt x="59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0" name="Freeform 539"/>
            <p:cNvSpPr>
              <a:spLocks/>
            </p:cNvSpPr>
            <p:nvPr/>
          </p:nvSpPr>
          <p:spPr bwMode="auto">
            <a:xfrm>
              <a:off x="1211" y="2284"/>
              <a:ext cx="39" cy="41"/>
            </a:xfrm>
            <a:custGeom>
              <a:avLst/>
              <a:gdLst>
                <a:gd name="T0" fmla="*/ 0 w 115"/>
                <a:gd name="T1" fmla="*/ 0 h 122"/>
                <a:gd name="T2" fmla="*/ 0 w 115"/>
                <a:gd name="T3" fmla="*/ 0 h 122"/>
                <a:gd name="T4" fmla="*/ 0 w 115"/>
                <a:gd name="T5" fmla="*/ 0 h 122"/>
                <a:gd name="T6" fmla="*/ 0 w 115"/>
                <a:gd name="T7" fmla="*/ 0 h 122"/>
                <a:gd name="T8" fmla="*/ 0 w 115"/>
                <a:gd name="T9" fmla="*/ 0 h 122"/>
                <a:gd name="T10" fmla="*/ 0 w 115"/>
                <a:gd name="T11" fmla="*/ 0 h 122"/>
                <a:gd name="T12" fmla="*/ 0 w 115"/>
                <a:gd name="T13" fmla="*/ 0 h 122"/>
                <a:gd name="T14" fmla="*/ 0 w 115"/>
                <a:gd name="T15" fmla="*/ 0 h 122"/>
                <a:gd name="T16" fmla="*/ 0 w 115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22">
                  <a:moveTo>
                    <a:pt x="64" y="122"/>
                  </a:moveTo>
                  <a:lnTo>
                    <a:pt x="115" y="41"/>
                  </a:lnTo>
                  <a:lnTo>
                    <a:pt x="50" y="0"/>
                  </a:lnTo>
                  <a:lnTo>
                    <a:pt x="0" y="81"/>
                  </a:lnTo>
                  <a:lnTo>
                    <a:pt x="64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1" name="Freeform 540"/>
            <p:cNvSpPr>
              <a:spLocks/>
            </p:cNvSpPr>
            <p:nvPr/>
          </p:nvSpPr>
          <p:spPr bwMode="auto">
            <a:xfrm>
              <a:off x="1233" y="2298"/>
              <a:ext cx="33" cy="36"/>
            </a:xfrm>
            <a:custGeom>
              <a:avLst/>
              <a:gdLst>
                <a:gd name="T0" fmla="*/ 0 w 99"/>
                <a:gd name="T1" fmla="*/ 0 h 109"/>
                <a:gd name="T2" fmla="*/ 0 w 99"/>
                <a:gd name="T3" fmla="*/ 0 h 109"/>
                <a:gd name="T4" fmla="*/ 0 w 99"/>
                <a:gd name="T5" fmla="*/ 0 h 109"/>
                <a:gd name="T6" fmla="*/ 0 w 99"/>
                <a:gd name="T7" fmla="*/ 0 h 109"/>
                <a:gd name="T8" fmla="*/ 0 w 99"/>
                <a:gd name="T9" fmla="*/ 0 h 109"/>
                <a:gd name="T10" fmla="*/ 0 w 99"/>
                <a:gd name="T11" fmla="*/ 0 h 109"/>
                <a:gd name="T12" fmla="*/ 0 w 99"/>
                <a:gd name="T13" fmla="*/ 0 h 109"/>
                <a:gd name="T14" fmla="*/ 0 w 99"/>
                <a:gd name="T15" fmla="*/ 0 h 109"/>
                <a:gd name="T16" fmla="*/ 0 w 99"/>
                <a:gd name="T17" fmla="*/ 0 h 109"/>
                <a:gd name="T18" fmla="*/ 0 w 99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9">
                  <a:moveTo>
                    <a:pt x="99" y="30"/>
                  </a:moveTo>
                  <a:lnTo>
                    <a:pt x="96" y="28"/>
                  </a:lnTo>
                  <a:lnTo>
                    <a:pt x="51" y="0"/>
                  </a:lnTo>
                  <a:lnTo>
                    <a:pt x="0" y="81"/>
                  </a:lnTo>
                  <a:lnTo>
                    <a:pt x="46" y="109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96" y="28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2" name="Freeform 541"/>
            <p:cNvSpPr>
              <a:spLocks/>
            </p:cNvSpPr>
            <p:nvPr/>
          </p:nvSpPr>
          <p:spPr bwMode="auto">
            <a:xfrm>
              <a:off x="1247" y="2308"/>
              <a:ext cx="41" cy="43"/>
            </a:xfrm>
            <a:custGeom>
              <a:avLst/>
              <a:gdLst>
                <a:gd name="T0" fmla="*/ 0 w 125"/>
                <a:gd name="T1" fmla="*/ 0 h 128"/>
                <a:gd name="T2" fmla="*/ 0 w 125"/>
                <a:gd name="T3" fmla="*/ 0 h 128"/>
                <a:gd name="T4" fmla="*/ 0 w 125"/>
                <a:gd name="T5" fmla="*/ 0 h 128"/>
                <a:gd name="T6" fmla="*/ 0 w 125"/>
                <a:gd name="T7" fmla="*/ 0 h 128"/>
                <a:gd name="T8" fmla="*/ 0 w 125"/>
                <a:gd name="T9" fmla="*/ 0 h 128"/>
                <a:gd name="T10" fmla="*/ 0 w 125"/>
                <a:gd name="T11" fmla="*/ 0 h 128"/>
                <a:gd name="T12" fmla="*/ 0 w 125"/>
                <a:gd name="T13" fmla="*/ 0 h 128"/>
                <a:gd name="T14" fmla="*/ 0 w 125"/>
                <a:gd name="T15" fmla="*/ 0 h 128"/>
                <a:gd name="T16" fmla="*/ 0 w 125"/>
                <a:gd name="T17" fmla="*/ 0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128">
                  <a:moveTo>
                    <a:pt x="68" y="128"/>
                  </a:moveTo>
                  <a:lnTo>
                    <a:pt x="125" y="50"/>
                  </a:lnTo>
                  <a:lnTo>
                    <a:pt x="57" y="0"/>
                  </a:lnTo>
                  <a:lnTo>
                    <a:pt x="0" y="78"/>
                  </a:lnTo>
                  <a:lnTo>
                    <a:pt x="68" y="1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3" name="Freeform 542"/>
            <p:cNvSpPr>
              <a:spLocks/>
            </p:cNvSpPr>
            <p:nvPr/>
          </p:nvSpPr>
          <p:spPr bwMode="auto">
            <a:xfrm>
              <a:off x="1269" y="2325"/>
              <a:ext cx="36" cy="37"/>
            </a:xfrm>
            <a:custGeom>
              <a:avLst/>
              <a:gdLst>
                <a:gd name="T0" fmla="*/ 0 w 107"/>
                <a:gd name="T1" fmla="*/ 0 h 113"/>
                <a:gd name="T2" fmla="*/ 0 w 107"/>
                <a:gd name="T3" fmla="*/ 0 h 113"/>
                <a:gd name="T4" fmla="*/ 0 w 107"/>
                <a:gd name="T5" fmla="*/ 0 h 113"/>
                <a:gd name="T6" fmla="*/ 0 w 107"/>
                <a:gd name="T7" fmla="*/ 0 h 113"/>
                <a:gd name="T8" fmla="*/ 0 w 107"/>
                <a:gd name="T9" fmla="*/ 0 h 113"/>
                <a:gd name="T10" fmla="*/ 0 w 107"/>
                <a:gd name="T11" fmla="*/ 0 h 113"/>
                <a:gd name="T12" fmla="*/ 0 w 107"/>
                <a:gd name="T13" fmla="*/ 0 h 113"/>
                <a:gd name="T14" fmla="*/ 0 w 107"/>
                <a:gd name="T15" fmla="*/ 0 h 113"/>
                <a:gd name="T16" fmla="*/ 0 w 107"/>
                <a:gd name="T17" fmla="*/ 0 h 113"/>
                <a:gd name="T18" fmla="*/ 0 w 107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113">
                  <a:moveTo>
                    <a:pt x="107" y="37"/>
                  </a:moveTo>
                  <a:lnTo>
                    <a:pt x="105" y="35"/>
                  </a:lnTo>
                  <a:lnTo>
                    <a:pt x="57" y="0"/>
                  </a:lnTo>
                  <a:lnTo>
                    <a:pt x="0" y="78"/>
                  </a:lnTo>
                  <a:lnTo>
                    <a:pt x="49" y="113"/>
                  </a:lnTo>
                  <a:lnTo>
                    <a:pt x="107" y="37"/>
                  </a:lnTo>
                  <a:lnTo>
                    <a:pt x="106" y="35"/>
                  </a:lnTo>
                  <a:lnTo>
                    <a:pt x="105" y="35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4" name="Freeform 543"/>
            <p:cNvSpPr>
              <a:spLocks/>
            </p:cNvSpPr>
            <p:nvPr/>
          </p:nvSpPr>
          <p:spPr bwMode="auto">
            <a:xfrm>
              <a:off x="1285" y="2337"/>
              <a:ext cx="43" cy="42"/>
            </a:xfrm>
            <a:custGeom>
              <a:avLst/>
              <a:gdLst>
                <a:gd name="T0" fmla="*/ 0 w 129"/>
                <a:gd name="T1" fmla="*/ 0 h 126"/>
                <a:gd name="T2" fmla="*/ 0 w 129"/>
                <a:gd name="T3" fmla="*/ 0 h 126"/>
                <a:gd name="T4" fmla="*/ 0 w 129"/>
                <a:gd name="T5" fmla="*/ 0 h 126"/>
                <a:gd name="T6" fmla="*/ 0 w 129"/>
                <a:gd name="T7" fmla="*/ 0 h 126"/>
                <a:gd name="T8" fmla="*/ 0 w 129"/>
                <a:gd name="T9" fmla="*/ 0 h 126"/>
                <a:gd name="T10" fmla="*/ 0 w 129"/>
                <a:gd name="T11" fmla="*/ 0 h 126"/>
                <a:gd name="T12" fmla="*/ 0 w 129"/>
                <a:gd name="T13" fmla="*/ 0 h 126"/>
                <a:gd name="T14" fmla="*/ 0 w 129"/>
                <a:gd name="T15" fmla="*/ 0 h 126"/>
                <a:gd name="T16" fmla="*/ 0 w 129"/>
                <a:gd name="T17" fmla="*/ 0 h 126"/>
                <a:gd name="T18" fmla="*/ 0 w 129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126">
                  <a:moveTo>
                    <a:pt x="129" y="56"/>
                  </a:moveTo>
                  <a:lnTo>
                    <a:pt x="123" y="50"/>
                  </a:lnTo>
                  <a:lnTo>
                    <a:pt x="59" y="0"/>
                  </a:lnTo>
                  <a:lnTo>
                    <a:pt x="0" y="74"/>
                  </a:lnTo>
                  <a:lnTo>
                    <a:pt x="64" y="126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3" y="50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5" name="Freeform 544"/>
            <p:cNvSpPr>
              <a:spLocks/>
            </p:cNvSpPr>
            <p:nvPr/>
          </p:nvSpPr>
          <p:spPr bwMode="auto">
            <a:xfrm>
              <a:off x="1305" y="2356"/>
              <a:ext cx="41" cy="40"/>
            </a:xfrm>
            <a:custGeom>
              <a:avLst/>
              <a:gdLst>
                <a:gd name="T0" fmla="*/ 0 w 123"/>
                <a:gd name="T1" fmla="*/ 0 h 120"/>
                <a:gd name="T2" fmla="*/ 0 w 123"/>
                <a:gd name="T3" fmla="*/ 0 h 120"/>
                <a:gd name="T4" fmla="*/ 0 w 123"/>
                <a:gd name="T5" fmla="*/ 0 h 120"/>
                <a:gd name="T6" fmla="*/ 0 w 123"/>
                <a:gd name="T7" fmla="*/ 0 h 120"/>
                <a:gd name="T8" fmla="*/ 0 w 123"/>
                <a:gd name="T9" fmla="*/ 0 h 120"/>
                <a:gd name="T10" fmla="*/ 0 w 123"/>
                <a:gd name="T11" fmla="*/ 0 h 120"/>
                <a:gd name="T12" fmla="*/ 0 w 123"/>
                <a:gd name="T13" fmla="*/ 0 h 120"/>
                <a:gd name="T14" fmla="*/ 0 w 123"/>
                <a:gd name="T15" fmla="*/ 0 h 120"/>
                <a:gd name="T16" fmla="*/ 0 w 123"/>
                <a:gd name="T17" fmla="*/ 0 h 120"/>
                <a:gd name="T18" fmla="*/ 0 w 123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120">
                  <a:moveTo>
                    <a:pt x="123" y="58"/>
                  </a:moveTo>
                  <a:lnTo>
                    <a:pt x="121" y="55"/>
                  </a:lnTo>
                  <a:lnTo>
                    <a:pt x="71" y="0"/>
                  </a:lnTo>
                  <a:lnTo>
                    <a:pt x="0" y="64"/>
                  </a:lnTo>
                  <a:lnTo>
                    <a:pt x="51" y="120"/>
                  </a:lnTo>
                  <a:lnTo>
                    <a:pt x="123" y="58"/>
                  </a:lnTo>
                  <a:lnTo>
                    <a:pt x="122" y="56"/>
                  </a:lnTo>
                  <a:lnTo>
                    <a:pt x="121" y="55"/>
                  </a:lnTo>
                  <a:lnTo>
                    <a:pt x="123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6" name="Freeform 545"/>
            <p:cNvSpPr>
              <a:spLocks/>
            </p:cNvSpPr>
            <p:nvPr/>
          </p:nvSpPr>
          <p:spPr bwMode="auto">
            <a:xfrm>
              <a:off x="1321" y="2375"/>
              <a:ext cx="39" cy="38"/>
            </a:xfrm>
            <a:custGeom>
              <a:avLst/>
              <a:gdLst>
                <a:gd name="T0" fmla="*/ 0 w 118"/>
                <a:gd name="T1" fmla="*/ 0 h 113"/>
                <a:gd name="T2" fmla="*/ 0 w 118"/>
                <a:gd name="T3" fmla="*/ 0 h 113"/>
                <a:gd name="T4" fmla="*/ 0 w 118"/>
                <a:gd name="T5" fmla="*/ 0 h 113"/>
                <a:gd name="T6" fmla="*/ 0 w 118"/>
                <a:gd name="T7" fmla="*/ 0 h 113"/>
                <a:gd name="T8" fmla="*/ 0 w 118"/>
                <a:gd name="T9" fmla="*/ 0 h 113"/>
                <a:gd name="T10" fmla="*/ 0 w 118"/>
                <a:gd name="T11" fmla="*/ 0 h 113"/>
                <a:gd name="T12" fmla="*/ 0 w 118"/>
                <a:gd name="T13" fmla="*/ 0 h 113"/>
                <a:gd name="T14" fmla="*/ 0 w 118"/>
                <a:gd name="T15" fmla="*/ 0 h 113"/>
                <a:gd name="T16" fmla="*/ 0 w 118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3">
                  <a:moveTo>
                    <a:pt x="42" y="113"/>
                  </a:moveTo>
                  <a:lnTo>
                    <a:pt x="118" y="55"/>
                  </a:lnTo>
                  <a:lnTo>
                    <a:pt x="75" y="0"/>
                  </a:lnTo>
                  <a:lnTo>
                    <a:pt x="0" y="57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1" y="112"/>
                  </a:lnTo>
                  <a:lnTo>
                    <a:pt x="42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7" name="Freeform 546"/>
            <p:cNvSpPr>
              <a:spLocks/>
            </p:cNvSpPr>
            <p:nvPr/>
          </p:nvSpPr>
          <p:spPr bwMode="auto">
            <a:xfrm>
              <a:off x="1335" y="2393"/>
              <a:ext cx="38" cy="37"/>
            </a:xfrm>
            <a:custGeom>
              <a:avLst/>
              <a:gdLst>
                <a:gd name="T0" fmla="*/ 0 w 115"/>
                <a:gd name="T1" fmla="*/ 0 h 112"/>
                <a:gd name="T2" fmla="*/ 0 w 115"/>
                <a:gd name="T3" fmla="*/ 0 h 112"/>
                <a:gd name="T4" fmla="*/ 0 w 115"/>
                <a:gd name="T5" fmla="*/ 0 h 112"/>
                <a:gd name="T6" fmla="*/ 0 w 115"/>
                <a:gd name="T7" fmla="*/ 0 h 112"/>
                <a:gd name="T8" fmla="*/ 0 w 115"/>
                <a:gd name="T9" fmla="*/ 0 h 112"/>
                <a:gd name="T10" fmla="*/ 0 w 115"/>
                <a:gd name="T11" fmla="*/ 0 h 112"/>
                <a:gd name="T12" fmla="*/ 0 w 115"/>
                <a:gd name="T13" fmla="*/ 0 h 112"/>
                <a:gd name="T14" fmla="*/ 0 w 115"/>
                <a:gd name="T15" fmla="*/ 0 h 112"/>
                <a:gd name="T16" fmla="*/ 0 w 115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12">
                  <a:moveTo>
                    <a:pt x="42" y="112"/>
                  </a:moveTo>
                  <a:lnTo>
                    <a:pt x="115" y="52"/>
                  </a:lnTo>
                  <a:lnTo>
                    <a:pt x="74" y="0"/>
                  </a:lnTo>
                  <a:lnTo>
                    <a:pt x="0" y="6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8" name="Freeform 547"/>
            <p:cNvSpPr>
              <a:spLocks/>
            </p:cNvSpPr>
            <p:nvPr/>
          </p:nvSpPr>
          <p:spPr bwMode="auto">
            <a:xfrm>
              <a:off x="1349" y="2410"/>
              <a:ext cx="53" cy="52"/>
            </a:xfrm>
            <a:custGeom>
              <a:avLst/>
              <a:gdLst>
                <a:gd name="T0" fmla="*/ 0 w 159"/>
                <a:gd name="T1" fmla="*/ 0 h 158"/>
                <a:gd name="T2" fmla="*/ 0 w 159"/>
                <a:gd name="T3" fmla="*/ 0 h 158"/>
                <a:gd name="T4" fmla="*/ 0 w 159"/>
                <a:gd name="T5" fmla="*/ 0 h 158"/>
                <a:gd name="T6" fmla="*/ 0 w 159"/>
                <a:gd name="T7" fmla="*/ 0 h 158"/>
                <a:gd name="T8" fmla="*/ 0 w 159"/>
                <a:gd name="T9" fmla="*/ 0 h 158"/>
                <a:gd name="T10" fmla="*/ 0 w 159"/>
                <a:gd name="T11" fmla="*/ 0 h 158"/>
                <a:gd name="T12" fmla="*/ 0 w 159"/>
                <a:gd name="T13" fmla="*/ 0 h 158"/>
                <a:gd name="T14" fmla="*/ 0 w 159"/>
                <a:gd name="T15" fmla="*/ 0 h 158"/>
                <a:gd name="T16" fmla="*/ 0 w 159"/>
                <a:gd name="T17" fmla="*/ 0 h 158"/>
                <a:gd name="T18" fmla="*/ 0 w 159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9" h="158">
                  <a:moveTo>
                    <a:pt x="159" y="102"/>
                  </a:moveTo>
                  <a:lnTo>
                    <a:pt x="154" y="97"/>
                  </a:lnTo>
                  <a:lnTo>
                    <a:pt x="73" y="0"/>
                  </a:lnTo>
                  <a:lnTo>
                    <a:pt x="0" y="61"/>
                  </a:lnTo>
                  <a:lnTo>
                    <a:pt x="81" y="158"/>
                  </a:lnTo>
                  <a:lnTo>
                    <a:pt x="159" y="102"/>
                  </a:lnTo>
                  <a:lnTo>
                    <a:pt x="157" y="99"/>
                  </a:lnTo>
                  <a:lnTo>
                    <a:pt x="154" y="97"/>
                  </a:lnTo>
                  <a:lnTo>
                    <a:pt x="159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9" name="Freeform 548"/>
            <p:cNvSpPr>
              <a:spLocks/>
            </p:cNvSpPr>
            <p:nvPr/>
          </p:nvSpPr>
          <p:spPr bwMode="auto">
            <a:xfrm>
              <a:off x="1374" y="2444"/>
              <a:ext cx="63" cy="76"/>
            </a:xfrm>
            <a:custGeom>
              <a:avLst/>
              <a:gdLst>
                <a:gd name="T0" fmla="*/ 0 w 189"/>
                <a:gd name="T1" fmla="*/ 0 h 228"/>
                <a:gd name="T2" fmla="*/ 0 w 189"/>
                <a:gd name="T3" fmla="*/ 0 h 228"/>
                <a:gd name="T4" fmla="*/ 0 w 189"/>
                <a:gd name="T5" fmla="*/ 0 h 228"/>
                <a:gd name="T6" fmla="*/ 0 w 189"/>
                <a:gd name="T7" fmla="*/ 0 h 228"/>
                <a:gd name="T8" fmla="*/ 0 w 189"/>
                <a:gd name="T9" fmla="*/ 0 h 228"/>
                <a:gd name="T10" fmla="*/ 0 w 189"/>
                <a:gd name="T11" fmla="*/ 0 h 228"/>
                <a:gd name="T12" fmla="*/ 0 w 189"/>
                <a:gd name="T13" fmla="*/ 0 h 228"/>
                <a:gd name="T14" fmla="*/ 0 w 189"/>
                <a:gd name="T15" fmla="*/ 0 h 228"/>
                <a:gd name="T16" fmla="*/ 0 w 189"/>
                <a:gd name="T17" fmla="*/ 0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228">
                  <a:moveTo>
                    <a:pt x="109" y="228"/>
                  </a:moveTo>
                  <a:lnTo>
                    <a:pt x="189" y="174"/>
                  </a:lnTo>
                  <a:lnTo>
                    <a:pt x="82" y="0"/>
                  </a:lnTo>
                  <a:lnTo>
                    <a:pt x="0" y="50"/>
                  </a:lnTo>
                  <a:lnTo>
                    <a:pt x="107" y="224"/>
                  </a:lnTo>
                  <a:lnTo>
                    <a:pt x="109" y="228"/>
                  </a:lnTo>
                  <a:lnTo>
                    <a:pt x="107" y="224"/>
                  </a:lnTo>
                  <a:lnTo>
                    <a:pt x="108" y="226"/>
                  </a:lnTo>
                  <a:lnTo>
                    <a:pt x="109" y="2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0" name="Freeform 549"/>
            <p:cNvSpPr>
              <a:spLocks/>
            </p:cNvSpPr>
            <p:nvPr/>
          </p:nvSpPr>
          <p:spPr bwMode="auto">
            <a:xfrm>
              <a:off x="1411" y="2501"/>
              <a:ext cx="68" cy="75"/>
            </a:xfrm>
            <a:custGeom>
              <a:avLst/>
              <a:gdLst>
                <a:gd name="T0" fmla="*/ 0 w 204"/>
                <a:gd name="T1" fmla="*/ 0 h 225"/>
                <a:gd name="T2" fmla="*/ 0 w 204"/>
                <a:gd name="T3" fmla="*/ 0 h 225"/>
                <a:gd name="T4" fmla="*/ 0 w 204"/>
                <a:gd name="T5" fmla="*/ 0 h 225"/>
                <a:gd name="T6" fmla="*/ 0 w 204"/>
                <a:gd name="T7" fmla="*/ 0 h 225"/>
                <a:gd name="T8" fmla="*/ 0 w 204"/>
                <a:gd name="T9" fmla="*/ 0 h 225"/>
                <a:gd name="T10" fmla="*/ 0 w 204"/>
                <a:gd name="T11" fmla="*/ 0 h 225"/>
                <a:gd name="T12" fmla="*/ 0 w 204"/>
                <a:gd name="T13" fmla="*/ 0 h 225"/>
                <a:gd name="T14" fmla="*/ 0 w 204"/>
                <a:gd name="T15" fmla="*/ 0 h 225"/>
                <a:gd name="T16" fmla="*/ 0 w 204"/>
                <a:gd name="T17" fmla="*/ 0 h 225"/>
                <a:gd name="T18" fmla="*/ 0 w 204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" h="225">
                  <a:moveTo>
                    <a:pt x="204" y="169"/>
                  </a:moveTo>
                  <a:lnTo>
                    <a:pt x="203" y="168"/>
                  </a:lnTo>
                  <a:lnTo>
                    <a:pt x="76" y="0"/>
                  </a:lnTo>
                  <a:lnTo>
                    <a:pt x="0" y="57"/>
                  </a:lnTo>
                  <a:lnTo>
                    <a:pt x="126" y="225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8"/>
                  </a:lnTo>
                  <a:lnTo>
                    <a:pt x="204" y="1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1" name="Freeform 550"/>
            <p:cNvSpPr>
              <a:spLocks/>
            </p:cNvSpPr>
            <p:nvPr/>
          </p:nvSpPr>
          <p:spPr bwMode="auto">
            <a:xfrm>
              <a:off x="1452" y="2557"/>
              <a:ext cx="96" cy="115"/>
            </a:xfrm>
            <a:custGeom>
              <a:avLst/>
              <a:gdLst>
                <a:gd name="T0" fmla="*/ 0 w 287"/>
                <a:gd name="T1" fmla="*/ 0 h 346"/>
                <a:gd name="T2" fmla="*/ 0 w 287"/>
                <a:gd name="T3" fmla="*/ 0 h 346"/>
                <a:gd name="T4" fmla="*/ 0 w 287"/>
                <a:gd name="T5" fmla="*/ 0 h 346"/>
                <a:gd name="T6" fmla="*/ 0 w 287"/>
                <a:gd name="T7" fmla="*/ 0 h 346"/>
                <a:gd name="T8" fmla="*/ 0 w 287"/>
                <a:gd name="T9" fmla="*/ 0 h 346"/>
                <a:gd name="T10" fmla="*/ 0 w 287"/>
                <a:gd name="T11" fmla="*/ 0 h 346"/>
                <a:gd name="T12" fmla="*/ 0 w 287"/>
                <a:gd name="T13" fmla="*/ 0 h 346"/>
                <a:gd name="T14" fmla="*/ 0 w 287"/>
                <a:gd name="T15" fmla="*/ 0 h 346"/>
                <a:gd name="T16" fmla="*/ 0 w 287"/>
                <a:gd name="T17" fmla="*/ 0 h 346"/>
                <a:gd name="T18" fmla="*/ 0 w 287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7" h="346">
                  <a:moveTo>
                    <a:pt x="287" y="296"/>
                  </a:moveTo>
                  <a:lnTo>
                    <a:pt x="284" y="291"/>
                  </a:lnTo>
                  <a:lnTo>
                    <a:pt x="79" y="0"/>
                  </a:lnTo>
                  <a:lnTo>
                    <a:pt x="0" y="55"/>
                  </a:lnTo>
                  <a:lnTo>
                    <a:pt x="205" y="346"/>
                  </a:lnTo>
                  <a:lnTo>
                    <a:pt x="287" y="296"/>
                  </a:lnTo>
                  <a:lnTo>
                    <a:pt x="285" y="293"/>
                  </a:lnTo>
                  <a:lnTo>
                    <a:pt x="284" y="291"/>
                  </a:lnTo>
                  <a:lnTo>
                    <a:pt x="287" y="2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2" name="Freeform 551"/>
            <p:cNvSpPr>
              <a:spLocks/>
            </p:cNvSpPr>
            <p:nvPr/>
          </p:nvSpPr>
          <p:spPr bwMode="auto">
            <a:xfrm>
              <a:off x="1600" y="2806"/>
              <a:ext cx="59" cy="85"/>
            </a:xfrm>
            <a:custGeom>
              <a:avLst/>
              <a:gdLst>
                <a:gd name="T0" fmla="*/ 0 w 177"/>
                <a:gd name="T1" fmla="*/ 0 h 255"/>
                <a:gd name="T2" fmla="*/ 0 w 177"/>
                <a:gd name="T3" fmla="*/ 0 h 255"/>
                <a:gd name="T4" fmla="*/ 0 w 177"/>
                <a:gd name="T5" fmla="*/ 0 h 255"/>
                <a:gd name="T6" fmla="*/ 0 w 177"/>
                <a:gd name="T7" fmla="*/ 0 h 255"/>
                <a:gd name="T8" fmla="*/ 0 w 177"/>
                <a:gd name="T9" fmla="*/ 0 h 255"/>
                <a:gd name="T10" fmla="*/ 0 w 177"/>
                <a:gd name="T11" fmla="*/ 0 h 255"/>
                <a:gd name="T12" fmla="*/ 0 w 177"/>
                <a:gd name="T13" fmla="*/ 0 h 255"/>
                <a:gd name="T14" fmla="*/ 0 w 177"/>
                <a:gd name="T15" fmla="*/ 0 h 255"/>
                <a:gd name="T16" fmla="*/ 0 w 177"/>
                <a:gd name="T17" fmla="*/ 0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255">
                  <a:moveTo>
                    <a:pt x="88" y="255"/>
                  </a:moveTo>
                  <a:lnTo>
                    <a:pt x="177" y="217"/>
                  </a:lnTo>
                  <a:lnTo>
                    <a:pt x="88" y="0"/>
                  </a:lnTo>
                  <a:lnTo>
                    <a:pt x="0" y="36"/>
                  </a:lnTo>
                  <a:lnTo>
                    <a:pt x="88" y="253"/>
                  </a:lnTo>
                  <a:lnTo>
                    <a:pt x="88" y="255"/>
                  </a:lnTo>
                  <a:lnTo>
                    <a:pt x="88" y="253"/>
                  </a:lnTo>
                  <a:lnTo>
                    <a:pt x="88" y="254"/>
                  </a:lnTo>
                  <a:lnTo>
                    <a:pt x="88" y="2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3" name="Freeform 552"/>
            <p:cNvSpPr>
              <a:spLocks/>
            </p:cNvSpPr>
            <p:nvPr/>
          </p:nvSpPr>
          <p:spPr bwMode="auto">
            <a:xfrm>
              <a:off x="1630" y="2878"/>
              <a:ext cx="65" cy="95"/>
            </a:xfrm>
            <a:custGeom>
              <a:avLst/>
              <a:gdLst>
                <a:gd name="T0" fmla="*/ 0 w 196"/>
                <a:gd name="T1" fmla="*/ 0 h 286"/>
                <a:gd name="T2" fmla="*/ 0 w 196"/>
                <a:gd name="T3" fmla="*/ 0 h 286"/>
                <a:gd name="T4" fmla="*/ 0 w 196"/>
                <a:gd name="T5" fmla="*/ 0 h 286"/>
                <a:gd name="T6" fmla="*/ 0 w 196"/>
                <a:gd name="T7" fmla="*/ 0 h 286"/>
                <a:gd name="T8" fmla="*/ 0 w 196"/>
                <a:gd name="T9" fmla="*/ 0 h 286"/>
                <a:gd name="T10" fmla="*/ 0 w 196"/>
                <a:gd name="T11" fmla="*/ 0 h 286"/>
                <a:gd name="T12" fmla="*/ 0 w 196"/>
                <a:gd name="T13" fmla="*/ 0 h 286"/>
                <a:gd name="T14" fmla="*/ 0 w 196"/>
                <a:gd name="T15" fmla="*/ 0 h 286"/>
                <a:gd name="T16" fmla="*/ 0 w 19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" h="286">
                  <a:moveTo>
                    <a:pt x="109" y="286"/>
                  </a:moveTo>
                  <a:lnTo>
                    <a:pt x="196" y="244"/>
                  </a:lnTo>
                  <a:lnTo>
                    <a:pt x="88" y="0"/>
                  </a:lnTo>
                  <a:lnTo>
                    <a:pt x="0" y="39"/>
                  </a:lnTo>
                  <a:lnTo>
                    <a:pt x="107" y="282"/>
                  </a:lnTo>
                  <a:lnTo>
                    <a:pt x="109" y="286"/>
                  </a:lnTo>
                  <a:lnTo>
                    <a:pt x="107" y="282"/>
                  </a:lnTo>
                  <a:lnTo>
                    <a:pt x="108" y="284"/>
                  </a:lnTo>
                  <a:lnTo>
                    <a:pt x="109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4" name="Freeform 553"/>
            <p:cNvSpPr>
              <a:spLocks/>
            </p:cNvSpPr>
            <p:nvPr/>
          </p:nvSpPr>
          <p:spPr bwMode="auto">
            <a:xfrm>
              <a:off x="1666" y="2958"/>
              <a:ext cx="70" cy="93"/>
            </a:xfrm>
            <a:custGeom>
              <a:avLst/>
              <a:gdLst>
                <a:gd name="T0" fmla="*/ 0 w 211"/>
                <a:gd name="T1" fmla="*/ 0 h 280"/>
                <a:gd name="T2" fmla="*/ 0 w 211"/>
                <a:gd name="T3" fmla="*/ 0 h 280"/>
                <a:gd name="T4" fmla="*/ 0 w 211"/>
                <a:gd name="T5" fmla="*/ 0 h 280"/>
                <a:gd name="T6" fmla="*/ 0 w 211"/>
                <a:gd name="T7" fmla="*/ 0 h 280"/>
                <a:gd name="T8" fmla="*/ 0 w 211"/>
                <a:gd name="T9" fmla="*/ 0 h 280"/>
                <a:gd name="T10" fmla="*/ 0 w 211"/>
                <a:gd name="T11" fmla="*/ 0 h 280"/>
                <a:gd name="T12" fmla="*/ 0 w 211"/>
                <a:gd name="T13" fmla="*/ 0 h 280"/>
                <a:gd name="T14" fmla="*/ 0 w 211"/>
                <a:gd name="T15" fmla="*/ 0 h 280"/>
                <a:gd name="T16" fmla="*/ 0 w 211"/>
                <a:gd name="T17" fmla="*/ 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80">
                  <a:moveTo>
                    <a:pt x="129" y="280"/>
                  </a:moveTo>
                  <a:lnTo>
                    <a:pt x="211" y="232"/>
                  </a:lnTo>
                  <a:lnTo>
                    <a:pt x="85" y="0"/>
                  </a:lnTo>
                  <a:lnTo>
                    <a:pt x="0" y="46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28" y="278"/>
                  </a:lnTo>
                  <a:lnTo>
                    <a:pt x="128" y="279"/>
                  </a:lnTo>
                  <a:lnTo>
                    <a:pt x="129" y="2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5" name="Freeform 554"/>
            <p:cNvSpPr>
              <a:spLocks/>
            </p:cNvSpPr>
            <p:nvPr/>
          </p:nvSpPr>
          <p:spPr bwMode="auto">
            <a:xfrm>
              <a:off x="1709" y="3034"/>
              <a:ext cx="54" cy="60"/>
            </a:xfrm>
            <a:custGeom>
              <a:avLst/>
              <a:gdLst>
                <a:gd name="T0" fmla="*/ 0 w 161"/>
                <a:gd name="T1" fmla="*/ 0 h 179"/>
                <a:gd name="T2" fmla="*/ 0 w 161"/>
                <a:gd name="T3" fmla="*/ 0 h 179"/>
                <a:gd name="T4" fmla="*/ 0 w 161"/>
                <a:gd name="T5" fmla="*/ 0 h 179"/>
                <a:gd name="T6" fmla="*/ 0 w 161"/>
                <a:gd name="T7" fmla="*/ 0 h 179"/>
                <a:gd name="T8" fmla="*/ 0 w 161"/>
                <a:gd name="T9" fmla="*/ 0 h 179"/>
                <a:gd name="T10" fmla="*/ 0 w 161"/>
                <a:gd name="T11" fmla="*/ 0 h 179"/>
                <a:gd name="T12" fmla="*/ 0 w 161"/>
                <a:gd name="T13" fmla="*/ 0 h 179"/>
                <a:gd name="T14" fmla="*/ 0 w 161"/>
                <a:gd name="T15" fmla="*/ 0 h 179"/>
                <a:gd name="T16" fmla="*/ 0 w 161"/>
                <a:gd name="T17" fmla="*/ 0 h 179"/>
                <a:gd name="T18" fmla="*/ 0 w 161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179">
                  <a:moveTo>
                    <a:pt x="161" y="132"/>
                  </a:moveTo>
                  <a:lnTo>
                    <a:pt x="161" y="131"/>
                  </a:lnTo>
                  <a:lnTo>
                    <a:pt x="81" y="0"/>
                  </a:lnTo>
                  <a:lnTo>
                    <a:pt x="0" y="50"/>
                  </a:lnTo>
                  <a:lnTo>
                    <a:pt x="79" y="179"/>
                  </a:lnTo>
                  <a:lnTo>
                    <a:pt x="161" y="132"/>
                  </a:lnTo>
                  <a:lnTo>
                    <a:pt x="161" y="131"/>
                  </a:lnTo>
                  <a:lnTo>
                    <a:pt x="161" y="1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6" name="Freeform 555"/>
            <p:cNvSpPr>
              <a:spLocks/>
            </p:cNvSpPr>
            <p:nvPr/>
          </p:nvSpPr>
          <p:spPr bwMode="auto">
            <a:xfrm>
              <a:off x="1735" y="3078"/>
              <a:ext cx="49" cy="52"/>
            </a:xfrm>
            <a:custGeom>
              <a:avLst/>
              <a:gdLst>
                <a:gd name="T0" fmla="*/ 0 w 148"/>
                <a:gd name="T1" fmla="*/ 0 h 155"/>
                <a:gd name="T2" fmla="*/ 0 w 148"/>
                <a:gd name="T3" fmla="*/ 0 h 155"/>
                <a:gd name="T4" fmla="*/ 0 w 148"/>
                <a:gd name="T5" fmla="*/ 0 h 155"/>
                <a:gd name="T6" fmla="*/ 0 w 148"/>
                <a:gd name="T7" fmla="*/ 0 h 155"/>
                <a:gd name="T8" fmla="*/ 0 w 148"/>
                <a:gd name="T9" fmla="*/ 0 h 155"/>
                <a:gd name="T10" fmla="*/ 0 w 148"/>
                <a:gd name="T11" fmla="*/ 0 h 155"/>
                <a:gd name="T12" fmla="*/ 0 w 148"/>
                <a:gd name="T13" fmla="*/ 0 h 155"/>
                <a:gd name="T14" fmla="*/ 0 w 148"/>
                <a:gd name="T15" fmla="*/ 0 h 155"/>
                <a:gd name="T16" fmla="*/ 0 w 148"/>
                <a:gd name="T17" fmla="*/ 0 h 155"/>
                <a:gd name="T18" fmla="*/ 0 w 148"/>
                <a:gd name="T19" fmla="*/ 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155">
                  <a:moveTo>
                    <a:pt x="148" y="113"/>
                  </a:moveTo>
                  <a:lnTo>
                    <a:pt x="144" y="108"/>
                  </a:lnTo>
                  <a:lnTo>
                    <a:pt x="83" y="0"/>
                  </a:lnTo>
                  <a:lnTo>
                    <a:pt x="0" y="46"/>
                  </a:lnTo>
                  <a:lnTo>
                    <a:pt x="61" y="155"/>
                  </a:lnTo>
                  <a:lnTo>
                    <a:pt x="148" y="113"/>
                  </a:lnTo>
                  <a:lnTo>
                    <a:pt x="147" y="110"/>
                  </a:lnTo>
                  <a:lnTo>
                    <a:pt x="144" y="108"/>
                  </a:lnTo>
                  <a:lnTo>
                    <a:pt x="148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7" name="Freeform 556"/>
            <p:cNvSpPr>
              <a:spLocks/>
            </p:cNvSpPr>
            <p:nvPr/>
          </p:nvSpPr>
          <p:spPr bwMode="auto">
            <a:xfrm>
              <a:off x="1755" y="3116"/>
              <a:ext cx="47" cy="55"/>
            </a:xfrm>
            <a:custGeom>
              <a:avLst/>
              <a:gdLst>
                <a:gd name="T0" fmla="*/ 0 w 143"/>
                <a:gd name="T1" fmla="*/ 0 h 165"/>
                <a:gd name="T2" fmla="*/ 0 w 143"/>
                <a:gd name="T3" fmla="*/ 0 h 165"/>
                <a:gd name="T4" fmla="*/ 0 w 143"/>
                <a:gd name="T5" fmla="*/ 0 h 165"/>
                <a:gd name="T6" fmla="*/ 0 w 143"/>
                <a:gd name="T7" fmla="*/ 0 h 165"/>
                <a:gd name="T8" fmla="*/ 0 w 143"/>
                <a:gd name="T9" fmla="*/ 0 h 165"/>
                <a:gd name="T10" fmla="*/ 0 w 143"/>
                <a:gd name="T11" fmla="*/ 0 h 165"/>
                <a:gd name="T12" fmla="*/ 0 w 143"/>
                <a:gd name="T13" fmla="*/ 0 h 165"/>
                <a:gd name="T14" fmla="*/ 0 w 143"/>
                <a:gd name="T15" fmla="*/ 0 h 165"/>
                <a:gd name="T16" fmla="*/ 0 w 143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65">
                  <a:moveTo>
                    <a:pt x="56" y="165"/>
                  </a:moveTo>
                  <a:lnTo>
                    <a:pt x="143" y="124"/>
                  </a:lnTo>
                  <a:lnTo>
                    <a:pt x="89" y="0"/>
                  </a:lnTo>
                  <a:lnTo>
                    <a:pt x="0" y="38"/>
                  </a:lnTo>
                  <a:lnTo>
                    <a:pt x="55" y="162"/>
                  </a:lnTo>
                  <a:lnTo>
                    <a:pt x="56" y="165"/>
                  </a:lnTo>
                  <a:lnTo>
                    <a:pt x="55" y="162"/>
                  </a:lnTo>
                  <a:lnTo>
                    <a:pt x="55" y="164"/>
                  </a:lnTo>
                  <a:lnTo>
                    <a:pt x="56" y="1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8" name="Freeform 557"/>
            <p:cNvSpPr>
              <a:spLocks/>
            </p:cNvSpPr>
            <p:nvPr/>
          </p:nvSpPr>
          <p:spPr bwMode="auto">
            <a:xfrm>
              <a:off x="1773" y="3156"/>
              <a:ext cx="44" cy="45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0 h 134"/>
                <a:gd name="T4" fmla="*/ 0 w 132"/>
                <a:gd name="T5" fmla="*/ 0 h 134"/>
                <a:gd name="T6" fmla="*/ 0 w 132"/>
                <a:gd name="T7" fmla="*/ 0 h 134"/>
                <a:gd name="T8" fmla="*/ 0 w 132"/>
                <a:gd name="T9" fmla="*/ 0 h 134"/>
                <a:gd name="T10" fmla="*/ 0 w 132"/>
                <a:gd name="T11" fmla="*/ 0 h 134"/>
                <a:gd name="T12" fmla="*/ 0 w 132"/>
                <a:gd name="T13" fmla="*/ 0 h 134"/>
                <a:gd name="T14" fmla="*/ 0 w 132"/>
                <a:gd name="T15" fmla="*/ 0 h 134"/>
                <a:gd name="T16" fmla="*/ 0 w 132"/>
                <a:gd name="T17" fmla="*/ 0 h 134"/>
                <a:gd name="T18" fmla="*/ 0 w 132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134">
                  <a:moveTo>
                    <a:pt x="47" y="134"/>
                  </a:moveTo>
                  <a:lnTo>
                    <a:pt x="132" y="90"/>
                  </a:lnTo>
                  <a:lnTo>
                    <a:pt x="86" y="0"/>
                  </a:lnTo>
                  <a:lnTo>
                    <a:pt x="0" y="44"/>
                  </a:lnTo>
                  <a:lnTo>
                    <a:pt x="47" y="134"/>
                  </a:lnTo>
                  <a:lnTo>
                    <a:pt x="132" y="90"/>
                  </a:lnTo>
                  <a:lnTo>
                    <a:pt x="47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9" name="Freeform 558"/>
            <p:cNvSpPr>
              <a:spLocks/>
            </p:cNvSpPr>
            <p:nvPr/>
          </p:nvSpPr>
          <p:spPr bwMode="auto">
            <a:xfrm>
              <a:off x="1789" y="3186"/>
              <a:ext cx="53" cy="64"/>
            </a:xfrm>
            <a:custGeom>
              <a:avLst/>
              <a:gdLst>
                <a:gd name="T0" fmla="*/ 0 w 159"/>
                <a:gd name="T1" fmla="*/ 0 h 192"/>
                <a:gd name="T2" fmla="*/ 0 w 159"/>
                <a:gd name="T3" fmla="*/ 0 h 192"/>
                <a:gd name="T4" fmla="*/ 0 w 159"/>
                <a:gd name="T5" fmla="*/ 0 h 192"/>
                <a:gd name="T6" fmla="*/ 0 w 159"/>
                <a:gd name="T7" fmla="*/ 0 h 192"/>
                <a:gd name="T8" fmla="*/ 0 w 159"/>
                <a:gd name="T9" fmla="*/ 0 h 192"/>
                <a:gd name="T10" fmla="*/ 0 w 159"/>
                <a:gd name="T11" fmla="*/ 0 h 192"/>
                <a:gd name="T12" fmla="*/ 0 w 159"/>
                <a:gd name="T13" fmla="*/ 0 h 192"/>
                <a:gd name="T14" fmla="*/ 0 w 159"/>
                <a:gd name="T15" fmla="*/ 0 h 192"/>
                <a:gd name="T16" fmla="*/ 0 w 159"/>
                <a:gd name="T17" fmla="*/ 0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9" h="192">
                  <a:moveTo>
                    <a:pt x="76" y="192"/>
                  </a:moveTo>
                  <a:lnTo>
                    <a:pt x="159" y="145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4" y="190"/>
                  </a:lnTo>
                  <a:lnTo>
                    <a:pt x="75" y="191"/>
                  </a:lnTo>
                  <a:lnTo>
                    <a:pt x="76" y="1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0" name="Freeform 559"/>
            <p:cNvSpPr>
              <a:spLocks/>
            </p:cNvSpPr>
            <p:nvPr/>
          </p:nvSpPr>
          <p:spPr bwMode="auto">
            <a:xfrm>
              <a:off x="1814" y="3234"/>
              <a:ext cx="50" cy="54"/>
            </a:xfrm>
            <a:custGeom>
              <a:avLst/>
              <a:gdLst>
                <a:gd name="T0" fmla="*/ 0 w 148"/>
                <a:gd name="T1" fmla="*/ 0 h 161"/>
                <a:gd name="T2" fmla="*/ 0 w 148"/>
                <a:gd name="T3" fmla="*/ 0 h 161"/>
                <a:gd name="T4" fmla="*/ 0 w 148"/>
                <a:gd name="T5" fmla="*/ 0 h 161"/>
                <a:gd name="T6" fmla="*/ 0 w 148"/>
                <a:gd name="T7" fmla="*/ 0 h 161"/>
                <a:gd name="T8" fmla="*/ 0 w 148"/>
                <a:gd name="T9" fmla="*/ 0 h 161"/>
                <a:gd name="T10" fmla="*/ 0 w 148"/>
                <a:gd name="T11" fmla="*/ 0 h 161"/>
                <a:gd name="T12" fmla="*/ 0 w 148"/>
                <a:gd name="T13" fmla="*/ 0 h 161"/>
                <a:gd name="T14" fmla="*/ 0 w 148"/>
                <a:gd name="T15" fmla="*/ 0 h 161"/>
                <a:gd name="T16" fmla="*/ 0 w 148"/>
                <a:gd name="T17" fmla="*/ 0 h 161"/>
                <a:gd name="T18" fmla="*/ 0 w 148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161">
                  <a:moveTo>
                    <a:pt x="148" y="114"/>
                  </a:moveTo>
                  <a:lnTo>
                    <a:pt x="148" y="113"/>
                  </a:lnTo>
                  <a:lnTo>
                    <a:pt x="82" y="0"/>
                  </a:lnTo>
                  <a:lnTo>
                    <a:pt x="0" y="49"/>
                  </a:lnTo>
                  <a:lnTo>
                    <a:pt x="65" y="161"/>
                  </a:lnTo>
                  <a:lnTo>
                    <a:pt x="148" y="114"/>
                  </a:lnTo>
                  <a:lnTo>
                    <a:pt x="148" y="113"/>
                  </a:lnTo>
                  <a:lnTo>
                    <a:pt x="148" y="1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1" name="Freeform 560"/>
            <p:cNvSpPr>
              <a:spLocks/>
            </p:cNvSpPr>
            <p:nvPr/>
          </p:nvSpPr>
          <p:spPr bwMode="auto">
            <a:xfrm>
              <a:off x="1836" y="3272"/>
              <a:ext cx="46" cy="49"/>
            </a:xfrm>
            <a:custGeom>
              <a:avLst/>
              <a:gdLst>
                <a:gd name="T0" fmla="*/ 0 w 139"/>
                <a:gd name="T1" fmla="*/ 0 h 148"/>
                <a:gd name="T2" fmla="*/ 0 w 139"/>
                <a:gd name="T3" fmla="*/ 0 h 148"/>
                <a:gd name="T4" fmla="*/ 0 w 139"/>
                <a:gd name="T5" fmla="*/ 0 h 148"/>
                <a:gd name="T6" fmla="*/ 0 w 139"/>
                <a:gd name="T7" fmla="*/ 0 h 148"/>
                <a:gd name="T8" fmla="*/ 0 w 139"/>
                <a:gd name="T9" fmla="*/ 0 h 148"/>
                <a:gd name="T10" fmla="*/ 0 w 139"/>
                <a:gd name="T11" fmla="*/ 0 h 148"/>
                <a:gd name="T12" fmla="*/ 0 w 139"/>
                <a:gd name="T13" fmla="*/ 0 h 148"/>
                <a:gd name="T14" fmla="*/ 0 w 139"/>
                <a:gd name="T15" fmla="*/ 0 h 148"/>
                <a:gd name="T16" fmla="*/ 0 w 139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148">
                  <a:moveTo>
                    <a:pt x="139" y="102"/>
                  </a:moveTo>
                  <a:lnTo>
                    <a:pt x="139" y="102"/>
                  </a:lnTo>
                  <a:lnTo>
                    <a:pt x="84" y="0"/>
                  </a:lnTo>
                  <a:lnTo>
                    <a:pt x="0" y="45"/>
                  </a:lnTo>
                  <a:lnTo>
                    <a:pt x="55" y="148"/>
                  </a:lnTo>
                  <a:lnTo>
                    <a:pt x="139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2" name="Freeform 561"/>
            <p:cNvSpPr>
              <a:spLocks/>
            </p:cNvSpPr>
            <p:nvPr/>
          </p:nvSpPr>
          <p:spPr bwMode="auto">
            <a:xfrm>
              <a:off x="1854" y="3306"/>
              <a:ext cx="54" cy="64"/>
            </a:xfrm>
            <a:custGeom>
              <a:avLst/>
              <a:gdLst>
                <a:gd name="T0" fmla="*/ 0 w 163"/>
                <a:gd name="T1" fmla="*/ 0 h 192"/>
                <a:gd name="T2" fmla="*/ 0 w 163"/>
                <a:gd name="T3" fmla="*/ 0 h 192"/>
                <a:gd name="T4" fmla="*/ 0 w 163"/>
                <a:gd name="T5" fmla="*/ 0 h 192"/>
                <a:gd name="T6" fmla="*/ 0 w 163"/>
                <a:gd name="T7" fmla="*/ 0 h 192"/>
                <a:gd name="T8" fmla="*/ 0 w 163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92">
                  <a:moveTo>
                    <a:pt x="163" y="147"/>
                  </a:moveTo>
                  <a:lnTo>
                    <a:pt x="84" y="0"/>
                  </a:lnTo>
                  <a:lnTo>
                    <a:pt x="0" y="46"/>
                  </a:lnTo>
                  <a:lnTo>
                    <a:pt x="79" y="192"/>
                  </a:lnTo>
                  <a:lnTo>
                    <a:pt x="163" y="1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3" name="Freeform 562"/>
            <p:cNvSpPr>
              <a:spLocks/>
            </p:cNvSpPr>
            <p:nvPr/>
          </p:nvSpPr>
          <p:spPr bwMode="auto">
            <a:xfrm>
              <a:off x="1035" y="2070"/>
              <a:ext cx="60" cy="78"/>
            </a:xfrm>
            <a:custGeom>
              <a:avLst/>
              <a:gdLst>
                <a:gd name="T0" fmla="*/ 0 w 178"/>
                <a:gd name="T1" fmla="*/ 0 h 236"/>
                <a:gd name="T2" fmla="*/ 0 w 178"/>
                <a:gd name="T3" fmla="*/ 0 h 236"/>
                <a:gd name="T4" fmla="*/ 0 w 178"/>
                <a:gd name="T5" fmla="*/ 0 h 236"/>
                <a:gd name="T6" fmla="*/ 0 w 178"/>
                <a:gd name="T7" fmla="*/ 0 h 236"/>
                <a:gd name="T8" fmla="*/ 0 w 178"/>
                <a:gd name="T9" fmla="*/ 0 h 236"/>
                <a:gd name="T10" fmla="*/ 0 w 178"/>
                <a:gd name="T11" fmla="*/ 0 h 236"/>
                <a:gd name="T12" fmla="*/ 0 w 178"/>
                <a:gd name="T13" fmla="*/ 0 h 236"/>
                <a:gd name="T14" fmla="*/ 0 w 178"/>
                <a:gd name="T15" fmla="*/ 0 h 236"/>
                <a:gd name="T16" fmla="*/ 0 w 178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8" h="236">
                  <a:moveTo>
                    <a:pt x="95" y="236"/>
                  </a:moveTo>
                  <a:lnTo>
                    <a:pt x="178" y="188"/>
                  </a:lnTo>
                  <a:lnTo>
                    <a:pt x="85" y="0"/>
                  </a:lnTo>
                  <a:lnTo>
                    <a:pt x="0" y="43"/>
                  </a:lnTo>
                  <a:lnTo>
                    <a:pt x="91" y="230"/>
                  </a:lnTo>
                  <a:lnTo>
                    <a:pt x="95" y="236"/>
                  </a:lnTo>
                  <a:lnTo>
                    <a:pt x="91" y="230"/>
                  </a:lnTo>
                  <a:lnTo>
                    <a:pt x="92" y="234"/>
                  </a:lnTo>
                  <a:lnTo>
                    <a:pt x="95" y="2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4" name="Freeform 563"/>
            <p:cNvSpPr>
              <a:spLocks/>
            </p:cNvSpPr>
            <p:nvPr/>
          </p:nvSpPr>
          <p:spPr bwMode="auto">
            <a:xfrm>
              <a:off x="1520" y="2656"/>
              <a:ext cx="71" cy="97"/>
            </a:xfrm>
            <a:custGeom>
              <a:avLst/>
              <a:gdLst>
                <a:gd name="T0" fmla="*/ 0 w 214"/>
                <a:gd name="T1" fmla="*/ 0 h 292"/>
                <a:gd name="T2" fmla="*/ 0 w 214"/>
                <a:gd name="T3" fmla="*/ 0 h 292"/>
                <a:gd name="T4" fmla="*/ 0 w 214"/>
                <a:gd name="T5" fmla="*/ 0 h 292"/>
                <a:gd name="T6" fmla="*/ 0 w 214"/>
                <a:gd name="T7" fmla="*/ 0 h 292"/>
                <a:gd name="T8" fmla="*/ 0 w 214"/>
                <a:gd name="T9" fmla="*/ 0 h 292"/>
                <a:gd name="T10" fmla="*/ 0 w 214"/>
                <a:gd name="T11" fmla="*/ 0 h 292"/>
                <a:gd name="T12" fmla="*/ 0 w 214"/>
                <a:gd name="T13" fmla="*/ 0 h 292"/>
                <a:gd name="T14" fmla="*/ 0 w 214"/>
                <a:gd name="T15" fmla="*/ 0 h 292"/>
                <a:gd name="T16" fmla="*/ 0 w 214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292">
                  <a:moveTo>
                    <a:pt x="130" y="292"/>
                  </a:moveTo>
                  <a:lnTo>
                    <a:pt x="214" y="246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128" y="290"/>
                  </a:lnTo>
                  <a:lnTo>
                    <a:pt x="130" y="292"/>
                  </a:lnTo>
                  <a:lnTo>
                    <a:pt x="128" y="290"/>
                  </a:lnTo>
                  <a:lnTo>
                    <a:pt x="128" y="291"/>
                  </a:lnTo>
                  <a:lnTo>
                    <a:pt x="130" y="2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" name="Freeform 564"/>
            <p:cNvSpPr>
              <a:spLocks/>
            </p:cNvSpPr>
            <p:nvPr/>
          </p:nvSpPr>
          <p:spPr bwMode="auto">
            <a:xfrm>
              <a:off x="1563" y="2737"/>
              <a:ext cx="67" cy="82"/>
            </a:xfrm>
            <a:custGeom>
              <a:avLst/>
              <a:gdLst>
                <a:gd name="T0" fmla="*/ 0 w 200"/>
                <a:gd name="T1" fmla="*/ 0 h 247"/>
                <a:gd name="T2" fmla="*/ 0 w 200"/>
                <a:gd name="T3" fmla="*/ 0 h 247"/>
                <a:gd name="T4" fmla="*/ 0 w 200"/>
                <a:gd name="T5" fmla="*/ 0 h 247"/>
                <a:gd name="T6" fmla="*/ 0 w 200"/>
                <a:gd name="T7" fmla="*/ 0 h 247"/>
                <a:gd name="T8" fmla="*/ 0 w 200"/>
                <a:gd name="T9" fmla="*/ 0 h 247"/>
                <a:gd name="T10" fmla="*/ 0 w 200"/>
                <a:gd name="T11" fmla="*/ 0 h 247"/>
                <a:gd name="T12" fmla="*/ 0 w 200"/>
                <a:gd name="T13" fmla="*/ 0 h 247"/>
                <a:gd name="T14" fmla="*/ 0 w 200"/>
                <a:gd name="T15" fmla="*/ 0 h 247"/>
                <a:gd name="T16" fmla="*/ 0 w 200"/>
                <a:gd name="T17" fmla="*/ 0 h 247"/>
                <a:gd name="T18" fmla="*/ 0 w 200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" h="247">
                  <a:moveTo>
                    <a:pt x="200" y="206"/>
                  </a:moveTo>
                  <a:lnTo>
                    <a:pt x="197" y="200"/>
                  </a:lnTo>
                  <a:lnTo>
                    <a:pt x="83" y="0"/>
                  </a:lnTo>
                  <a:lnTo>
                    <a:pt x="0" y="48"/>
                  </a:lnTo>
                  <a:lnTo>
                    <a:pt x="114" y="247"/>
                  </a:lnTo>
                  <a:lnTo>
                    <a:pt x="200" y="206"/>
                  </a:lnTo>
                  <a:lnTo>
                    <a:pt x="199" y="203"/>
                  </a:lnTo>
                  <a:lnTo>
                    <a:pt x="197" y="200"/>
                  </a:lnTo>
                  <a:lnTo>
                    <a:pt x="200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" name="Freeform 565"/>
            <p:cNvSpPr>
              <a:spLocks/>
            </p:cNvSpPr>
            <p:nvPr/>
          </p:nvSpPr>
          <p:spPr bwMode="auto">
            <a:xfrm>
              <a:off x="2643" y="1373"/>
              <a:ext cx="2508" cy="565"/>
            </a:xfrm>
            <a:custGeom>
              <a:avLst/>
              <a:gdLst>
                <a:gd name="T0" fmla="*/ 0 w 7525"/>
                <a:gd name="T1" fmla="*/ 0 h 1697"/>
                <a:gd name="T2" fmla="*/ 0 w 7525"/>
                <a:gd name="T3" fmla="*/ 0 h 1697"/>
                <a:gd name="T4" fmla="*/ 0 w 7525"/>
                <a:gd name="T5" fmla="*/ 0 h 1697"/>
                <a:gd name="T6" fmla="*/ 0 w 7525"/>
                <a:gd name="T7" fmla="*/ 0 h 1697"/>
                <a:gd name="T8" fmla="*/ 0 w 7525"/>
                <a:gd name="T9" fmla="*/ 0 h 1697"/>
                <a:gd name="T10" fmla="*/ 0 w 7525"/>
                <a:gd name="T11" fmla="*/ 0 h 1697"/>
                <a:gd name="T12" fmla="*/ 0 w 7525"/>
                <a:gd name="T13" fmla="*/ 0 h 1697"/>
                <a:gd name="T14" fmla="*/ 0 w 7525"/>
                <a:gd name="T15" fmla="*/ 0 h 1697"/>
                <a:gd name="T16" fmla="*/ 0 w 7525"/>
                <a:gd name="T17" fmla="*/ 0 h 1697"/>
                <a:gd name="T18" fmla="*/ 0 w 7525"/>
                <a:gd name="T19" fmla="*/ 0 h 1697"/>
                <a:gd name="T20" fmla="*/ 0 w 7525"/>
                <a:gd name="T21" fmla="*/ 0 h 1697"/>
                <a:gd name="T22" fmla="*/ 0 w 7525"/>
                <a:gd name="T23" fmla="*/ 0 h 1697"/>
                <a:gd name="T24" fmla="*/ 0 w 7525"/>
                <a:gd name="T25" fmla="*/ 0 h 1697"/>
                <a:gd name="T26" fmla="*/ 0 w 7525"/>
                <a:gd name="T27" fmla="*/ 0 h 1697"/>
                <a:gd name="T28" fmla="*/ 0 w 7525"/>
                <a:gd name="T29" fmla="*/ 0 h 1697"/>
                <a:gd name="T30" fmla="*/ 0 w 7525"/>
                <a:gd name="T31" fmla="*/ 0 h 1697"/>
                <a:gd name="T32" fmla="*/ 0 w 7525"/>
                <a:gd name="T33" fmla="*/ 0 h 1697"/>
                <a:gd name="T34" fmla="*/ 0 w 7525"/>
                <a:gd name="T35" fmla="*/ 0 h 1697"/>
                <a:gd name="T36" fmla="*/ 0 w 7525"/>
                <a:gd name="T37" fmla="*/ 0 h 1697"/>
                <a:gd name="T38" fmla="*/ 0 w 7525"/>
                <a:gd name="T39" fmla="*/ 0 h 1697"/>
                <a:gd name="T40" fmla="*/ 0 w 7525"/>
                <a:gd name="T41" fmla="*/ 0 h 1697"/>
                <a:gd name="T42" fmla="*/ 0 w 7525"/>
                <a:gd name="T43" fmla="*/ 0 h 1697"/>
                <a:gd name="T44" fmla="*/ 0 w 7525"/>
                <a:gd name="T45" fmla="*/ 0 h 1697"/>
                <a:gd name="T46" fmla="*/ 0 w 7525"/>
                <a:gd name="T47" fmla="*/ 0 h 1697"/>
                <a:gd name="T48" fmla="*/ 0 w 7525"/>
                <a:gd name="T49" fmla="*/ 0 h 1697"/>
                <a:gd name="T50" fmla="*/ 0 w 7525"/>
                <a:gd name="T51" fmla="*/ 0 h 1697"/>
                <a:gd name="T52" fmla="*/ 0 w 7525"/>
                <a:gd name="T53" fmla="*/ 0 h 1697"/>
                <a:gd name="T54" fmla="*/ 0 w 7525"/>
                <a:gd name="T55" fmla="*/ 0 h 1697"/>
                <a:gd name="T56" fmla="*/ 0 w 7525"/>
                <a:gd name="T57" fmla="*/ 0 h 1697"/>
                <a:gd name="T58" fmla="*/ 0 w 7525"/>
                <a:gd name="T59" fmla="*/ 0 h 1697"/>
                <a:gd name="T60" fmla="*/ 0 w 7525"/>
                <a:gd name="T61" fmla="*/ 0 h 1697"/>
                <a:gd name="T62" fmla="*/ 0 w 7525"/>
                <a:gd name="T63" fmla="*/ 0 h 1697"/>
                <a:gd name="T64" fmla="*/ 0 w 7525"/>
                <a:gd name="T65" fmla="*/ 0 h 1697"/>
                <a:gd name="T66" fmla="*/ 0 w 7525"/>
                <a:gd name="T67" fmla="*/ 0 h 1697"/>
                <a:gd name="T68" fmla="*/ 0 w 7525"/>
                <a:gd name="T69" fmla="*/ 0 h 1697"/>
                <a:gd name="T70" fmla="*/ 0 w 7525"/>
                <a:gd name="T71" fmla="*/ 0 h 1697"/>
                <a:gd name="T72" fmla="*/ 0 w 7525"/>
                <a:gd name="T73" fmla="*/ 0 h 1697"/>
                <a:gd name="T74" fmla="*/ 0 w 7525"/>
                <a:gd name="T75" fmla="*/ 0 h 1697"/>
                <a:gd name="T76" fmla="*/ 0 w 7525"/>
                <a:gd name="T77" fmla="*/ 0 h 1697"/>
                <a:gd name="T78" fmla="*/ 0 w 7525"/>
                <a:gd name="T79" fmla="*/ 0 h 1697"/>
                <a:gd name="T80" fmla="*/ 0 w 7525"/>
                <a:gd name="T81" fmla="*/ 0 h 1697"/>
                <a:gd name="T82" fmla="*/ 0 w 7525"/>
                <a:gd name="T83" fmla="*/ 0 h 1697"/>
                <a:gd name="T84" fmla="*/ 0 w 7525"/>
                <a:gd name="T85" fmla="*/ 0 h 1697"/>
                <a:gd name="T86" fmla="*/ 0 w 7525"/>
                <a:gd name="T87" fmla="*/ 0 h 1697"/>
                <a:gd name="T88" fmla="*/ 0 w 7525"/>
                <a:gd name="T89" fmla="*/ 0 h 1697"/>
                <a:gd name="T90" fmla="*/ 0 w 7525"/>
                <a:gd name="T91" fmla="*/ 0 h 1697"/>
                <a:gd name="T92" fmla="*/ 0 w 7525"/>
                <a:gd name="T93" fmla="*/ 0 h 1697"/>
                <a:gd name="T94" fmla="*/ 0 w 7525"/>
                <a:gd name="T95" fmla="*/ 0 h 1697"/>
                <a:gd name="T96" fmla="*/ 0 w 7525"/>
                <a:gd name="T97" fmla="*/ 0 h 1697"/>
                <a:gd name="T98" fmla="*/ 0 w 7525"/>
                <a:gd name="T99" fmla="*/ 0 h 1697"/>
                <a:gd name="T100" fmla="*/ 0 w 7525"/>
                <a:gd name="T101" fmla="*/ 0 h 1697"/>
                <a:gd name="T102" fmla="*/ 0 w 7525"/>
                <a:gd name="T103" fmla="*/ 0 h 16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525" h="1697">
                  <a:moveTo>
                    <a:pt x="44" y="614"/>
                  </a:moveTo>
                  <a:lnTo>
                    <a:pt x="22" y="651"/>
                  </a:lnTo>
                  <a:lnTo>
                    <a:pt x="9" y="691"/>
                  </a:lnTo>
                  <a:lnTo>
                    <a:pt x="1" y="731"/>
                  </a:lnTo>
                  <a:lnTo>
                    <a:pt x="0" y="788"/>
                  </a:lnTo>
                  <a:lnTo>
                    <a:pt x="13" y="836"/>
                  </a:lnTo>
                  <a:lnTo>
                    <a:pt x="32" y="885"/>
                  </a:lnTo>
                  <a:lnTo>
                    <a:pt x="62" y="945"/>
                  </a:lnTo>
                  <a:lnTo>
                    <a:pt x="85" y="990"/>
                  </a:lnTo>
                  <a:lnTo>
                    <a:pt x="118" y="1055"/>
                  </a:lnTo>
                  <a:lnTo>
                    <a:pt x="162" y="1116"/>
                  </a:lnTo>
                  <a:lnTo>
                    <a:pt x="185" y="1159"/>
                  </a:lnTo>
                  <a:lnTo>
                    <a:pt x="205" y="1194"/>
                  </a:lnTo>
                  <a:lnTo>
                    <a:pt x="215" y="1228"/>
                  </a:lnTo>
                  <a:lnTo>
                    <a:pt x="227" y="1282"/>
                  </a:lnTo>
                  <a:lnTo>
                    <a:pt x="230" y="1329"/>
                  </a:lnTo>
                  <a:lnTo>
                    <a:pt x="230" y="1406"/>
                  </a:lnTo>
                  <a:lnTo>
                    <a:pt x="228" y="1446"/>
                  </a:lnTo>
                  <a:lnTo>
                    <a:pt x="223" y="1491"/>
                  </a:lnTo>
                  <a:lnTo>
                    <a:pt x="215" y="1531"/>
                  </a:lnTo>
                  <a:lnTo>
                    <a:pt x="202" y="1590"/>
                  </a:lnTo>
                  <a:lnTo>
                    <a:pt x="201" y="1624"/>
                  </a:lnTo>
                  <a:lnTo>
                    <a:pt x="206" y="1633"/>
                  </a:lnTo>
                  <a:lnTo>
                    <a:pt x="216" y="1647"/>
                  </a:lnTo>
                  <a:lnTo>
                    <a:pt x="230" y="1662"/>
                  </a:lnTo>
                  <a:lnTo>
                    <a:pt x="261" y="1677"/>
                  </a:lnTo>
                  <a:lnTo>
                    <a:pt x="303" y="1689"/>
                  </a:lnTo>
                  <a:lnTo>
                    <a:pt x="328" y="1691"/>
                  </a:lnTo>
                  <a:lnTo>
                    <a:pt x="362" y="1693"/>
                  </a:lnTo>
                  <a:lnTo>
                    <a:pt x="396" y="1695"/>
                  </a:lnTo>
                  <a:lnTo>
                    <a:pt x="468" y="1697"/>
                  </a:lnTo>
                  <a:lnTo>
                    <a:pt x="555" y="1695"/>
                  </a:lnTo>
                  <a:lnTo>
                    <a:pt x="678" y="1679"/>
                  </a:lnTo>
                  <a:lnTo>
                    <a:pt x="842" y="1644"/>
                  </a:lnTo>
                  <a:lnTo>
                    <a:pt x="1015" y="1602"/>
                  </a:lnTo>
                  <a:lnTo>
                    <a:pt x="1186" y="1562"/>
                  </a:lnTo>
                  <a:lnTo>
                    <a:pt x="1382" y="1505"/>
                  </a:lnTo>
                  <a:lnTo>
                    <a:pt x="1628" y="1439"/>
                  </a:lnTo>
                  <a:lnTo>
                    <a:pt x="1936" y="1318"/>
                  </a:lnTo>
                  <a:lnTo>
                    <a:pt x="2253" y="1205"/>
                  </a:lnTo>
                  <a:lnTo>
                    <a:pt x="2498" y="1110"/>
                  </a:lnTo>
                  <a:lnTo>
                    <a:pt x="2736" y="1007"/>
                  </a:lnTo>
                  <a:lnTo>
                    <a:pt x="2896" y="934"/>
                  </a:lnTo>
                  <a:lnTo>
                    <a:pt x="3035" y="850"/>
                  </a:lnTo>
                  <a:lnTo>
                    <a:pt x="3153" y="765"/>
                  </a:lnTo>
                  <a:lnTo>
                    <a:pt x="3246" y="665"/>
                  </a:lnTo>
                  <a:lnTo>
                    <a:pt x="3305" y="572"/>
                  </a:lnTo>
                  <a:lnTo>
                    <a:pt x="3365" y="472"/>
                  </a:lnTo>
                  <a:lnTo>
                    <a:pt x="3437" y="397"/>
                  </a:lnTo>
                  <a:lnTo>
                    <a:pt x="3464" y="367"/>
                  </a:lnTo>
                  <a:lnTo>
                    <a:pt x="3504" y="324"/>
                  </a:lnTo>
                  <a:lnTo>
                    <a:pt x="3532" y="300"/>
                  </a:lnTo>
                  <a:lnTo>
                    <a:pt x="3579" y="257"/>
                  </a:lnTo>
                  <a:lnTo>
                    <a:pt x="3612" y="228"/>
                  </a:lnTo>
                  <a:lnTo>
                    <a:pt x="3644" y="202"/>
                  </a:lnTo>
                  <a:lnTo>
                    <a:pt x="3714" y="158"/>
                  </a:lnTo>
                  <a:lnTo>
                    <a:pt x="3758" y="124"/>
                  </a:lnTo>
                  <a:lnTo>
                    <a:pt x="3816" y="89"/>
                  </a:lnTo>
                  <a:lnTo>
                    <a:pt x="3864" y="63"/>
                  </a:lnTo>
                  <a:lnTo>
                    <a:pt x="3905" y="44"/>
                  </a:lnTo>
                  <a:lnTo>
                    <a:pt x="3912" y="39"/>
                  </a:lnTo>
                  <a:lnTo>
                    <a:pt x="3958" y="18"/>
                  </a:lnTo>
                  <a:lnTo>
                    <a:pt x="4019" y="5"/>
                  </a:lnTo>
                  <a:lnTo>
                    <a:pt x="4067" y="0"/>
                  </a:lnTo>
                  <a:lnTo>
                    <a:pt x="4117" y="10"/>
                  </a:lnTo>
                  <a:lnTo>
                    <a:pt x="4153" y="15"/>
                  </a:lnTo>
                  <a:lnTo>
                    <a:pt x="4198" y="25"/>
                  </a:lnTo>
                  <a:lnTo>
                    <a:pt x="4223" y="37"/>
                  </a:lnTo>
                  <a:lnTo>
                    <a:pt x="4270" y="62"/>
                  </a:lnTo>
                  <a:lnTo>
                    <a:pt x="4306" y="85"/>
                  </a:lnTo>
                  <a:lnTo>
                    <a:pt x="4350" y="133"/>
                  </a:lnTo>
                  <a:lnTo>
                    <a:pt x="4405" y="206"/>
                  </a:lnTo>
                  <a:lnTo>
                    <a:pt x="4442" y="319"/>
                  </a:lnTo>
                  <a:lnTo>
                    <a:pt x="4492" y="423"/>
                  </a:lnTo>
                  <a:lnTo>
                    <a:pt x="4509" y="515"/>
                  </a:lnTo>
                  <a:lnTo>
                    <a:pt x="4560" y="578"/>
                  </a:lnTo>
                  <a:lnTo>
                    <a:pt x="4623" y="644"/>
                  </a:lnTo>
                  <a:lnTo>
                    <a:pt x="4681" y="688"/>
                  </a:lnTo>
                  <a:lnTo>
                    <a:pt x="4754" y="727"/>
                  </a:lnTo>
                  <a:lnTo>
                    <a:pt x="4842" y="761"/>
                  </a:lnTo>
                  <a:lnTo>
                    <a:pt x="4912" y="770"/>
                  </a:lnTo>
                  <a:lnTo>
                    <a:pt x="4981" y="768"/>
                  </a:lnTo>
                  <a:lnTo>
                    <a:pt x="5035" y="765"/>
                  </a:lnTo>
                  <a:lnTo>
                    <a:pt x="5083" y="756"/>
                  </a:lnTo>
                  <a:lnTo>
                    <a:pt x="5211" y="741"/>
                  </a:lnTo>
                  <a:lnTo>
                    <a:pt x="5273" y="734"/>
                  </a:lnTo>
                  <a:lnTo>
                    <a:pt x="5387" y="728"/>
                  </a:lnTo>
                  <a:lnTo>
                    <a:pt x="5489" y="728"/>
                  </a:lnTo>
                  <a:lnTo>
                    <a:pt x="5584" y="725"/>
                  </a:lnTo>
                  <a:lnTo>
                    <a:pt x="5656" y="726"/>
                  </a:lnTo>
                  <a:lnTo>
                    <a:pt x="5818" y="745"/>
                  </a:lnTo>
                  <a:lnTo>
                    <a:pt x="5956" y="776"/>
                  </a:lnTo>
                  <a:lnTo>
                    <a:pt x="6058" y="800"/>
                  </a:lnTo>
                  <a:lnTo>
                    <a:pt x="6145" y="830"/>
                  </a:lnTo>
                  <a:lnTo>
                    <a:pt x="6259" y="882"/>
                  </a:lnTo>
                  <a:lnTo>
                    <a:pt x="6372" y="937"/>
                  </a:lnTo>
                  <a:lnTo>
                    <a:pt x="6447" y="976"/>
                  </a:lnTo>
                  <a:lnTo>
                    <a:pt x="6537" y="1027"/>
                  </a:lnTo>
                  <a:lnTo>
                    <a:pt x="6623" y="1082"/>
                  </a:lnTo>
                  <a:lnTo>
                    <a:pt x="6747" y="1161"/>
                  </a:lnTo>
                  <a:lnTo>
                    <a:pt x="6874" y="1246"/>
                  </a:lnTo>
                  <a:lnTo>
                    <a:pt x="7019" y="1342"/>
                  </a:lnTo>
                  <a:lnTo>
                    <a:pt x="7260" y="1458"/>
                  </a:lnTo>
                  <a:lnTo>
                    <a:pt x="7525" y="15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7" name="Freeform 566"/>
            <p:cNvSpPr>
              <a:spLocks/>
            </p:cNvSpPr>
            <p:nvPr/>
          </p:nvSpPr>
          <p:spPr bwMode="auto">
            <a:xfrm>
              <a:off x="3792" y="732"/>
              <a:ext cx="1668" cy="542"/>
            </a:xfrm>
            <a:custGeom>
              <a:avLst/>
              <a:gdLst>
                <a:gd name="T0" fmla="*/ 0 w 5004"/>
                <a:gd name="T1" fmla="*/ 0 h 1627"/>
                <a:gd name="T2" fmla="*/ 0 w 5004"/>
                <a:gd name="T3" fmla="*/ 0 h 1627"/>
                <a:gd name="T4" fmla="*/ 0 w 5004"/>
                <a:gd name="T5" fmla="*/ 0 h 1627"/>
                <a:gd name="T6" fmla="*/ 0 w 5004"/>
                <a:gd name="T7" fmla="*/ 0 h 1627"/>
                <a:gd name="T8" fmla="*/ 0 w 5004"/>
                <a:gd name="T9" fmla="*/ 0 h 1627"/>
                <a:gd name="T10" fmla="*/ 0 w 5004"/>
                <a:gd name="T11" fmla="*/ 0 h 1627"/>
                <a:gd name="T12" fmla="*/ 0 w 5004"/>
                <a:gd name="T13" fmla="*/ 0 h 1627"/>
                <a:gd name="T14" fmla="*/ 0 w 5004"/>
                <a:gd name="T15" fmla="*/ 0 h 1627"/>
                <a:gd name="T16" fmla="*/ 0 w 5004"/>
                <a:gd name="T17" fmla="*/ 0 h 1627"/>
                <a:gd name="T18" fmla="*/ 0 w 5004"/>
                <a:gd name="T19" fmla="*/ 0 h 1627"/>
                <a:gd name="T20" fmla="*/ 0 w 5004"/>
                <a:gd name="T21" fmla="*/ 0 h 1627"/>
                <a:gd name="T22" fmla="*/ 0 w 5004"/>
                <a:gd name="T23" fmla="*/ 0 h 1627"/>
                <a:gd name="T24" fmla="*/ 0 w 5004"/>
                <a:gd name="T25" fmla="*/ 0 h 1627"/>
                <a:gd name="T26" fmla="*/ 0 w 5004"/>
                <a:gd name="T27" fmla="*/ 0 h 1627"/>
                <a:gd name="T28" fmla="*/ 0 w 5004"/>
                <a:gd name="T29" fmla="*/ 0 h 1627"/>
                <a:gd name="T30" fmla="*/ 0 w 5004"/>
                <a:gd name="T31" fmla="*/ 0 h 1627"/>
                <a:gd name="T32" fmla="*/ 0 w 5004"/>
                <a:gd name="T33" fmla="*/ 0 h 1627"/>
                <a:gd name="T34" fmla="*/ 0 w 5004"/>
                <a:gd name="T35" fmla="*/ 0 h 1627"/>
                <a:gd name="T36" fmla="*/ 0 w 5004"/>
                <a:gd name="T37" fmla="*/ 0 h 1627"/>
                <a:gd name="T38" fmla="*/ 0 w 5004"/>
                <a:gd name="T39" fmla="*/ 0 h 1627"/>
                <a:gd name="T40" fmla="*/ 0 w 5004"/>
                <a:gd name="T41" fmla="*/ 0 h 1627"/>
                <a:gd name="T42" fmla="*/ 0 w 5004"/>
                <a:gd name="T43" fmla="*/ 0 h 1627"/>
                <a:gd name="T44" fmla="*/ 0 w 5004"/>
                <a:gd name="T45" fmla="*/ 0 h 1627"/>
                <a:gd name="T46" fmla="*/ 0 w 5004"/>
                <a:gd name="T47" fmla="*/ 0 h 1627"/>
                <a:gd name="T48" fmla="*/ 0 w 5004"/>
                <a:gd name="T49" fmla="*/ 0 h 1627"/>
                <a:gd name="T50" fmla="*/ 0 w 5004"/>
                <a:gd name="T51" fmla="*/ 0 h 1627"/>
                <a:gd name="T52" fmla="*/ 0 w 5004"/>
                <a:gd name="T53" fmla="*/ 0 h 1627"/>
                <a:gd name="T54" fmla="*/ 0 w 5004"/>
                <a:gd name="T55" fmla="*/ 0 h 1627"/>
                <a:gd name="T56" fmla="*/ 0 w 5004"/>
                <a:gd name="T57" fmla="*/ 0 h 1627"/>
                <a:gd name="T58" fmla="*/ 0 w 5004"/>
                <a:gd name="T59" fmla="*/ 0 h 1627"/>
                <a:gd name="T60" fmla="*/ 0 w 5004"/>
                <a:gd name="T61" fmla="*/ 0 h 1627"/>
                <a:gd name="T62" fmla="*/ 0 w 5004"/>
                <a:gd name="T63" fmla="*/ 0 h 1627"/>
                <a:gd name="T64" fmla="*/ 0 w 5004"/>
                <a:gd name="T65" fmla="*/ 0 h 1627"/>
                <a:gd name="T66" fmla="*/ 0 w 5004"/>
                <a:gd name="T67" fmla="*/ 0 h 1627"/>
                <a:gd name="T68" fmla="*/ 0 w 5004"/>
                <a:gd name="T69" fmla="*/ 0 h 1627"/>
                <a:gd name="T70" fmla="*/ 0 w 5004"/>
                <a:gd name="T71" fmla="*/ 0 h 1627"/>
                <a:gd name="T72" fmla="*/ 0 w 5004"/>
                <a:gd name="T73" fmla="*/ 0 h 1627"/>
                <a:gd name="T74" fmla="*/ 0 w 5004"/>
                <a:gd name="T75" fmla="*/ 0 h 1627"/>
                <a:gd name="T76" fmla="*/ 0 w 5004"/>
                <a:gd name="T77" fmla="*/ 0 h 1627"/>
                <a:gd name="T78" fmla="*/ 0 w 5004"/>
                <a:gd name="T79" fmla="*/ 0 h 1627"/>
                <a:gd name="T80" fmla="*/ 0 w 5004"/>
                <a:gd name="T81" fmla="*/ 0 h 1627"/>
                <a:gd name="T82" fmla="*/ 0 w 5004"/>
                <a:gd name="T83" fmla="*/ 0 h 1627"/>
                <a:gd name="T84" fmla="*/ 0 w 5004"/>
                <a:gd name="T85" fmla="*/ 0 h 1627"/>
                <a:gd name="T86" fmla="*/ 0 w 5004"/>
                <a:gd name="T87" fmla="*/ 0 h 1627"/>
                <a:gd name="T88" fmla="*/ 0 w 5004"/>
                <a:gd name="T89" fmla="*/ 0 h 1627"/>
                <a:gd name="T90" fmla="*/ 0 w 5004"/>
                <a:gd name="T91" fmla="*/ 0 h 16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04" h="1627">
                  <a:moveTo>
                    <a:pt x="5004" y="0"/>
                  </a:moveTo>
                  <a:lnTo>
                    <a:pt x="4711" y="76"/>
                  </a:lnTo>
                  <a:lnTo>
                    <a:pt x="4332" y="130"/>
                  </a:lnTo>
                  <a:lnTo>
                    <a:pt x="4084" y="171"/>
                  </a:lnTo>
                  <a:lnTo>
                    <a:pt x="3901" y="180"/>
                  </a:lnTo>
                  <a:lnTo>
                    <a:pt x="3728" y="193"/>
                  </a:lnTo>
                  <a:lnTo>
                    <a:pt x="3616" y="206"/>
                  </a:lnTo>
                  <a:lnTo>
                    <a:pt x="3415" y="199"/>
                  </a:lnTo>
                  <a:lnTo>
                    <a:pt x="3180" y="209"/>
                  </a:lnTo>
                  <a:lnTo>
                    <a:pt x="2995" y="206"/>
                  </a:lnTo>
                  <a:lnTo>
                    <a:pt x="2878" y="209"/>
                  </a:lnTo>
                  <a:lnTo>
                    <a:pt x="2786" y="211"/>
                  </a:lnTo>
                  <a:lnTo>
                    <a:pt x="2670" y="220"/>
                  </a:lnTo>
                  <a:lnTo>
                    <a:pt x="2508" y="224"/>
                  </a:lnTo>
                  <a:lnTo>
                    <a:pt x="2400" y="250"/>
                  </a:lnTo>
                  <a:lnTo>
                    <a:pt x="2338" y="271"/>
                  </a:lnTo>
                  <a:lnTo>
                    <a:pt x="2264" y="300"/>
                  </a:lnTo>
                  <a:lnTo>
                    <a:pt x="2186" y="327"/>
                  </a:lnTo>
                  <a:lnTo>
                    <a:pt x="2124" y="351"/>
                  </a:lnTo>
                  <a:lnTo>
                    <a:pt x="2036" y="383"/>
                  </a:lnTo>
                  <a:lnTo>
                    <a:pt x="1954" y="412"/>
                  </a:lnTo>
                  <a:lnTo>
                    <a:pt x="1885" y="443"/>
                  </a:lnTo>
                  <a:lnTo>
                    <a:pt x="1742" y="496"/>
                  </a:lnTo>
                  <a:lnTo>
                    <a:pt x="1599" y="539"/>
                  </a:lnTo>
                  <a:lnTo>
                    <a:pt x="1468" y="590"/>
                  </a:lnTo>
                  <a:lnTo>
                    <a:pt x="1388" y="613"/>
                  </a:lnTo>
                  <a:lnTo>
                    <a:pt x="1304" y="637"/>
                  </a:lnTo>
                  <a:lnTo>
                    <a:pt x="1246" y="652"/>
                  </a:lnTo>
                  <a:lnTo>
                    <a:pt x="1194" y="664"/>
                  </a:lnTo>
                  <a:lnTo>
                    <a:pt x="1108" y="693"/>
                  </a:lnTo>
                  <a:lnTo>
                    <a:pt x="1023" y="730"/>
                  </a:lnTo>
                  <a:lnTo>
                    <a:pt x="944" y="765"/>
                  </a:lnTo>
                  <a:lnTo>
                    <a:pt x="883" y="792"/>
                  </a:lnTo>
                  <a:lnTo>
                    <a:pt x="805" y="829"/>
                  </a:lnTo>
                  <a:lnTo>
                    <a:pt x="733" y="867"/>
                  </a:lnTo>
                  <a:lnTo>
                    <a:pt x="642" y="931"/>
                  </a:lnTo>
                  <a:lnTo>
                    <a:pt x="546" y="1013"/>
                  </a:lnTo>
                  <a:lnTo>
                    <a:pt x="463" y="1090"/>
                  </a:lnTo>
                  <a:lnTo>
                    <a:pt x="397" y="1167"/>
                  </a:lnTo>
                  <a:lnTo>
                    <a:pt x="329" y="1262"/>
                  </a:lnTo>
                  <a:lnTo>
                    <a:pt x="264" y="1359"/>
                  </a:lnTo>
                  <a:lnTo>
                    <a:pt x="207" y="1428"/>
                  </a:lnTo>
                  <a:lnTo>
                    <a:pt x="164" y="1480"/>
                  </a:lnTo>
                  <a:lnTo>
                    <a:pt x="118" y="1527"/>
                  </a:lnTo>
                  <a:lnTo>
                    <a:pt x="55" y="1583"/>
                  </a:lnTo>
                  <a:lnTo>
                    <a:pt x="0" y="16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8" name="Freeform 567"/>
            <p:cNvSpPr>
              <a:spLocks/>
            </p:cNvSpPr>
            <p:nvPr/>
          </p:nvSpPr>
          <p:spPr bwMode="auto">
            <a:xfrm>
              <a:off x="2732" y="1298"/>
              <a:ext cx="970" cy="207"/>
            </a:xfrm>
            <a:custGeom>
              <a:avLst/>
              <a:gdLst>
                <a:gd name="T0" fmla="*/ 0 w 2910"/>
                <a:gd name="T1" fmla="*/ 0 h 621"/>
                <a:gd name="T2" fmla="*/ 0 w 2910"/>
                <a:gd name="T3" fmla="*/ 0 h 621"/>
                <a:gd name="T4" fmla="*/ 0 w 2910"/>
                <a:gd name="T5" fmla="*/ 0 h 621"/>
                <a:gd name="T6" fmla="*/ 0 w 2910"/>
                <a:gd name="T7" fmla="*/ 0 h 621"/>
                <a:gd name="T8" fmla="*/ 0 w 2910"/>
                <a:gd name="T9" fmla="*/ 0 h 621"/>
                <a:gd name="T10" fmla="*/ 0 w 2910"/>
                <a:gd name="T11" fmla="*/ 0 h 621"/>
                <a:gd name="T12" fmla="*/ 0 w 2910"/>
                <a:gd name="T13" fmla="*/ 0 h 621"/>
                <a:gd name="T14" fmla="*/ 0 w 2910"/>
                <a:gd name="T15" fmla="*/ 0 h 621"/>
                <a:gd name="T16" fmla="*/ 0 w 2910"/>
                <a:gd name="T17" fmla="*/ 0 h 621"/>
                <a:gd name="T18" fmla="*/ 0 w 2910"/>
                <a:gd name="T19" fmla="*/ 0 h 621"/>
                <a:gd name="T20" fmla="*/ 0 w 2910"/>
                <a:gd name="T21" fmla="*/ 0 h 621"/>
                <a:gd name="T22" fmla="*/ 0 w 2910"/>
                <a:gd name="T23" fmla="*/ 0 h 621"/>
                <a:gd name="T24" fmla="*/ 0 w 2910"/>
                <a:gd name="T25" fmla="*/ 0 h 621"/>
                <a:gd name="T26" fmla="*/ 0 w 2910"/>
                <a:gd name="T27" fmla="*/ 0 h 621"/>
                <a:gd name="T28" fmla="*/ 0 w 2910"/>
                <a:gd name="T29" fmla="*/ 0 h 621"/>
                <a:gd name="T30" fmla="*/ 0 w 2910"/>
                <a:gd name="T31" fmla="*/ 0 h 621"/>
                <a:gd name="T32" fmla="*/ 0 w 2910"/>
                <a:gd name="T33" fmla="*/ 0 h 621"/>
                <a:gd name="T34" fmla="*/ 0 w 2910"/>
                <a:gd name="T35" fmla="*/ 0 h 621"/>
                <a:gd name="T36" fmla="*/ 0 w 2910"/>
                <a:gd name="T37" fmla="*/ 0 h 621"/>
                <a:gd name="T38" fmla="*/ 0 w 2910"/>
                <a:gd name="T39" fmla="*/ 0 h 621"/>
                <a:gd name="T40" fmla="*/ 0 w 2910"/>
                <a:gd name="T41" fmla="*/ 0 h 621"/>
                <a:gd name="T42" fmla="*/ 0 w 2910"/>
                <a:gd name="T43" fmla="*/ 0 h 621"/>
                <a:gd name="T44" fmla="*/ 0 w 2910"/>
                <a:gd name="T45" fmla="*/ 0 h 621"/>
                <a:gd name="T46" fmla="*/ 0 w 2910"/>
                <a:gd name="T47" fmla="*/ 0 h 621"/>
                <a:gd name="T48" fmla="*/ 0 w 2910"/>
                <a:gd name="T49" fmla="*/ 0 h 621"/>
                <a:gd name="T50" fmla="*/ 0 w 2910"/>
                <a:gd name="T51" fmla="*/ 0 h 621"/>
                <a:gd name="T52" fmla="*/ 0 w 2910"/>
                <a:gd name="T53" fmla="*/ 0 h 621"/>
                <a:gd name="T54" fmla="*/ 0 w 2910"/>
                <a:gd name="T55" fmla="*/ 0 h 6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10" h="621">
                  <a:moveTo>
                    <a:pt x="2910" y="88"/>
                  </a:moveTo>
                  <a:lnTo>
                    <a:pt x="2804" y="133"/>
                  </a:lnTo>
                  <a:lnTo>
                    <a:pt x="2671" y="192"/>
                  </a:lnTo>
                  <a:lnTo>
                    <a:pt x="2592" y="221"/>
                  </a:lnTo>
                  <a:lnTo>
                    <a:pt x="2496" y="244"/>
                  </a:lnTo>
                  <a:lnTo>
                    <a:pt x="2428" y="259"/>
                  </a:lnTo>
                  <a:lnTo>
                    <a:pt x="2350" y="262"/>
                  </a:lnTo>
                  <a:lnTo>
                    <a:pt x="2252" y="249"/>
                  </a:lnTo>
                  <a:lnTo>
                    <a:pt x="2173" y="231"/>
                  </a:lnTo>
                  <a:lnTo>
                    <a:pt x="2127" y="204"/>
                  </a:lnTo>
                  <a:lnTo>
                    <a:pt x="2073" y="171"/>
                  </a:lnTo>
                  <a:lnTo>
                    <a:pt x="2041" y="136"/>
                  </a:lnTo>
                  <a:lnTo>
                    <a:pt x="1983" y="92"/>
                  </a:lnTo>
                  <a:lnTo>
                    <a:pt x="1877" y="52"/>
                  </a:lnTo>
                  <a:lnTo>
                    <a:pt x="1739" y="20"/>
                  </a:lnTo>
                  <a:lnTo>
                    <a:pt x="1608" y="0"/>
                  </a:lnTo>
                  <a:lnTo>
                    <a:pt x="1456" y="15"/>
                  </a:lnTo>
                  <a:lnTo>
                    <a:pt x="1264" y="51"/>
                  </a:lnTo>
                  <a:lnTo>
                    <a:pt x="1100" y="100"/>
                  </a:lnTo>
                  <a:lnTo>
                    <a:pt x="906" y="173"/>
                  </a:lnTo>
                  <a:lnTo>
                    <a:pt x="751" y="241"/>
                  </a:lnTo>
                  <a:lnTo>
                    <a:pt x="585" y="341"/>
                  </a:lnTo>
                  <a:lnTo>
                    <a:pt x="421" y="431"/>
                  </a:lnTo>
                  <a:lnTo>
                    <a:pt x="294" y="492"/>
                  </a:lnTo>
                  <a:lnTo>
                    <a:pt x="230" y="521"/>
                  </a:lnTo>
                  <a:lnTo>
                    <a:pt x="134" y="560"/>
                  </a:lnTo>
                  <a:lnTo>
                    <a:pt x="47" y="595"/>
                  </a:lnTo>
                  <a:lnTo>
                    <a:pt x="0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9" name="Freeform 568"/>
            <p:cNvSpPr>
              <a:spLocks/>
            </p:cNvSpPr>
            <p:nvPr/>
          </p:nvSpPr>
          <p:spPr bwMode="auto">
            <a:xfrm>
              <a:off x="4588" y="891"/>
              <a:ext cx="606" cy="557"/>
            </a:xfrm>
            <a:custGeom>
              <a:avLst/>
              <a:gdLst>
                <a:gd name="T0" fmla="*/ 0 w 1819"/>
                <a:gd name="T1" fmla="*/ 0 h 1673"/>
                <a:gd name="T2" fmla="*/ 0 w 1819"/>
                <a:gd name="T3" fmla="*/ 0 h 1673"/>
                <a:gd name="T4" fmla="*/ 0 w 1819"/>
                <a:gd name="T5" fmla="*/ 0 h 1673"/>
                <a:gd name="T6" fmla="*/ 0 w 1819"/>
                <a:gd name="T7" fmla="*/ 0 h 1673"/>
                <a:gd name="T8" fmla="*/ 0 w 1819"/>
                <a:gd name="T9" fmla="*/ 0 h 1673"/>
                <a:gd name="T10" fmla="*/ 0 w 1819"/>
                <a:gd name="T11" fmla="*/ 0 h 1673"/>
                <a:gd name="T12" fmla="*/ 0 w 1819"/>
                <a:gd name="T13" fmla="*/ 0 h 1673"/>
                <a:gd name="T14" fmla="*/ 0 w 1819"/>
                <a:gd name="T15" fmla="*/ 0 h 1673"/>
                <a:gd name="T16" fmla="*/ 0 w 1819"/>
                <a:gd name="T17" fmla="*/ 0 h 1673"/>
                <a:gd name="T18" fmla="*/ 0 w 1819"/>
                <a:gd name="T19" fmla="*/ 0 h 1673"/>
                <a:gd name="T20" fmla="*/ 0 w 1819"/>
                <a:gd name="T21" fmla="*/ 0 h 1673"/>
                <a:gd name="T22" fmla="*/ 0 w 1819"/>
                <a:gd name="T23" fmla="*/ 0 h 1673"/>
                <a:gd name="T24" fmla="*/ 0 w 1819"/>
                <a:gd name="T25" fmla="*/ 0 h 1673"/>
                <a:gd name="T26" fmla="*/ 0 w 1819"/>
                <a:gd name="T27" fmla="*/ 0 h 1673"/>
                <a:gd name="T28" fmla="*/ 0 w 1819"/>
                <a:gd name="T29" fmla="*/ 0 h 1673"/>
                <a:gd name="T30" fmla="*/ 0 w 1819"/>
                <a:gd name="T31" fmla="*/ 0 h 1673"/>
                <a:gd name="T32" fmla="*/ 0 w 1819"/>
                <a:gd name="T33" fmla="*/ 0 h 1673"/>
                <a:gd name="T34" fmla="*/ 0 w 1819"/>
                <a:gd name="T35" fmla="*/ 0 h 1673"/>
                <a:gd name="T36" fmla="*/ 0 w 1819"/>
                <a:gd name="T37" fmla="*/ 0 h 1673"/>
                <a:gd name="T38" fmla="*/ 0 w 1819"/>
                <a:gd name="T39" fmla="*/ 0 h 1673"/>
                <a:gd name="T40" fmla="*/ 0 w 1819"/>
                <a:gd name="T41" fmla="*/ 0 h 1673"/>
                <a:gd name="T42" fmla="*/ 0 w 1819"/>
                <a:gd name="T43" fmla="*/ 0 h 1673"/>
                <a:gd name="T44" fmla="*/ 0 w 1819"/>
                <a:gd name="T45" fmla="*/ 0 h 1673"/>
                <a:gd name="T46" fmla="*/ 0 w 1819"/>
                <a:gd name="T47" fmla="*/ 0 h 1673"/>
                <a:gd name="T48" fmla="*/ 0 w 1819"/>
                <a:gd name="T49" fmla="*/ 0 h 1673"/>
                <a:gd name="T50" fmla="*/ 0 w 1819"/>
                <a:gd name="T51" fmla="*/ 0 h 1673"/>
                <a:gd name="T52" fmla="*/ 0 w 1819"/>
                <a:gd name="T53" fmla="*/ 0 h 1673"/>
                <a:gd name="T54" fmla="*/ 0 w 1819"/>
                <a:gd name="T55" fmla="*/ 0 h 1673"/>
                <a:gd name="T56" fmla="*/ 0 w 1819"/>
                <a:gd name="T57" fmla="*/ 0 h 1673"/>
                <a:gd name="T58" fmla="*/ 0 w 1819"/>
                <a:gd name="T59" fmla="*/ 0 h 1673"/>
                <a:gd name="T60" fmla="*/ 0 w 1819"/>
                <a:gd name="T61" fmla="*/ 0 h 1673"/>
                <a:gd name="T62" fmla="*/ 0 w 1819"/>
                <a:gd name="T63" fmla="*/ 0 h 1673"/>
                <a:gd name="T64" fmla="*/ 0 w 1819"/>
                <a:gd name="T65" fmla="*/ 0 h 1673"/>
                <a:gd name="T66" fmla="*/ 0 w 1819"/>
                <a:gd name="T67" fmla="*/ 0 h 1673"/>
                <a:gd name="T68" fmla="*/ 0 w 1819"/>
                <a:gd name="T69" fmla="*/ 0 h 1673"/>
                <a:gd name="T70" fmla="*/ 0 w 1819"/>
                <a:gd name="T71" fmla="*/ 0 h 1673"/>
                <a:gd name="T72" fmla="*/ 0 w 1819"/>
                <a:gd name="T73" fmla="*/ 0 h 1673"/>
                <a:gd name="T74" fmla="*/ 0 w 1819"/>
                <a:gd name="T75" fmla="*/ 0 h 1673"/>
                <a:gd name="T76" fmla="*/ 0 w 1819"/>
                <a:gd name="T77" fmla="*/ 0 h 1673"/>
                <a:gd name="T78" fmla="*/ 0 w 1819"/>
                <a:gd name="T79" fmla="*/ 0 h 1673"/>
                <a:gd name="T80" fmla="*/ 0 w 1819"/>
                <a:gd name="T81" fmla="*/ 0 h 1673"/>
                <a:gd name="T82" fmla="*/ 0 w 1819"/>
                <a:gd name="T83" fmla="*/ 0 h 1673"/>
                <a:gd name="T84" fmla="*/ 0 w 1819"/>
                <a:gd name="T85" fmla="*/ 0 h 1673"/>
                <a:gd name="T86" fmla="*/ 0 w 1819"/>
                <a:gd name="T87" fmla="*/ 0 h 1673"/>
                <a:gd name="T88" fmla="*/ 0 w 1819"/>
                <a:gd name="T89" fmla="*/ 0 h 1673"/>
                <a:gd name="T90" fmla="*/ 0 w 1819"/>
                <a:gd name="T91" fmla="*/ 0 h 16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9" h="1673">
                  <a:moveTo>
                    <a:pt x="1" y="560"/>
                  </a:moveTo>
                  <a:lnTo>
                    <a:pt x="0" y="515"/>
                  </a:lnTo>
                  <a:lnTo>
                    <a:pt x="1" y="459"/>
                  </a:lnTo>
                  <a:lnTo>
                    <a:pt x="7" y="410"/>
                  </a:lnTo>
                  <a:lnTo>
                    <a:pt x="11" y="365"/>
                  </a:lnTo>
                  <a:lnTo>
                    <a:pt x="18" y="315"/>
                  </a:lnTo>
                  <a:lnTo>
                    <a:pt x="31" y="274"/>
                  </a:lnTo>
                  <a:lnTo>
                    <a:pt x="36" y="254"/>
                  </a:lnTo>
                  <a:lnTo>
                    <a:pt x="45" y="223"/>
                  </a:lnTo>
                  <a:lnTo>
                    <a:pt x="64" y="158"/>
                  </a:lnTo>
                  <a:lnTo>
                    <a:pt x="85" y="126"/>
                  </a:lnTo>
                  <a:lnTo>
                    <a:pt x="101" y="105"/>
                  </a:lnTo>
                  <a:lnTo>
                    <a:pt x="122" y="77"/>
                  </a:lnTo>
                  <a:lnTo>
                    <a:pt x="157" y="49"/>
                  </a:lnTo>
                  <a:lnTo>
                    <a:pt x="211" y="25"/>
                  </a:lnTo>
                  <a:lnTo>
                    <a:pt x="263" y="10"/>
                  </a:lnTo>
                  <a:lnTo>
                    <a:pt x="314" y="7"/>
                  </a:lnTo>
                  <a:lnTo>
                    <a:pt x="358" y="5"/>
                  </a:lnTo>
                  <a:lnTo>
                    <a:pt x="392" y="3"/>
                  </a:lnTo>
                  <a:lnTo>
                    <a:pt x="439" y="0"/>
                  </a:lnTo>
                  <a:lnTo>
                    <a:pt x="482" y="4"/>
                  </a:lnTo>
                  <a:lnTo>
                    <a:pt x="575" y="30"/>
                  </a:lnTo>
                  <a:lnTo>
                    <a:pt x="647" y="49"/>
                  </a:lnTo>
                  <a:lnTo>
                    <a:pt x="707" y="73"/>
                  </a:lnTo>
                  <a:lnTo>
                    <a:pt x="758" y="94"/>
                  </a:lnTo>
                  <a:lnTo>
                    <a:pt x="817" y="119"/>
                  </a:lnTo>
                  <a:lnTo>
                    <a:pt x="858" y="133"/>
                  </a:lnTo>
                  <a:lnTo>
                    <a:pt x="893" y="144"/>
                  </a:lnTo>
                  <a:lnTo>
                    <a:pt x="944" y="160"/>
                  </a:lnTo>
                  <a:lnTo>
                    <a:pt x="987" y="168"/>
                  </a:lnTo>
                  <a:lnTo>
                    <a:pt x="1032" y="177"/>
                  </a:lnTo>
                  <a:lnTo>
                    <a:pt x="1077" y="185"/>
                  </a:lnTo>
                  <a:lnTo>
                    <a:pt x="1169" y="195"/>
                  </a:lnTo>
                  <a:lnTo>
                    <a:pt x="1253" y="188"/>
                  </a:lnTo>
                  <a:lnTo>
                    <a:pt x="1339" y="186"/>
                  </a:lnTo>
                  <a:lnTo>
                    <a:pt x="1421" y="190"/>
                  </a:lnTo>
                  <a:lnTo>
                    <a:pt x="1480" y="198"/>
                  </a:lnTo>
                  <a:lnTo>
                    <a:pt x="1539" y="203"/>
                  </a:lnTo>
                  <a:lnTo>
                    <a:pt x="1581" y="208"/>
                  </a:lnTo>
                  <a:lnTo>
                    <a:pt x="1620" y="216"/>
                  </a:lnTo>
                  <a:lnTo>
                    <a:pt x="1662" y="233"/>
                  </a:lnTo>
                  <a:lnTo>
                    <a:pt x="1711" y="251"/>
                  </a:lnTo>
                  <a:lnTo>
                    <a:pt x="1754" y="276"/>
                  </a:lnTo>
                  <a:lnTo>
                    <a:pt x="1798" y="306"/>
                  </a:lnTo>
                  <a:lnTo>
                    <a:pt x="1817" y="331"/>
                  </a:lnTo>
                  <a:lnTo>
                    <a:pt x="1819" y="346"/>
                  </a:lnTo>
                  <a:lnTo>
                    <a:pt x="1811" y="377"/>
                  </a:lnTo>
                  <a:lnTo>
                    <a:pt x="1796" y="406"/>
                  </a:lnTo>
                  <a:lnTo>
                    <a:pt x="1772" y="465"/>
                  </a:lnTo>
                  <a:lnTo>
                    <a:pt x="1740" y="537"/>
                  </a:lnTo>
                  <a:lnTo>
                    <a:pt x="1694" y="631"/>
                  </a:lnTo>
                  <a:lnTo>
                    <a:pt x="1648" y="713"/>
                  </a:lnTo>
                  <a:lnTo>
                    <a:pt x="1611" y="780"/>
                  </a:lnTo>
                  <a:lnTo>
                    <a:pt x="1554" y="867"/>
                  </a:lnTo>
                  <a:lnTo>
                    <a:pt x="1515" y="914"/>
                  </a:lnTo>
                  <a:lnTo>
                    <a:pt x="1481" y="954"/>
                  </a:lnTo>
                  <a:lnTo>
                    <a:pt x="1447" y="997"/>
                  </a:lnTo>
                  <a:lnTo>
                    <a:pt x="1395" y="1043"/>
                  </a:lnTo>
                  <a:lnTo>
                    <a:pt x="1296" y="1133"/>
                  </a:lnTo>
                  <a:lnTo>
                    <a:pt x="1231" y="1209"/>
                  </a:lnTo>
                  <a:lnTo>
                    <a:pt x="1144" y="1294"/>
                  </a:lnTo>
                  <a:lnTo>
                    <a:pt x="1053" y="1375"/>
                  </a:lnTo>
                  <a:lnTo>
                    <a:pt x="973" y="1463"/>
                  </a:lnTo>
                  <a:lnTo>
                    <a:pt x="893" y="1522"/>
                  </a:lnTo>
                  <a:lnTo>
                    <a:pt x="844" y="1552"/>
                  </a:lnTo>
                  <a:lnTo>
                    <a:pt x="761" y="1590"/>
                  </a:lnTo>
                  <a:lnTo>
                    <a:pt x="701" y="1608"/>
                  </a:lnTo>
                  <a:lnTo>
                    <a:pt x="619" y="1626"/>
                  </a:lnTo>
                  <a:lnTo>
                    <a:pt x="549" y="1649"/>
                  </a:lnTo>
                  <a:lnTo>
                    <a:pt x="505" y="1657"/>
                  </a:lnTo>
                  <a:lnTo>
                    <a:pt x="426" y="1666"/>
                  </a:lnTo>
                  <a:lnTo>
                    <a:pt x="368" y="1673"/>
                  </a:lnTo>
                  <a:lnTo>
                    <a:pt x="299" y="1667"/>
                  </a:lnTo>
                  <a:lnTo>
                    <a:pt x="243" y="1654"/>
                  </a:lnTo>
                  <a:lnTo>
                    <a:pt x="187" y="1622"/>
                  </a:lnTo>
                  <a:lnTo>
                    <a:pt x="145" y="1594"/>
                  </a:lnTo>
                  <a:lnTo>
                    <a:pt x="121" y="1561"/>
                  </a:lnTo>
                  <a:lnTo>
                    <a:pt x="103" y="1529"/>
                  </a:lnTo>
                  <a:lnTo>
                    <a:pt x="88" y="1476"/>
                  </a:lnTo>
                  <a:lnTo>
                    <a:pt x="81" y="1428"/>
                  </a:lnTo>
                  <a:lnTo>
                    <a:pt x="80" y="1380"/>
                  </a:lnTo>
                  <a:lnTo>
                    <a:pt x="80" y="1361"/>
                  </a:lnTo>
                  <a:lnTo>
                    <a:pt x="89" y="1269"/>
                  </a:lnTo>
                  <a:lnTo>
                    <a:pt x="104" y="1187"/>
                  </a:lnTo>
                  <a:lnTo>
                    <a:pt x="117" y="1117"/>
                  </a:lnTo>
                  <a:lnTo>
                    <a:pt x="128" y="1076"/>
                  </a:lnTo>
                  <a:lnTo>
                    <a:pt x="140" y="983"/>
                  </a:lnTo>
                  <a:lnTo>
                    <a:pt x="117" y="889"/>
                  </a:lnTo>
                  <a:lnTo>
                    <a:pt x="88" y="810"/>
                  </a:lnTo>
                  <a:lnTo>
                    <a:pt x="34" y="687"/>
                  </a:lnTo>
                  <a:lnTo>
                    <a:pt x="10" y="615"/>
                  </a:lnTo>
                  <a:lnTo>
                    <a:pt x="1" y="5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0" name="Freeform 569"/>
            <p:cNvSpPr>
              <a:spLocks/>
            </p:cNvSpPr>
            <p:nvPr/>
          </p:nvSpPr>
          <p:spPr bwMode="auto">
            <a:xfrm>
              <a:off x="616" y="1486"/>
              <a:ext cx="1225" cy="974"/>
            </a:xfrm>
            <a:custGeom>
              <a:avLst/>
              <a:gdLst>
                <a:gd name="T0" fmla="*/ 0 w 3674"/>
                <a:gd name="T1" fmla="*/ 0 h 2922"/>
                <a:gd name="T2" fmla="*/ 0 w 3674"/>
                <a:gd name="T3" fmla="*/ 0 h 2922"/>
                <a:gd name="T4" fmla="*/ 0 w 3674"/>
                <a:gd name="T5" fmla="*/ 0 h 2922"/>
                <a:gd name="T6" fmla="*/ 0 w 3674"/>
                <a:gd name="T7" fmla="*/ 0 h 2922"/>
                <a:gd name="T8" fmla="*/ 0 w 3674"/>
                <a:gd name="T9" fmla="*/ 0 h 2922"/>
                <a:gd name="T10" fmla="*/ 0 w 3674"/>
                <a:gd name="T11" fmla="*/ 0 h 2922"/>
                <a:gd name="T12" fmla="*/ 0 w 3674"/>
                <a:gd name="T13" fmla="*/ 0 h 2922"/>
                <a:gd name="T14" fmla="*/ 0 w 3674"/>
                <a:gd name="T15" fmla="*/ 0 h 2922"/>
                <a:gd name="T16" fmla="*/ 0 w 3674"/>
                <a:gd name="T17" fmla="*/ 0 h 2922"/>
                <a:gd name="T18" fmla="*/ 0 w 3674"/>
                <a:gd name="T19" fmla="*/ 0 h 2922"/>
                <a:gd name="T20" fmla="*/ 0 w 3674"/>
                <a:gd name="T21" fmla="*/ 0 h 2922"/>
                <a:gd name="T22" fmla="*/ 0 w 3674"/>
                <a:gd name="T23" fmla="*/ 0 h 2922"/>
                <a:gd name="T24" fmla="*/ 0 w 3674"/>
                <a:gd name="T25" fmla="*/ 0 h 2922"/>
                <a:gd name="T26" fmla="*/ 0 w 3674"/>
                <a:gd name="T27" fmla="*/ 0 h 2922"/>
                <a:gd name="T28" fmla="*/ 0 w 3674"/>
                <a:gd name="T29" fmla="*/ 0 h 2922"/>
                <a:gd name="T30" fmla="*/ 0 w 3674"/>
                <a:gd name="T31" fmla="*/ 0 h 2922"/>
                <a:gd name="T32" fmla="*/ 0 w 3674"/>
                <a:gd name="T33" fmla="*/ 0 h 2922"/>
                <a:gd name="T34" fmla="*/ 0 w 3674"/>
                <a:gd name="T35" fmla="*/ 0 h 2922"/>
                <a:gd name="T36" fmla="*/ 0 w 3674"/>
                <a:gd name="T37" fmla="*/ 0 h 2922"/>
                <a:gd name="T38" fmla="*/ 0 w 3674"/>
                <a:gd name="T39" fmla="*/ 0 h 2922"/>
                <a:gd name="T40" fmla="*/ 0 w 3674"/>
                <a:gd name="T41" fmla="*/ 0 h 2922"/>
                <a:gd name="T42" fmla="*/ 0 w 3674"/>
                <a:gd name="T43" fmla="*/ 0 h 2922"/>
                <a:gd name="T44" fmla="*/ 0 w 3674"/>
                <a:gd name="T45" fmla="*/ 0 h 2922"/>
                <a:gd name="T46" fmla="*/ 0 w 3674"/>
                <a:gd name="T47" fmla="*/ 0 h 2922"/>
                <a:gd name="T48" fmla="*/ 0 w 3674"/>
                <a:gd name="T49" fmla="*/ 0 h 2922"/>
                <a:gd name="T50" fmla="*/ 0 w 3674"/>
                <a:gd name="T51" fmla="*/ 0 h 2922"/>
                <a:gd name="T52" fmla="*/ 0 w 3674"/>
                <a:gd name="T53" fmla="*/ 0 h 2922"/>
                <a:gd name="T54" fmla="*/ 0 w 3674"/>
                <a:gd name="T55" fmla="*/ 0 h 2922"/>
                <a:gd name="T56" fmla="*/ 0 w 3674"/>
                <a:gd name="T57" fmla="*/ 0 h 2922"/>
                <a:gd name="T58" fmla="*/ 0 w 3674"/>
                <a:gd name="T59" fmla="*/ 0 h 2922"/>
                <a:gd name="T60" fmla="*/ 0 w 3674"/>
                <a:gd name="T61" fmla="*/ 0 h 2922"/>
                <a:gd name="T62" fmla="*/ 0 w 3674"/>
                <a:gd name="T63" fmla="*/ 0 h 2922"/>
                <a:gd name="T64" fmla="*/ 0 w 3674"/>
                <a:gd name="T65" fmla="*/ 0 h 2922"/>
                <a:gd name="T66" fmla="*/ 0 w 3674"/>
                <a:gd name="T67" fmla="*/ 0 h 2922"/>
                <a:gd name="T68" fmla="*/ 0 w 3674"/>
                <a:gd name="T69" fmla="*/ 0 h 2922"/>
                <a:gd name="T70" fmla="*/ 0 w 3674"/>
                <a:gd name="T71" fmla="*/ 0 h 2922"/>
                <a:gd name="T72" fmla="*/ 0 w 3674"/>
                <a:gd name="T73" fmla="*/ 0 h 2922"/>
                <a:gd name="T74" fmla="*/ 0 w 3674"/>
                <a:gd name="T75" fmla="*/ 0 h 2922"/>
                <a:gd name="T76" fmla="*/ 0 w 3674"/>
                <a:gd name="T77" fmla="*/ 0 h 2922"/>
                <a:gd name="T78" fmla="*/ 0 w 3674"/>
                <a:gd name="T79" fmla="*/ 0 h 2922"/>
                <a:gd name="T80" fmla="*/ 0 w 3674"/>
                <a:gd name="T81" fmla="*/ 0 h 2922"/>
                <a:gd name="T82" fmla="*/ 0 w 3674"/>
                <a:gd name="T83" fmla="*/ 0 h 2922"/>
                <a:gd name="T84" fmla="*/ 0 w 3674"/>
                <a:gd name="T85" fmla="*/ 0 h 2922"/>
                <a:gd name="T86" fmla="*/ 0 w 3674"/>
                <a:gd name="T87" fmla="*/ 0 h 2922"/>
                <a:gd name="T88" fmla="*/ 0 w 3674"/>
                <a:gd name="T89" fmla="*/ 0 h 2922"/>
                <a:gd name="T90" fmla="*/ 0 w 3674"/>
                <a:gd name="T91" fmla="*/ 0 h 2922"/>
                <a:gd name="T92" fmla="*/ 0 w 3674"/>
                <a:gd name="T93" fmla="*/ 0 h 2922"/>
                <a:gd name="T94" fmla="*/ 0 w 3674"/>
                <a:gd name="T95" fmla="*/ 0 h 2922"/>
                <a:gd name="T96" fmla="*/ 0 w 3674"/>
                <a:gd name="T97" fmla="*/ 0 h 2922"/>
                <a:gd name="T98" fmla="*/ 0 w 3674"/>
                <a:gd name="T99" fmla="*/ 0 h 2922"/>
                <a:gd name="T100" fmla="*/ 0 w 3674"/>
                <a:gd name="T101" fmla="*/ 0 h 29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74" h="2922">
                  <a:moveTo>
                    <a:pt x="0" y="196"/>
                  </a:moveTo>
                  <a:lnTo>
                    <a:pt x="12" y="184"/>
                  </a:lnTo>
                  <a:lnTo>
                    <a:pt x="28" y="160"/>
                  </a:lnTo>
                  <a:lnTo>
                    <a:pt x="33" y="138"/>
                  </a:lnTo>
                  <a:lnTo>
                    <a:pt x="40" y="95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59" y="50"/>
                  </a:lnTo>
                  <a:lnTo>
                    <a:pt x="74" y="35"/>
                  </a:lnTo>
                  <a:lnTo>
                    <a:pt x="94" y="23"/>
                  </a:lnTo>
                  <a:lnTo>
                    <a:pt x="111" y="10"/>
                  </a:lnTo>
                  <a:lnTo>
                    <a:pt x="148" y="2"/>
                  </a:lnTo>
                  <a:lnTo>
                    <a:pt x="158" y="0"/>
                  </a:lnTo>
                  <a:lnTo>
                    <a:pt x="181" y="2"/>
                  </a:lnTo>
                  <a:lnTo>
                    <a:pt x="198" y="13"/>
                  </a:lnTo>
                  <a:lnTo>
                    <a:pt x="218" y="35"/>
                  </a:lnTo>
                  <a:lnTo>
                    <a:pt x="237" y="69"/>
                  </a:lnTo>
                  <a:lnTo>
                    <a:pt x="245" y="103"/>
                  </a:lnTo>
                  <a:lnTo>
                    <a:pt x="254" y="142"/>
                  </a:lnTo>
                  <a:lnTo>
                    <a:pt x="267" y="164"/>
                  </a:lnTo>
                  <a:lnTo>
                    <a:pt x="293" y="189"/>
                  </a:lnTo>
                  <a:lnTo>
                    <a:pt x="316" y="210"/>
                  </a:lnTo>
                  <a:lnTo>
                    <a:pt x="342" y="220"/>
                  </a:lnTo>
                  <a:lnTo>
                    <a:pt x="362" y="231"/>
                  </a:lnTo>
                  <a:lnTo>
                    <a:pt x="398" y="240"/>
                  </a:lnTo>
                  <a:lnTo>
                    <a:pt x="422" y="250"/>
                  </a:lnTo>
                  <a:lnTo>
                    <a:pt x="447" y="266"/>
                  </a:lnTo>
                  <a:lnTo>
                    <a:pt x="451" y="293"/>
                  </a:lnTo>
                  <a:lnTo>
                    <a:pt x="459" y="323"/>
                  </a:lnTo>
                  <a:lnTo>
                    <a:pt x="465" y="354"/>
                  </a:lnTo>
                  <a:lnTo>
                    <a:pt x="472" y="376"/>
                  </a:lnTo>
                  <a:lnTo>
                    <a:pt x="481" y="399"/>
                  </a:lnTo>
                  <a:lnTo>
                    <a:pt x="501" y="409"/>
                  </a:lnTo>
                  <a:lnTo>
                    <a:pt x="522" y="410"/>
                  </a:lnTo>
                  <a:lnTo>
                    <a:pt x="542" y="404"/>
                  </a:lnTo>
                  <a:lnTo>
                    <a:pt x="570" y="377"/>
                  </a:lnTo>
                  <a:lnTo>
                    <a:pt x="588" y="355"/>
                  </a:lnTo>
                  <a:lnTo>
                    <a:pt x="604" y="328"/>
                  </a:lnTo>
                  <a:lnTo>
                    <a:pt x="616" y="309"/>
                  </a:lnTo>
                  <a:lnTo>
                    <a:pt x="624" y="298"/>
                  </a:lnTo>
                  <a:lnTo>
                    <a:pt x="637" y="271"/>
                  </a:lnTo>
                  <a:lnTo>
                    <a:pt x="662" y="241"/>
                  </a:lnTo>
                  <a:lnTo>
                    <a:pt x="693" y="217"/>
                  </a:lnTo>
                  <a:lnTo>
                    <a:pt x="718" y="202"/>
                  </a:lnTo>
                  <a:lnTo>
                    <a:pt x="767" y="185"/>
                  </a:lnTo>
                  <a:lnTo>
                    <a:pt x="799" y="185"/>
                  </a:lnTo>
                  <a:lnTo>
                    <a:pt x="832" y="192"/>
                  </a:lnTo>
                  <a:lnTo>
                    <a:pt x="854" y="203"/>
                  </a:lnTo>
                  <a:lnTo>
                    <a:pt x="872" y="216"/>
                  </a:lnTo>
                  <a:lnTo>
                    <a:pt x="892" y="240"/>
                  </a:lnTo>
                  <a:lnTo>
                    <a:pt x="906" y="247"/>
                  </a:lnTo>
                  <a:lnTo>
                    <a:pt x="937" y="250"/>
                  </a:lnTo>
                  <a:lnTo>
                    <a:pt x="973" y="246"/>
                  </a:lnTo>
                  <a:lnTo>
                    <a:pt x="1023" y="251"/>
                  </a:lnTo>
                  <a:lnTo>
                    <a:pt x="1068" y="256"/>
                  </a:lnTo>
                  <a:lnTo>
                    <a:pt x="1105" y="267"/>
                  </a:lnTo>
                  <a:lnTo>
                    <a:pt x="1165" y="271"/>
                  </a:lnTo>
                  <a:lnTo>
                    <a:pt x="1268" y="275"/>
                  </a:lnTo>
                  <a:lnTo>
                    <a:pt x="1329" y="285"/>
                  </a:lnTo>
                  <a:lnTo>
                    <a:pt x="1367" y="310"/>
                  </a:lnTo>
                  <a:lnTo>
                    <a:pt x="1393" y="330"/>
                  </a:lnTo>
                  <a:lnTo>
                    <a:pt x="1403" y="347"/>
                  </a:lnTo>
                  <a:lnTo>
                    <a:pt x="1415" y="375"/>
                  </a:lnTo>
                  <a:lnTo>
                    <a:pt x="1424" y="391"/>
                  </a:lnTo>
                  <a:lnTo>
                    <a:pt x="1442" y="414"/>
                  </a:lnTo>
                  <a:lnTo>
                    <a:pt x="1473" y="421"/>
                  </a:lnTo>
                  <a:lnTo>
                    <a:pt x="1483" y="414"/>
                  </a:lnTo>
                  <a:lnTo>
                    <a:pt x="1499" y="396"/>
                  </a:lnTo>
                  <a:lnTo>
                    <a:pt x="1505" y="387"/>
                  </a:lnTo>
                  <a:lnTo>
                    <a:pt x="1510" y="373"/>
                  </a:lnTo>
                  <a:lnTo>
                    <a:pt x="1526" y="355"/>
                  </a:lnTo>
                  <a:lnTo>
                    <a:pt x="1549" y="353"/>
                  </a:lnTo>
                  <a:lnTo>
                    <a:pt x="1577" y="369"/>
                  </a:lnTo>
                  <a:lnTo>
                    <a:pt x="1584" y="383"/>
                  </a:lnTo>
                  <a:lnTo>
                    <a:pt x="1592" y="408"/>
                  </a:lnTo>
                  <a:lnTo>
                    <a:pt x="1613" y="461"/>
                  </a:lnTo>
                  <a:lnTo>
                    <a:pt x="1623" y="471"/>
                  </a:lnTo>
                  <a:lnTo>
                    <a:pt x="1644" y="475"/>
                  </a:lnTo>
                  <a:lnTo>
                    <a:pt x="1678" y="481"/>
                  </a:lnTo>
                  <a:lnTo>
                    <a:pt x="1693" y="492"/>
                  </a:lnTo>
                  <a:lnTo>
                    <a:pt x="1710" y="514"/>
                  </a:lnTo>
                  <a:lnTo>
                    <a:pt x="1731" y="548"/>
                  </a:lnTo>
                  <a:lnTo>
                    <a:pt x="1742" y="590"/>
                  </a:lnTo>
                  <a:lnTo>
                    <a:pt x="1758" y="614"/>
                  </a:lnTo>
                  <a:lnTo>
                    <a:pt x="1777" y="640"/>
                  </a:lnTo>
                  <a:lnTo>
                    <a:pt x="1794" y="651"/>
                  </a:lnTo>
                  <a:lnTo>
                    <a:pt x="1847" y="653"/>
                  </a:lnTo>
                  <a:lnTo>
                    <a:pt x="1896" y="658"/>
                  </a:lnTo>
                  <a:lnTo>
                    <a:pt x="1979" y="667"/>
                  </a:lnTo>
                  <a:lnTo>
                    <a:pt x="2074" y="681"/>
                  </a:lnTo>
                  <a:lnTo>
                    <a:pt x="2145" y="693"/>
                  </a:lnTo>
                  <a:lnTo>
                    <a:pt x="2208" y="713"/>
                  </a:lnTo>
                  <a:lnTo>
                    <a:pt x="2263" y="736"/>
                  </a:lnTo>
                  <a:lnTo>
                    <a:pt x="2295" y="747"/>
                  </a:lnTo>
                  <a:lnTo>
                    <a:pt x="2350" y="753"/>
                  </a:lnTo>
                  <a:lnTo>
                    <a:pt x="2427" y="754"/>
                  </a:lnTo>
                  <a:lnTo>
                    <a:pt x="2594" y="742"/>
                  </a:lnTo>
                  <a:lnTo>
                    <a:pt x="2745" y="731"/>
                  </a:lnTo>
                  <a:lnTo>
                    <a:pt x="2821" y="721"/>
                  </a:lnTo>
                  <a:lnTo>
                    <a:pt x="2876" y="718"/>
                  </a:lnTo>
                  <a:lnTo>
                    <a:pt x="2944" y="726"/>
                  </a:lnTo>
                  <a:lnTo>
                    <a:pt x="3039" y="749"/>
                  </a:lnTo>
                  <a:lnTo>
                    <a:pt x="3111" y="773"/>
                  </a:lnTo>
                  <a:lnTo>
                    <a:pt x="3198" y="817"/>
                  </a:lnTo>
                  <a:lnTo>
                    <a:pt x="3252" y="850"/>
                  </a:lnTo>
                  <a:lnTo>
                    <a:pt x="3273" y="878"/>
                  </a:lnTo>
                  <a:lnTo>
                    <a:pt x="3289" y="903"/>
                  </a:lnTo>
                  <a:lnTo>
                    <a:pt x="3295" y="923"/>
                  </a:lnTo>
                  <a:lnTo>
                    <a:pt x="3307" y="962"/>
                  </a:lnTo>
                  <a:lnTo>
                    <a:pt x="3316" y="976"/>
                  </a:lnTo>
                  <a:lnTo>
                    <a:pt x="3339" y="999"/>
                  </a:lnTo>
                  <a:lnTo>
                    <a:pt x="3422" y="1063"/>
                  </a:lnTo>
                  <a:lnTo>
                    <a:pt x="3482" y="1126"/>
                  </a:lnTo>
                  <a:lnTo>
                    <a:pt x="3523" y="1174"/>
                  </a:lnTo>
                  <a:lnTo>
                    <a:pt x="3540" y="1219"/>
                  </a:lnTo>
                  <a:lnTo>
                    <a:pt x="3553" y="1268"/>
                  </a:lnTo>
                  <a:lnTo>
                    <a:pt x="3553" y="1336"/>
                  </a:lnTo>
                  <a:lnTo>
                    <a:pt x="3552" y="1375"/>
                  </a:lnTo>
                  <a:lnTo>
                    <a:pt x="3551" y="1420"/>
                  </a:lnTo>
                  <a:lnTo>
                    <a:pt x="3548" y="1468"/>
                  </a:lnTo>
                  <a:lnTo>
                    <a:pt x="3540" y="1505"/>
                  </a:lnTo>
                  <a:lnTo>
                    <a:pt x="3536" y="1540"/>
                  </a:lnTo>
                  <a:lnTo>
                    <a:pt x="3532" y="1575"/>
                  </a:lnTo>
                  <a:lnTo>
                    <a:pt x="3532" y="1608"/>
                  </a:lnTo>
                  <a:lnTo>
                    <a:pt x="3530" y="1652"/>
                  </a:lnTo>
                  <a:lnTo>
                    <a:pt x="3532" y="1717"/>
                  </a:lnTo>
                  <a:lnTo>
                    <a:pt x="3540" y="1762"/>
                  </a:lnTo>
                  <a:lnTo>
                    <a:pt x="3552" y="1796"/>
                  </a:lnTo>
                  <a:lnTo>
                    <a:pt x="3568" y="1839"/>
                  </a:lnTo>
                  <a:lnTo>
                    <a:pt x="3591" y="1878"/>
                  </a:lnTo>
                  <a:lnTo>
                    <a:pt x="3613" y="1925"/>
                  </a:lnTo>
                  <a:lnTo>
                    <a:pt x="3634" y="1960"/>
                  </a:lnTo>
                  <a:lnTo>
                    <a:pt x="3653" y="2006"/>
                  </a:lnTo>
                  <a:lnTo>
                    <a:pt x="3668" y="2060"/>
                  </a:lnTo>
                  <a:lnTo>
                    <a:pt x="3674" y="2112"/>
                  </a:lnTo>
                  <a:lnTo>
                    <a:pt x="3671" y="2193"/>
                  </a:lnTo>
                  <a:lnTo>
                    <a:pt x="3650" y="2298"/>
                  </a:lnTo>
                  <a:lnTo>
                    <a:pt x="3598" y="2443"/>
                  </a:lnTo>
                  <a:lnTo>
                    <a:pt x="3558" y="2530"/>
                  </a:lnTo>
                  <a:lnTo>
                    <a:pt x="3521" y="2601"/>
                  </a:lnTo>
                  <a:lnTo>
                    <a:pt x="3474" y="2683"/>
                  </a:lnTo>
                  <a:lnTo>
                    <a:pt x="3405" y="2748"/>
                  </a:lnTo>
                  <a:lnTo>
                    <a:pt x="3337" y="2804"/>
                  </a:lnTo>
                  <a:lnTo>
                    <a:pt x="3277" y="2841"/>
                  </a:lnTo>
                  <a:lnTo>
                    <a:pt x="3215" y="2870"/>
                  </a:lnTo>
                  <a:lnTo>
                    <a:pt x="3143" y="2888"/>
                  </a:lnTo>
                  <a:lnTo>
                    <a:pt x="3053" y="2903"/>
                  </a:lnTo>
                  <a:lnTo>
                    <a:pt x="2937" y="2904"/>
                  </a:lnTo>
                  <a:lnTo>
                    <a:pt x="2780" y="2906"/>
                  </a:lnTo>
                  <a:lnTo>
                    <a:pt x="2648" y="2904"/>
                  </a:lnTo>
                  <a:lnTo>
                    <a:pt x="2508" y="2910"/>
                  </a:lnTo>
                  <a:lnTo>
                    <a:pt x="2383" y="2917"/>
                  </a:lnTo>
                  <a:lnTo>
                    <a:pt x="2329" y="292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1" name="Freeform 570"/>
            <p:cNvSpPr>
              <a:spLocks/>
            </p:cNvSpPr>
            <p:nvPr/>
          </p:nvSpPr>
          <p:spPr bwMode="auto">
            <a:xfrm>
              <a:off x="540" y="1395"/>
              <a:ext cx="1860" cy="1299"/>
            </a:xfrm>
            <a:custGeom>
              <a:avLst/>
              <a:gdLst>
                <a:gd name="T0" fmla="*/ 0 w 5582"/>
                <a:gd name="T1" fmla="*/ 0 h 3895"/>
                <a:gd name="T2" fmla="*/ 0 w 5582"/>
                <a:gd name="T3" fmla="*/ 0 h 3895"/>
                <a:gd name="T4" fmla="*/ 0 w 5582"/>
                <a:gd name="T5" fmla="*/ 0 h 3895"/>
                <a:gd name="T6" fmla="*/ 0 w 5582"/>
                <a:gd name="T7" fmla="*/ 0 h 3895"/>
                <a:gd name="T8" fmla="*/ 0 w 5582"/>
                <a:gd name="T9" fmla="*/ 0 h 3895"/>
                <a:gd name="T10" fmla="*/ 0 w 5582"/>
                <a:gd name="T11" fmla="*/ 0 h 3895"/>
                <a:gd name="T12" fmla="*/ 0 w 5582"/>
                <a:gd name="T13" fmla="*/ 0 h 3895"/>
                <a:gd name="T14" fmla="*/ 0 w 5582"/>
                <a:gd name="T15" fmla="*/ 0 h 3895"/>
                <a:gd name="T16" fmla="*/ 0 w 5582"/>
                <a:gd name="T17" fmla="*/ 0 h 3895"/>
                <a:gd name="T18" fmla="*/ 0 w 5582"/>
                <a:gd name="T19" fmla="*/ 0 h 3895"/>
                <a:gd name="T20" fmla="*/ 0 w 5582"/>
                <a:gd name="T21" fmla="*/ 0 h 3895"/>
                <a:gd name="T22" fmla="*/ 0 w 5582"/>
                <a:gd name="T23" fmla="*/ 0 h 3895"/>
                <a:gd name="T24" fmla="*/ 0 w 5582"/>
                <a:gd name="T25" fmla="*/ 0 h 3895"/>
                <a:gd name="T26" fmla="*/ 0 w 5582"/>
                <a:gd name="T27" fmla="*/ 0 h 3895"/>
                <a:gd name="T28" fmla="*/ 0 w 5582"/>
                <a:gd name="T29" fmla="*/ 0 h 3895"/>
                <a:gd name="T30" fmla="*/ 0 w 5582"/>
                <a:gd name="T31" fmla="*/ 0 h 3895"/>
                <a:gd name="T32" fmla="*/ 0 w 5582"/>
                <a:gd name="T33" fmla="*/ 0 h 3895"/>
                <a:gd name="T34" fmla="*/ 0 w 5582"/>
                <a:gd name="T35" fmla="*/ 0 h 3895"/>
                <a:gd name="T36" fmla="*/ 0 w 5582"/>
                <a:gd name="T37" fmla="*/ 0 h 3895"/>
                <a:gd name="T38" fmla="*/ 0 w 5582"/>
                <a:gd name="T39" fmla="*/ 0 h 3895"/>
                <a:gd name="T40" fmla="*/ 0 w 5582"/>
                <a:gd name="T41" fmla="*/ 0 h 3895"/>
                <a:gd name="T42" fmla="*/ 0 w 5582"/>
                <a:gd name="T43" fmla="*/ 0 h 3895"/>
                <a:gd name="T44" fmla="*/ 0 w 5582"/>
                <a:gd name="T45" fmla="*/ 0 h 3895"/>
                <a:gd name="T46" fmla="*/ 0 w 5582"/>
                <a:gd name="T47" fmla="*/ 0 h 3895"/>
                <a:gd name="T48" fmla="*/ 0 w 5582"/>
                <a:gd name="T49" fmla="*/ 0 h 3895"/>
                <a:gd name="T50" fmla="*/ 0 w 5582"/>
                <a:gd name="T51" fmla="*/ 0 h 3895"/>
                <a:gd name="T52" fmla="*/ 0 w 5582"/>
                <a:gd name="T53" fmla="*/ 0 h 3895"/>
                <a:gd name="T54" fmla="*/ 0 w 5582"/>
                <a:gd name="T55" fmla="*/ 0 h 3895"/>
                <a:gd name="T56" fmla="*/ 0 w 5582"/>
                <a:gd name="T57" fmla="*/ 0 h 3895"/>
                <a:gd name="T58" fmla="*/ 0 w 5582"/>
                <a:gd name="T59" fmla="*/ 0 h 3895"/>
                <a:gd name="T60" fmla="*/ 0 w 5582"/>
                <a:gd name="T61" fmla="*/ 0 h 3895"/>
                <a:gd name="T62" fmla="*/ 0 w 5582"/>
                <a:gd name="T63" fmla="*/ 0 h 3895"/>
                <a:gd name="T64" fmla="*/ 0 w 5582"/>
                <a:gd name="T65" fmla="*/ 0 h 3895"/>
                <a:gd name="T66" fmla="*/ 0 w 5582"/>
                <a:gd name="T67" fmla="*/ 0 h 3895"/>
                <a:gd name="T68" fmla="*/ 0 w 5582"/>
                <a:gd name="T69" fmla="*/ 0 h 3895"/>
                <a:gd name="T70" fmla="*/ 0 w 5582"/>
                <a:gd name="T71" fmla="*/ 0 h 3895"/>
                <a:gd name="T72" fmla="*/ 0 w 5582"/>
                <a:gd name="T73" fmla="*/ 0 h 3895"/>
                <a:gd name="T74" fmla="*/ 0 w 5582"/>
                <a:gd name="T75" fmla="*/ 0 h 3895"/>
                <a:gd name="T76" fmla="*/ 0 w 5582"/>
                <a:gd name="T77" fmla="*/ 0 h 3895"/>
                <a:gd name="T78" fmla="*/ 0 w 5582"/>
                <a:gd name="T79" fmla="*/ 0 h 3895"/>
                <a:gd name="T80" fmla="*/ 0 w 5582"/>
                <a:gd name="T81" fmla="*/ 0 h 3895"/>
                <a:gd name="T82" fmla="*/ 0 w 5582"/>
                <a:gd name="T83" fmla="*/ 0 h 3895"/>
                <a:gd name="T84" fmla="*/ 0 w 5582"/>
                <a:gd name="T85" fmla="*/ 0 h 3895"/>
                <a:gd name="T86" fmla="*/ 0 w 5582"/>
                <a:gd name="T87" fmla="*/ 0 h 3895"/>
                <a:gd name="T88" fmla="*/ 0 w 5582"/>
                <a:gd name="T89" fmla="*/ 0 h 3895"/>
                <a:gd name="T90" fmla="*/ 0 w 5582"/>
                <a:gd name="T91" fmla="*/ 0 h 3895"/>
                <a:gd name="T92" fmla="*/ 0 w 5582"/>
                <a:gd name="T93" fmla="*/ 0 h 3895"/>
                <a:gd name="T94" fmla="*/ 0 w 5582"/>
                <a:gd name="T95" fmla="*/ 0 h 3895"/>
                <a:gd name="T96" fmla="*/ 0 w 5582"/>
                <a:gd name="T97" fmla="*/ 0 h 3895"/>
                <a:gd name="T98" fmla="*/ 0 w 5582"/>
                <a:gd name="T99" fmla="*/ 0 h 3895"/>
                <a:gd name="T100" fmla="*/ 0 w 5582"/>
                <a:gd name="T101" fmla="*/ 0 h 3895"/>
                <a:gd name="T102" fmla="*/ 0 w 5582"/>
                <a:gd name="T103" fmla="*/ 0 h 38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582" h="3895">
                  <a:moveTo>
                    <a:pt x="0" y="226"/>
                  </a:moveTo>
                  <a:lnTo>
                    <a:pt x="6" y="223"/>
                  </a:lnTo>
                  <a:lnTo>
                    <a:pt x="136" y="165"/>
                  </a:lnTo>
                  <a:lnTo>
                    <a:pt x="245" y="126"/>
                  </a:lnTo>
                  <a:lnTo>
                    <a:pt x="343" y="98"/>
                  </a:lnTo>
                  <a:lnTo>
                    <a:pt x="426" y="80"/>
                  </a:lnTo>
                  <a:lnTo>
                    <a:pt x="526" y="65"/>
                  </a:lnTo>
                  <a:lnTo>
                    <a:pt x="616" y="52"/>
                  </a:lnTo>
                  <a:lnTo>
                    <a:pt x="678" y="44"/>
                  </a:lnTo>
                  <a:lnTo>
                    <a:pt x="768" y="29"/>
                  </a:lnTo>
                  <a:lnTo>
                    <a:pt x="872" y="16"/>
                  </a:lnTo>
                  <a:lnTo>
                    <a:pt x="960" y="12"/>
                  </a:lnTo>
                  <a:lnTo>
                    <a:pt x="1074" y="2"/>
                  </a:lnTo>
                  <a:lnTo>
                    <a:pt x="1174" y="0"/>
                  </a:lnTo>
                  <a:lnTo>
                    <a:pt x="1278" y="1"/>
                  </a:lnTo>
                  <a:lnTo>
                    <a:pt x="1376" y="10"/>
                  </a:lnTo>
                  <a:lnTo>
                    <a:pt x="1473" y="28"/>
                  </a:lnTo>
                  <a:lnTo>
                    <a:pt x="1562" y="43"/>
                  </a:lnTo>
                  <a:lnTo>
                    <a:pt x="1639" y="63"/>
                  </a:lnTo>
                  <a:lnTo>
                    <a:pt x="1731" y="81"/>
                  </a:lnTo>
                  <a:lnTo>
                    <a:pt x="1832" y="105"/>
                  </a:lnTo>
                  <a:lnTo>
                    <a:pt x="1945" y="132"/>
                  </a:lnTo>
                  <a:lnTo>
                    <a:pt x="2026" y="152"/>
                  </a:lnTo>
                  <a:lnTo>
                    <a:pt x="2094" y="167"/>
                  </a:lnTo>
                  <a:lnTo>
                    <a:pt x="2181" y="186"/>
                  </a:lnTo>
                  <a:lnTo>
                    <a:pt x="2258" y="202"/>
                  </a:lnTo>
                  <a:lnTo>
                    <a:pt x="2347" y="215"/>
                  </a:lnTo>
                  <a:lnTo>
                    <a:pt x="2499" y="227"/>
                  </a:lnTo>
                  <a:lnTo>
                    <a:pt x="2625" y="241"/>
                  </a:lnTo>
                  <a:lnTo>
                    <a:pt x="2830" y="250"/>
                  </a:lnTo>
                  <a:lnTo>
                    <a:pt x="3060" y="274"/>
                  </a:lnTo>
                  <a:lnTo>
                    <a:pt x="3278" y="281"/>
                  </a:lnTo>
                  <a:lnTo>
                    <a:pt x="3443" y="275"/>
                  </a:lnTo>
                  <a:lnTo>
                    <a:pt x="3578" y="273"/>
                  </a:lnTo>
                  <a:lnTo>
                    <a:pt x="3717" y="270"/>
                  </a:lnTo>
                  <a:lnTo>
                    <a:pt x="3805" y="267"/>
                  </a:lnTo>
                  <a:lnTo>
                    <a:pt x="3905" y="271"/>
                  </a:lnTo>
                  <a:lnTo>
                    <a:pt x="3990" y="288"/>
                  </a:lnTo>
                  <a:lnTo>
                    <a:pt x="4072" y="313"/>
                  </a:lnTo>
                  <a:lnTo>
                    <a:pt x="4146" y="360"/>
                  </a:lnTo>
                  <a:lnTo>
                    <a:pt x="4203" y="404"/>
                  </a:lnTo>
                  <a:lnTo>
                    <a:pt x="4220" y="424"/>
                  </a:lnTo>
                  <a:lnTo>
                    <a:pt x="4247" y="463"/>
                  </a:lnTo>
                  <a:lnTo>
                    <a:pt x="4284" y="528"/>
                  </a:lnTo>
                  <a:lnTo>
                    <a:pt x="4307" y="575"/>
                  </a:lnTo>
                  <a:lnTo>
                    <a:pt x="4317" y="612"/>
                  </a:lnTo>
                  <a:lnTo>
                    <a:pt x="4322" y="649"/>
                  </a:lnTo>
                  <a:lnTo>
                    <a:pt x="4316" y="725"/>
                  </a:lnTo>
                  <a:lnTo>
                    <a:pt x="4306" y="765"/>
                  </a:lnTo>
                  <a:lnTo>
                    <a:pt x="4295" y="807"/>
                  </a:lnTo>
                  <a:lnTo>
                    <a:pt x="4285" y="850"/>
                  </a:lnTo>
                  <a:lnTo>
                    <a:pt x="4275" y="884"/>
                  </a:lnTo>
                  <a:lnTo>
                    <a:pt x="4270" y="904"/>
                  </a:lnTo>
                  <a:lnTo>
                    <a:pt x="4259" y="950"/>
                  </a:lnTo>
                  <a:lnTo>
                    <a:pt x="4257" y="972"/>
                  </a:lnTo>
                  <a:lnTo>
                    <a:pt x="4261" y="1000"/>
                  </a:lnTo>
                  <a:lnTo>
                    <a:pt x="4272" y="1028"/>
                  </a:lnTo>
                  <a:lnTo>
                    <a:pt x="4293" y="1057"/>
                  </a:lnTo>
                  <a:lnTo>
                    <a:pt x="4316" y="1077"/>
                  </a:lnTo>
                  <a:lnTo>
                    <a:pt x="4349" y="1107"/>
                  </a:lnTo>
                  <a:lnTo>
                    <a:pt x="4392" y="1134"/>
                  </a:lnTo>
                  <a:lnTo>
                    <a:pt x="4466" y="1175"/>
                  </a:lnTo>
                  <a:lnTo>
                    <a:pt x="4554" y="1217"/>
                  </a:lnTo>
                  <a:lnTo>
                    <a:pt x="4619" y="1246"/>
                  </a:lnTo>
                  <a:lnTo>
                    <a:pt x="4684" y="1287"/>
                  </a:lnTo>
                  <a:lnTo>
                    <a:pt x="4756" y="1338"/>
                  </a:lnTo>
                  <a:lnTo>
                    <a:pt x="4836" y="1441"/>
                  </a:lnTo>
                  <a:lnTo>
                    <a:pt x="4902" y="1539"/>
                  </a:lnTo>
                  <a:lnTo>
                    <a:pt x="4935" y="1609"/>
                  </a:lnTo>
                  <a:lnTo>
                    <a:pt x="4968" y="1660"/>
                  </a:lnTo>
                  <a:lnTo>
                    <a:pt x="5002" y="1709"/>
                  </a:lnTo>
                  <a:lnTo>
                    <a:pt x="5034" y="1751"/>
                  </a:lnTo>
                  <a:lnTo>
                    <a:pt x="5059" y="1783"/>
                  </a:lnTo>
                  <a:lnTo>
                    <a:pt x="5079" y="1808"/>
                  </a:lnTo>
                  <a:lnTo>
                    <a:pt x="5116" y="1838"/>
                  </a:lnTo>
                  <a:lnTo>
                    <a:pt x="5140" y="1858"/>
                  </a:lnTo>
                  <a:lnTo>
                    <a:pt x="5168" y="1868"/>
                  </a:lnTo>
                  <a:lnTo>
                    <a:pt x="5194" y="1879"/>
                  </a:lnTo>
                  <a:lnTo>
                    <a:pt x="5236" y="1893"/>
                  </a:lnTo>
                  <a:lnTo>
                    <a:pt x="5309" y="1905"/>
                  </a:lnTo>
                  <a:lnTo>
                    <a:pt x="5387" y="1926"/>
                  </a:lnTo>
                  <a:lnTo>
                    <a:pt x="5435" y="1937"/>
                  </a:lnTo>
                  <a:lnTo>
                    <a:pt x="5469" y="1954"/>
                  </a:lnTo>
                  <a:lnTo>
                    <a:pt x="5500" y="1974"/>
                  </a:lnTo>
                  <a:lnTo>
                    <a:pt x="5517" y="2002"/>
                  </a:lnTo>
                  <a:lnTo>
                    <a:pt x="5553" y="2055"/>
                  </a:lnTo>
                  <a:lnTo>
                    <a:pt x="5574" y="2113"/>
                  </a:lnTo>
                  <a:lnTo>
                    <a:pt x="5582" y="2158"/>
                  </a:lnTo>
                  <a:lnTo>
                    <a:pt x="5576" y="2232"/>
                  </a:lnTo>
                  <a:lnTo>
                    <a:pt x="5553" y="2296"/>
                  </a:lnTo>
                  <a:lnTo>
                    <a:pt x="5508" y="2400"/>
                  </a:lnTo>
                  <a:lnTo>
                    <a:pt x="5438" y="2567"/>
                  </a:lnTo>
                  <a:lnTo>
                    <a:pt x="5317" y="2744"/>
                  </a:lnTo>
                  <a:lnTo>
                    <a:pt x="5182" y="2893"/>
                  </a:lnTo>
                  <a:lnTo>
                    <a:pt x="5053" y="3029"/>
                  </a:lnTo>
                  <a:lnTo>
                    <a:pt x="4891" y="3142"/>
                  </a:lnTo>
                  <a:lnTo>
                    <a:pt x="4713" y="3209"/>
                  </a:lnTo>
                  <a:lnTo>
                    <a:pt x="4566" y="3258"/>
                  </a:lnTo>
                  <a:lnTo>
                    <a:pt x="4348" y="3331"/>
                  </a:lnTo>
                  <a:lnTo>
                    <a:pt x="4081" y="3416"/>
                  </a:lnTo>
                  <a:lnTo>
                    <a:pt x="3838" y="3538"/>
                  </a:lnTo>
                  <a:lnTo>
                    <a:pt x="3613" y="3639"/>
                  </a:lnTo>
                  <a:lnTo>
                    <a:pt x="3382" y="3756"/>
                  </a:lnTo>
                  <a:lnTo>
                    <a:pt x="3228" y="3834"/>
                  </a:lnTo>
                  <a:lnTo>
                    <a:pt x="3031" y="3895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" name="Freeform 571"/>
            <p:cNvSpPr>
              <a:spLocks/>
            </p:cNvSpPr>
            <p:nvPr/>
          </p:nvSpPr>
          <p:spPr bwMode="auto">
            <a:xfrm>
              <a:off x="2985" y="1643"/>
              <a:ext cx="101" cy="86"/>
            </a:xfrm>
            <a:custGeom>
              <a:avLst/>
              <a:gdLst>
                <a:gd name="T0" fmla="*/ 0 w 302"/>
                <a:gd name="T1" fmla="*/ 0 h 260"/>
                <a:gd name="T2" fmla="*/ 0 w 302"/>
                <a:gd name="T3" fmla="*/ 0 h 260"/>
                <a:gd name="T4" fmla="*/ 0 w 302"/>
                <a:gd name="T5" fmla="*/ 0 h 260"/>
                <a:gd name="T6" fmla="*/ 0 w 302"/>
                <a:gd name="T7" fmla="*/ 0 h 260"/>
                <a:gd name="T8" fmla="*/ 0 w 302"/>
                <a:gd name="T9" fmla="*/ 0 h 260"/>
                <a:gd name="T10" fmla="*/ 0 w 302"/>
                <a:gd name="T11" fmla="*/ 0 h 260"/>
                <a:gd name="T12" fmla="*/ 0 w 302"/>
                <a:gd name="T13" fmla="*/ 0 h 260"/>
                <a:gd name="T14" fmla="*/ 0 w 302"/>
                <a:gd name="T15" fmla="*/ 0 h 260"/>
                <a:gd name="T16" fmla="*/ 0 w 302"/>
                <a:gd name="T17" fmla="*/ 0 h 260"/>
                <a:gd name="T18" fmla="*/ 0 w 302"/>
                <a:gd name="T19" fmla="*/ 0 h 260"/>
                <a:gd name="T20" fmla="*/ 0 w 302"/>
                <a:gd name="T21" fmla="*/ 0 h 260"/>
                <a:gd name="T22" fmla="*/ 0 w 302"/>
                <a:gd name="T23" fmla="*/ 0 h 260"/>
                <a:gd name="T24" fmla="*/ 0 w 302"/>
                <a:gd name="T25" fmla="*/ 0 h 260"/>
                <a:gd name="T26" fmla="*/ 0 w 302"/>
                <a:gd name="T27" fmla="*/ 0 h 260"/>
                <a:gd name="T28" fmla="*/ 0 w 302"/>
                <a:gd name="T29" fmla="*/ 0 h 260"/>
                <a:gd name="T30" fmla="*/ 0 w 302"/>
                <a:gd name="T31" fmla="*/ 0 h 260"/>
                <a:gd name="T32" fmla="*/ 0 w 302"/>
                <a:gd name="T33" fmla="*/ 0 h 260"/>
                <a:gd name="T34" fmla="*/ 0 w 302"/>
                <a:gd name="T35" fmla="*/ 0 h 260"/>
                <a:gd name="T36" fmla="*/ 0 w 302"/>
                <a:gd name="T37" fmla="*/ 0 h 260"/>
                <a:gd name="T38" fmla="*/ 0 w 302"/>
                <a:gd name="T39" fmla="*/ 0 h 260"/>
                <a:gd name="T40" fmla="*/ 0 w 302"/>
                <a:gd name="T41" fmla="*/ 0 h 260"/>
                <a:gd name="T42" fmla="*/ 0 w 302"/>
                <a:gd name="T43" fmla="*/ 0 h 260"/>
                <a:gd name="T44" fmla="*/ 0 w 302"/>
                <a:gd name="T45" fmla="*/ 0 h 260"/>
                <a:gd name="T46" fmla="*/ 0 w 302"/>
                <a:gd name="T47" fmla="*/ 0 h 260"/>
                <a:gd name="T48" fmla="*/ 0 w 302"/>
                <a:gd name="T49" fmla="*/ 0 h 260"/>
                <a:gd name="T50" fmla="*/ 0 w 302"/>
                <a:gd name="T51" fmla="*/ 0 h 260"/>
                <a:gd name="T52" fmla="*/ 0 w 302"/>
                <a:gd name="T53" fmla="*/ 0 h 260"/>
                <a:gd name="T54" fmla="*/ 0 w 302"/>
                <a:gd name="T55" fmla="*/ 0 h 260"/>
                <a:gd name="T56" fmla="*/ 0 w 302"/>
                <a:gd name="T57" fmla="*/ 0 h 260"/>
                <a:gd name="T58" fmla="*/ 0 w 302"/>
                <a:gd name="T59" fmla="*/ 0 h 260"/>
                <a:gd name="T60" fmla="*/ 0 w 302"/>
                <a:gd name="T61" fmla="*/ 0 h 260"/>
                <a:gd name="T62" fmla="*/ 0 w 302"/>
                <a:gd name="T63" fmla="*/ 0 h 260"/>
                <a:gd name="T64" fmla="*/ 0 w 302"/>
                <a:gd name="T65" fmla="*/ 0 h 260"/>
                <a:gd name="T66" fmla="*/ 0 w 302"/>
                <a:gd name="T67" fmla="*/ 0 h 260"/>
                <a:gd name="T68" fmla="*/ 0 w 302"/>
                <a:gd name="T69" fmla="*/ 0 h 260"/>
                <a:gd name="T70" fmla="*/ 0 w 302"/>
                <a:gd name="T71" fmla="*/ 0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2" h="260">
                  <a:moveTo>
                    <a:pt x="56" y="18"/>
                  </a:moveTo>
                  <a:lnTo>
                    <a:pt x="78" y="2"/>
                  </a:lnTo>
                  <a:lnTo>
                    <a:pt x="90" y="1"/>
                  </a:lnTo>
                  <a:lnTo>
                    <a:pt x="109" y="1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4" y="7"/>
                  </a:lnTo>
                  <a:lnTo>
                    <a:pt x="191" y="13"/>
                  </a:lnTo>
                  <a:lnTo>
                    <a:pt x="221" y="24"/>
                  </a:lnTo>
                  <a:lnTo>
                    <a:pt x="236" y="29"/>
                  </a:lnTo>
                  <a:lnTo>
                    <a:pt x="244" y="34"/>
                  </a:lnTo>
                  <a:lnTo>
                    <a:pt x="255" y="41"/>
                  </a:lnTo>
                  <a:lnTo>
                    <a:pt x="286" y="66"/>
                  </a:lnTo>
                  <a:lnTo>
                    <a:pt x="294" y="83"/>
                  </a:lnTo>
                  <a:lnTo>
                    <a:pt x="302" y="105"/>
                  </a:lnTo>
                  <a:lnTo>
                    <a:pt x="302" y="125"/>
                  </a:lnTo>
                  <a:lnTo>
                    <a:pt x="300" y="147"/>
                  </a:lnTo>
                  <a:lnTo>
                    <a:pt x="293" y="165"/>
                  </a:lnTo>
                  <a:lnTo>
                    <a:pt x="284" y="190"/>
                  </a:lnTo>
                  <a:lnTo>
                    <a:pt x="270" y="208"/>
                  </a:lnTo>
                  <a:lnTo>
                    <a:pt x="255" y="224"/>
                  </a:lnTo>
                  <a:lnTo>
                    <a:pt x="229" y="243"/>
                  </a:lnTo>
                  <a:lnTo>
                    <a:pt x="207" y="251"/>
                  </a:lnTo>
                  <a:lnTo>
                    <a:pt x="173" y="258"/>
                  </a:lnTo>
                  <a:lnTo>
                    <a:pt x="126" y="260"/>
                  </a:lnTo>
                  <a:lnTo>
                    <a:pt x="90" y="256"/>
                  </a:lnTo>
                  <a:lnTo>
                    <a:pt x="70" y="248"/>
                  </a:lnTo>
                  <a:lnTo>
                    <a:pt x="47" y="240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13" y="194"/>
                  </a:lnTo>
                  <a:lnTo>
                    <a:pt x="3" y="176"/>
                  </a:lnTo>
                  <a:lnTo>
                    <a:pt x="0" y="153"/>
                  </a:lnTo>
                  <a:lnTo>
                    <a:pt x="2" y="91"/>
                  </a:lnTo>
                  <a:lnTo>
                    <a:pt x="37" y="39"/>
                  </a:lnTo>
                  <a:lnTo>
                    <a:pt x="56" y="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0" name="Rectangle 572"/>
          <p:cNvSpPr>
            <a:spLocks noChangeArrowheads="1"/>
          </p:cNvSpPr>
          <p:nvPr/>
        </p:nvSpPr>
        <p:spPr bwMode="auto">
          <a:xfrm>
            <a:off x="6240463" y="4470400"/>
            <a:ext cx="322262" cy="207963"/>
          </a:xfrm>
          <a:prstGeom prst="rect">
            <a:avLst/>
          </a:prstGeom>
          <a:solidFill>
            <a:srgbClr val="7A9B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601" name="Rectangle 573"/>
          <p:cNvSpPr>
            <a:spLocks noChangeArrowheads="1"/>
          </p:cNvSpPr>
          <p:nvPr/>
        </p:nvSpPr>
        <p:spPr bwMode="auto">
          <a:xfrm>
            <a:off x="6751638" y="4468813"/>
            <a:ext cx="2165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Mafic - ultramafic outcrop</a:t>
            </a:r>
            <a:endParaRPr lang="en-US"/>
          </a:p>
        </p:txBody>
      </p:sp>
      <p:grpSp>
        <p:nvGrpSpPr>
          <p:cNvPr id="66602" name="Group 574"/>
          <p:cNvGrpSpPr>
            <a:grpSpLocks/>
          </p:cNvGrpSpPr>
          <p:nvPr/>
        </p:nvGrpSpPr>
        <p:grpSpPr bwMode="auto">
          <a:xfrm>
            <a:off x="2959100" y="2609850"/>
            <a:ext cx="1998663" cy="1031875"/>
            <a:chOff x="1864" y="1644"/>
            <a:chExt cx="1259" cy="650"/>
          </a:xfrm>
        </p:grpSpPr>
        <p:sp>
          <p:nvSpPr>
            <p:cNvPr id="66656" name="Freeform 575"/>
            <p:cNvSpPr>
              <a:spLocks/>
            </p:cNvSpPr>
            <p:nvPr/>
          </p:nvSpPr>
          <p:spPr bwMode="auto">
            <a:xfrm>
              <a:off x="2543" y="1938"/>
              <a:ext cx="32" cy="29"/>
            </a:xfrm>
            <a:custGeom>
              <a:avLst/>
              <a:gdLst>
                <a:gd name="T0" fmla="*/ 0 w 95"/>
                <a:gd name="T1" fmla="*/ 0 h 85"/>
                <a:gd name="T2" fmla="*/ 0 w 95"/>
                <a:gd name="T3" fmla="*/ 0 h 85"/>
                <a:gd name="T4" fmla="*/ 0 w 95"/>
                <a:gd name="T5" fmla="*/ 0 h 85"/>
                <a:gd name="T6" fmla="*/ 0 w 95"/>
                <a:gd name="T7" fmla="*/ 0 h 85"/>
                <a:gd name="T8" fmla="*/ 0 w 9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85">
                  <a:moveTo>
                    <a:pt x="69" y="0"/>
                  </a:moveTo>
                  <a:lnTo>
                    <a:pt x="95" y="40"/>
                  </a:lnTo>
                  <a:lnTo>
                    <a:pt x="25" y="85"/>
                  </a:lnTo>
                  <a:lnTo>
                    <a:pt x="0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57" name="Group 576"/>
            <p:cNvGrpSpPr>
              <a:grpSpLocks/>
            </p:cNvGrpSpPr>
            <p:nvPr/>
          </p:nvGrpSpPr>
          <p:grpSpPr bwMode="auto">
            <a:xfrm>
              <a:off x="1864" y="1644"/>
              <a:ext cx="1259" cy="650"/>
              <a:chOff x="1864" y="1644"/>
              <a:chExt cx="1259" cy="650"/>
            </a:xfrm>
          </p:grpSpPr>
          <p:grpSp>
            <p:nvGrpSpPr>
              <p:cNvPr id="66658" name="Group 577"/>
              <p:cNvGrpSpPr>
                <a:grpSpLocks/>
              </p:cNvGrpSpPr>
              <p:nvPr/>
            </p:nvGrpSpPr>
            <p:grpSpPr bwMode="auto">
              <a:xfrm>
                <a:off x="1864" y="1953"/>
                <a:ext cx="687" cy="341"/>
                <a:chOff x="1864" y="1953"/>
                <a:chExt cx="687" cy="341"/>
              </a:xfrm>
            </p:grpSpPr>
            <p:grpSp>
              <p:nvGrpSpPr>
                <p:cNvPr id="66668" name="Group 578"/>
                <p:cNvGrpSpPr>
                  <a:grpSpLocks/>
                </p:cNvGrpSpPr>
                <p:nvPr/>
              </p:nvGrpSpPr>
              <p:grpSpPr bwMode="auto">
                <a:xfrm>
                  <a:off x="1864" y="2000"/>
                  <a:ext cx="612" cy="294"/>
                  <a:chOff x="1864" y="2000"/>
                  <a:chExt cx="612" cy="294"/>
                </a:xfrm>
              </p:grpSpPr>
              <p:sp>
                <p:nvSpPr>
                  <p:cNvPr id="66670" name="Freeform 579"/>
                  <p:cNvSpPr>
                    <a:spLocks/>
                  </p:cNvSpPr>
                  <p:nvPr/>
                </p:nvSpPr>
                <p:spPr bwMode="auto">
                  <a:xfrm>
                    <a:off x="2301" y="2044"/>
                    <a:ext cx="94" cy="60"/>
                  </a:xfrm>
                  <a:custGeom>
                    <a:avLst/>
                    <a:gdLst>
                      <a:gd name="T0" fmla="*/ 0 w 281"/>
                      <a:gd name="T1" fmla="*/ 0 h 180"/>
                      <a:gd name="T2" fmla="*/ 0 w 281"/>
                      <a:gd name="T3" fmla="*/ 0 h 180"/>
                      <a:gd name="T4" fmla="*/ 0 w 281"/>
                      <a:gd name="T5" fmla="*/ 0 h 180"/>
                      <a:gd name="T6" fmla="*/ 0 w 281"/>
                      <a:gd name="T7" fmla="*/ 0 h 180"/>
                      <a:gd name="T8" fmla="*/ 0 w 281"/>
                      <a:gd name="T9" fmla="*/ 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1" h="180">
                        <a:moveTo>
                          <a:pt x="258" y="0"/>
                        </a:moveTo>
                        <a:lnTo>
                          <a:pt x="281" y="42"/>
                        </a:lnTo>
                        <a:lnTo>
                          <a:pt x="22" y="180"/>
                        </a:lnTo>
                        <a:lnTo>
                          <a:pt x="0" y="138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6671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1864" y="2000"/>
                    <a:ext cx="612" cy="294"/>
                    <a:chOff x="1864" y="2000"/>
                    <a:chExt cx="612" cy="294"/>
                  </a:xfrm>
                </p:grpSpPr>
                <p:sp>
                  <p:nvSpPr>
                    <p:cNvPr id="66672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2155" y="2138"/>
                      <a:ext cx="54" cy="37"/>
                    </a:xfrm>
                    <a:custGeom>
                      <a:avLst/>
                      <a:gdLst>
                        <a:gd name="T0" fmla="*/ 0 w 162"/>
                        <a:gd name="T1" fmla="*/ 0 h 110"/>
                        <a:gd name="T2" fmla="*/ 0 w 162"/>
                        <a:gd name="T3" fmla="*/ 0 h 110"/>
                        <a:gd name="T4" fmla="*/ 0 w 162"/>
                        <a:gd name="T5" fmla="*/ 0 h 110"/>
                        <a:gd name="T6" fmla="*/ 0 w 162"/>
                        <a:gd name="T7" fmla="*/ 0 h 110"/>
                        <a:gd name="T8" fmla="*/ 0 w 162"/>
                        <a:gd name="T9" fmla="*/ 0 h 1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2" h="110">
                          <a:moveTo>
                            <a:pt x="142" y="0"/>
                          </a:moveTo>
                          <a:lnTo>
                            <a:pt x="162" y="43"/>
                          </a:lnTo>
                          <a:lnTo>
                            <a:pt x="20" y="110"/>
                          </a:lnTo>
                          <a:lnTo>
                            <a:pt x="0" y="65"/>
                          </a:lnTo>
                          <a:lnTo>
                            <a:pt x="142" y="0"/>
                          </a:lnTo>
                          <a:close/>
                        </a:path>
                      </a:pathLst>
                    </a:custGeom>
                    <a:solidFill>
                      <a:srgbClr val="3366FF"/>
                    </a:solidFill>
                    <a:ln w="9525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6673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4" y="2000"/>
                      <a:ext cx="612" cy="294"/>
                      <a:chOff x="1864" y="2000"/>
                      <a:chExt cx="612" cy="294"/>
                    </a:xfrm>
                  </p:grpSpPr>
                  <p:sp>
                    <p:nvSpPr>
                      <p:cNvPr id="66674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2" y="2223"/>
                        <a:ext cx="18" cy="20"/>
                      </a:xfrm>
                      <a:custGeom>
                        <a:avLst/>
                        <a:gdLst>
                          <a:gd name="T0" fmla="*/ 0 w 52"/>
                          <a:gd name="T1" fmla="*/ 0 h 59"/>
                          <a:gd name="T2" fmla="*/ 0 w 52"/>
                          <a:gd name="T3" fmla="*/ 0 h 59"/>
                          <a:gd name="T4" fmla="*/ 0 w 52"/>
                          <a:gd name="T5" fmla="*/ 0 h 59"/>
                          <a:gd name="T6" fmla="*/ 0 w 52"/>
                          <a:gd name="T7" fmla="*/ 0 h 59"/>
                          <a:gd name="T8" fmla="*/ 0 w 52"/>
                          <a:gd name="T9" fmla="*/ 0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2" h="59">
                            <a:moveTo>
                              <a:pt x="31" y="0"/>
                            </a:moveTo>
                            <a:lnTo>
                              <a:pt x="52" y="44"/>
                            </a:lnTo>
                            <a:lnTo>
                              <a:pt x="19" y="59"/>
                            </a:lnTo>
                            <a:lnTo>
                              <a:pt x="0" y="1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solidFill>
                          <a:srgbClr val="33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675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6" y="2192"/>
                        <a:ext cx="30" cy="25"/>
                      </a:xfrm>
                      <a:custGeom>
                        <a:avLst/>
                        <a:gdLst>
                          <a:gd name="T0" fmla="*/ 0 w 90"/>
                          <a:gd name="T1" fmla="*/ 0 h 77"/>
                          <a:gd name="T2" fmla="*/ 0 w 90"/>
                          <a:gd name="T3" fmla="*/ 0 h 77"/>
                          <a:gd name="T4" fmla="*/ 0 w 90"/>
                          <a:gd name="T5" fmla="*/ 0 h 77"/>
                          <a:gd name="T6" fmla="*/ 0 w 90"/>
                          <a:gd name="T7" fmla="*/ 0 h 77"/>
                          <a:gd name="T8" fmla="*/ 0 w 90"/>
                          <a:gd name="T9" fmla="*/ 0 h 77"/>
                          <a:gd name="T10" fmla="*/ 0 w 90"/>
                          <a:gd name="T11" fmla="*/ 0 h 77"/>
                          <a:gd name="T12" fmla="*/ 0 w 90"/>
                          <a:gd name="T13" fmla="*/ 0 h 77"/>
                          <a:gd name="T14" fmla="*/ 0 w 90"/>
                          <a:gd name="T15" fmla="*/ 0 h 77"/>
                          <a:gd name="T16" fmla="*/ 0 w 90"/>
                          <a:gd name="T17" fmla="*/ 0 h 77"/>
                          <a:gd name="T18" fmla="*/ 0 w 90"/>
                          <a:gd name="T19" fmla="*/ 0 h 7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77">
                            <a:moveTo>
                              <a:pt x="70" y="0"/>
                            </a:moveTo>
                            <a:lnTo>
                              <a:pt x="69" y="2"/>
                            </a:lnTo>
                            <a:lnTo>
                              <a:pt x="0" y="33"/>
                            </a:lnTo>
                            <a:lnTo>
                              <a:pt x="20" y="77"/>
                            </a:lnTo>
                            <a:lnTo>
                              <a:pt x="90" y="45"/>
                            </a:lnTo>
                            <a:lnTo>
                              <a:pt x="70" y="0"/>
                            </a:lnTo>
                            <a:lnTo>
                              <a:pt x="69" y="2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solidFill>
                          <a:srgbClr val="33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6676" name="Group 5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4" y="2000"/>
                        <a:ext cx="612" cy="294"/>
                        <a:chOff x="1864" y="2000"/>
                        <a:chExt cx="612" cy="294"/>
                      </a:xfrm>
                    </p:grpSpPr>
                    <p:sp>
                      <p:nvSpPr>
                        <p:cNvPr id="66677" name="Freeform 5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64" y="2256"/>
                          <a:ext cx="73" cy="38"/>
                        </a:xfrm>
                        <a:custGeom>
                          <a:avLst/>
                          <a:gdLst>
                            <a:gd name="T0" fmla="*/ 0 w 220"/>
                            <a:gd name="T1" fmla="*/ 0 h 114"/>
                            <a:gd name="T2" fmla="*/ 0 w 220"/>
                            <a:gd name="T3" fmla="*/ 0 h 114"/>
                            <a:gd name="T4" fmla="*/ 0 w 220"/>
                            <a:gd name="T5" fmla="*/ 0 h 114"/>
                            <a:gd name="T6" fmla="*/ 0 w 220"/>
                            <a:gd name="T7" fmla="*/ 0 h 114"/>
                            <a:gd name="T8" fmla="*/ 0 w 220"/>
                            <a:gd name="T9" fmla="*/ 0 h 114"/>
                            <a:gd name="T10" fmla="*/ 0 w 220"/>
                            <a:gd name="T11" fmla="*/ 0 h 114"/>
                            <a:gd name="T12" fmla="*/ 0 w 220"/>
                            <a:gd name="T13" fmla="*/ 0 h 114"/>
                            <a:gd name="T14" fmla="*/ 0 w 220"/>
                            <a:gd name="T15" fmla="*/ 0 h 114"/>
                            <a:gd name="T16" fmla="*/ 0 w 220"/>
                            <a:gd name="T17" fmla="*/ 0 h 11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20" h="114">
                              <a:moveTo>
                                <a:pt x="220" y="45"/>
                              </a:moveTo>
                              <a:lnTo>
                                <a:pt x="203" y="0"/>
                              </a:lnTo>
                              <a:lnTo>
                                <a:pt x="0" y="69"/>
                              </a:lnTo>
                              <a:lnTo>
                                <a:pt x="15" y="114"/>
                              </a:lnTo>
                              <a:lnTo>
                                <a:pt x="218" y="45"/>
                              </a:lnTo>
                              <a:lnTo>
                                <a:pt x="220" y="45"/>
                              </a:lnTo>
                              <a:lnTo>
                                <a:pt x="218" y="45"/>
                              </a:lnTo>
                              <a:lnTo>
                                <a:pt x="22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78" name="Freeform 5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1" y="2228"/>
                          <a:ext cx="78" cy="43"/>
                        </a:xfrm>
                        <a:custGeom>
                          <a:avLst/>
                          <a:gdLst>
                            <a:gd name="T0" fmla="*/ 0 w 232"/>
                            <a:gd name="T1" fmla="*/ 0 h 130"/>
                            <a:gd name="T2" fmla="*/ 0 w 232"/>
                            <a:gd name="T3" fmla="*/ 0 h 130"/>
                            <a:gd name="T4" fmla="*/ 0 w 232"/>
                            <a:gd name="T5" fmla="*/ 0 h 130"/>
                            <a:gd name="T6" fmla="*/ 0 w 232"/>
                            <a:gd name="T7" fmla="*/ 0 h 130"/>
                            <a:gd name="T8" fmla="*/ 0 w 232"/>
                            <a:gd name="T9" fmla="*/ 0 h 130"/>
                            <a:gd name="T10" fmla="*/ 0 w 232"/>
                            <a:gd name="T11" fmla="*/ 0 h 130"/>
                            <a:gd name="T12" fmla="*/ 0 w 232"/>
                            <a:gd name="T13" fmla="*/ 0 h 130"/>
                            <a:gd name="T14" fmla="*/ 0 w 232"/>
                            <a:gd name="T15" fmla="*/ 0 h 130"/>
                            <a:gd name="T16" fmla="*/ 0 w 232"/>
                            <a:gd name="T17" fmla="*/ 0 h 13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32" h="130">
                              <a:moveTo>
                                <a:pt x="232" y="45"/>
                              </a:moveTo>
                              <a:lnTo>
                                <a:pt x="214" y="0"/>
                              </a:lnTo>
                              <a:lnTo>
                                <a:pt x="0" y="86"/>
                              </a:lnTo>
                              <a:lnTo>
                                <a:pt x="18" y="130"/>
                              </a:lnTo>
                              <a:lnTo>
                                <a:pt x="231" y="45"/>
                              </a:lnTo>
                              <a:lnTo>
                                <a:pt x="232" y="45"/>
                              </a:lnTo>
                              <a:lnTo>
                                <a:pt x="231" y="45"/>
                              </a:lnTo>
                              <a:lnTo>
                                <a:pt x="232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79" name="Freeform 5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0" y="2160"/>
                          <a:ext cx="82" cy="47"/>
                        </a:xfrm>
                        <a:custGeom>
                          <a:avLst/>
                          <a:gdLst>
                            <a:gd name="T0" fmla="*/ 0 w 247"/>
                            <a:gd name="T1" fmla="*/ 0 h 140"/>
                            <a:gd name="T2" fmla="*/ 0 w 247"/>
                            <a:gd name="T3" fmla="*/ 0 h 140"/>
                            <a:gd name="T4" fmla="*/ 0 w 247"/>
                            <a:gd name="T5" fmla="*/ 0 h 140"/>
                            <a:gd name="T6" fmla="*/ 0 w 247"/>
                            <a:gd name="T7" fmla="*/ 0 h 140"/>
                            <a:gd name="T8" fmla="*/ 0 w 247"/>
                            <a:gd name="T9" fmla="*/ 0 h 140"/>
                            <a:gd name="T10" fmla="*/ 0 w 247"/>
                            <a:gd name="T11" fmla="*/ 0 h 140"/>
                            <a:gd name="T12" fmla="*/ 0 w 247"/>
                            <a:gd name="T13" fmla="*/ 0 h 140"/>
                            <a:gd name="T14" fmla="*/ 0 w 247"/>
                            <a:gd name="T15" fmla="*/ 0 h 140"/>
                            <a:gd name="T16" fmla="*/ 0 w 247"/>
                            <a:gd name="T17" fmla="*/ 0 h 1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47" h="140">
                              <a:moveTo>
                                <a:pt x="247" y="45"/>
                              </a:moveTo>
                              <a:lnTo>
                                <a:pt x="228" y="0"/>
                              </a:lnTo>
                              <a:lnTo>
                                <a:pt x="0" y="95"/>
                              </a:lnTo>
                              <a:lnTo>
                                <a:pt x="19" y="140"/>
                              </a:lnTo>
                              <a:lnTo>
                                <a:pt x="246" y="45"/>
                              </a:lnTo>
                              <a:lnTo>
                                <a:pt x="247" y="45"/>
                              </a:lnTo>
                              <a:lnTo>
                                <a:pt x="246" y="45"/>
                              </a:lnTo>
                              <a:lnTo>
                                <a:pt x="247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80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6" y="2090"/>
                          <a:ext cx="63" cy="42"/>
                        </a:xfrm>
                        <a:custGeom>
                          <a:avLst/>
                          <a:gdLst>
                            <a:gd name="T0" fmla="*/ 0 w 189"/>
                            <a:gd name="T1" fmla="*/ 0 h 126"/>
                            <a:gd name="T2" fmla="*/ 0 w 189"/>
                            <a:gd name="T3" fmla="*/ 0 h 126"/>
                            <a:gd name="T4" fmla="*/ 0 w 189"/>
                            <a:gd name="T5" fmla="*/ 0 h 126"/>
                            <a:gd name="T6" fmla="*/ 0 w 189"/>
                            <a:gd name="T7" fmla="*/ 0 h 126"/>
                            <a:gd name="T8" fmla="*/ 0 w 189"/>
                            <a:gd name="T9" fmla="*/ 0 h 126"/>
                            <a:gd name="T10" fmla="*/ 0 w 189"/>
                            <a:gd name="T11" fmla="*/ 0 h 126"/>
                            <a:gd name="T12" fmla="*/ 0 w 189"/>
                            <a:gd name="T13" fmla="*/ 0 h 126"/>
                            <a:gd name="T14" fmla="*/ 0 w 189"/>
                            <a:gd name="T15" fmla="*/ 0 h 126"/>
                            <a:gd name="T16" fmla="*/ 0 w 189"/>
                            <a:gd name="T17" fmla="*/ 0 h 12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89" h="126">
                              <a:moveTo>
                                <a:pt x="189" y="43"/>
                              </a:moveTo>
                              <a:lnTo>
                                <a:pt x="167" y="0"/>
                              </a:lnTo>
                              <a:lnTo>
                                <a:pt x="0" y="83"/>
                              </a:lnTo>
                              <a:lnTo>
                                <a:pt x="22" y="126"/>
                              </a:lnTo>
                              <a:lnTo>
                                <a:pt x="189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81" name="Freeform 5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0" y="2000"/>
                          <a:ext cx="46" cy="35"/>
                        </a:xfrm>
                        <a:custGeom>
                          <a:avLst/>
                          <a:gdLst>
                            <a:gd name="T0" fmla="*/ 0 w 138"/>
                            <a:gd name="T1" fmla="*/ 0 h 104"/>
                            <a:gd name="T2" fmla="*/ 0 w 138"/>
                            <a:gd name="T3" fmla="*/ 0 h 104"/>
                            <a:gd name="T4" fmla="*/ 0 w 138"/>
                            <a:gd name="T5" fmla="*/ 0 h 104"/>
                            <a:gd name="T6" fmla="*/ 0 w 138"/>
                            <a:gd name="T7" fmla="*/ 0 h 104"/>
                            <a:gd name="T8" fmla="*/ 0 w 138"/>
                            <a:gd name="T9" fmla="*/ 0 h 104"/>
                            <a:gd name="T10" fmla="*/ 0 w 138"/>
                            <a:gd name="T11" fmla="*/ 0 h 104"/>
                            <a:gd name="T12" fmla="*/ 0 w 138"/>
                            <a:gd name="T13" fmla="*/ 0 h 104"/>
                            <a:gd name="T14" fmla="*/ 0 w 138"/>
                            <a:gd name="T15" fmla="*/ 0 h 104"/>
                            <a:gd name="T16" fmla="*/ 0 w 138"/>
                            <a:gd name="T17" fmla="*/ 0 h 10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38" h="104">
                              <a:moveTo>
                                <a:pt x="138" y="41"/>
                              </a:moveTo>
                              <a:lnTo>
                                <a:pt x="114" y="0"/>
                              </a:lnTo>
                              <a:lnTo>
                                <a:pt x="0" y="62"/>
                              </a:lnTo>
                              <a:lnTo>
                                <a:pt x="23" y="104"/>
                              </a:lnTo>
                              <a:lnTo>
                                <a:pt x="137" y="42"/>
                              </a:lnTo>
                              <a:lnTo>
                                <a:pt x="138" y="41"/>
                              </a:lnTo>
                              <a:lnTo>
                                <a:pt x="137" y="42"/>
                              </a:lnTo>
                              <a:lnTo>
                                <a:pt x="138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66669" name="Freeform 591"/>
                <p:cNvSpPr>
                  <a:spLocks/>
                </p:cNvSpPr>
                <p:nvPr/>
              </p:nvSpPr>
              <p:spPr bwMode="auto">
                <a:xfrm>
                  <a:off x="2467" y="1953"/>
                  <a:ext cx="84" cy="61"/>
                </a:xfrm>
                <a:custGeom>
                  <a:avLst/>
                  <a:gdLst>
                    <a:gd name="T0" fmla="*/ 0 w 252"/>
                    <a:gd name="T1" fmla="*/ 0 h 182"/>
                    <a:gd name="T2" fmla="*/ 0 w 252"/>
                    <a:gd name="T3" fmla="*/ 0 h 182"/>
                    <a:gd name="T4" fmla="*/ 0 w 252"/>
                    <a:gd name="T5" fmla="*/ 0 h 182"/>
                    <a:gd name="T6" fmla="*/ 0 w 252"/>
                    <a:gd name="T7" fmla="*/ 0 h 182"/>
                    <a:gd name="T8" fmla="*/ 0 w 252"/>
                    <a:gd name="T9" fmla="*/ 0 h 182"/>
                    <a:gd name="T10" fmla="*/ 0 w 252"/>
                    <a:gd name="T11" fmla="*/ 0 h 182"/>
                    <a:gd name="T12" fmla="*/ 0 w 252"/>
                    <a:gd name="T13" fmla="*/ 0 h 182"/>
                    <a:gd name="T14" fmla="*/ 0 w 252"/>
                    <a:gd name="T15" fmla="*/ 0 h 182"/>
                    <a:gd name="T16" fmla="*/ 0 w 252"/>
                    <a:gd name="T17" fmla="*/ 0 h 1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2" h="182">
                      <a:moveTo>
                        <a:pt x="252" y="40"/>
                      </a:moveTo>
                      <a:lnTo>
                        <a:pt x="227" y="0"/>
                      </a:lnTo>
                      <a:lnTo>
                        <a:pt x="0" y="142"/>
                      </a:lnTo>
                      <a:lnTo>
                        <a:pt x="25" y="182"/>
                      </a:lnTo>
                      <a:lnTo>
                        <a:pt x="252" y="4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659" name="Group 592"/>
              <p:cNvGrpSpPr>
                <a:grpSpLocks/>
              </p:cNvGrpSpPr>
              <p:nvPr/>
            </p:nvGrpSpPr>
            <p:grpSpPr bwMode="auto">
              <a:xfrm>
                <a:off x="2606" y="1644"/>
                <a:ext cx="517" cy="282"/>
                <a:chOff x="2606" y="1644"/>
                <a:chExt cx="517" cy="282"/>
              </a:xfrm>
            </p:grpSpPr>
            <p:sp>
              <p:nvSpPr>
                <p:cNvPr id="66660" name="Freeform 593"/>
                <p:cNvSpPr>
                  <a:spLocks/>
                </p:cNvSpPr>
                <p:nvPr/>
              </p:nvSpPr>
              <p:spPr bwMode="auto">
                <a:xfrm>
                  <a:off x="2606" y="1878"/>
                  <a:ext cx="60" cy="48"/>
                </a:xfrm>
                <a:custGeom>
                  <a:avLst/>
                  <a:gdLst>
                    <a:gd name="T0" fmla="*/ 0 w 178"/>
                    <a:gd name="T1" fmla="*/ 0 h 143"/>
                    <a:gd name="T2" fmla="*/ 0 w 178"/>
                    <a:gd name="T3" fmla="*/ 0 h 143"/>
                    <a:gd name="T4" fmla="*/ 0 w 178"/>
                    <a:gd name="T5" fmla="*/ 0 h 143"/>
                    <a:gd name="T6" fmla="*/ 0 w 178"/>
                    <a:gd name="T7" fmla="*/ 0 h 143"/>
                    <a:gd name="T8" fmla="*/ 0 w 178"/>
                    <a:gd name="T9" fmla="*/ 0 h 143"/>
                    <a:gd name="T10" fmla="*/ 0 w 178"/>
                    <a:gd name="T11" fmla="*/ 0 h 143"/>
                    <a:gd name="T12" fmla="*/ 0 w 178"/>
                    <a:gd name="T13" fmla="*/ 0 h 143"/>
                    <a:gd name="T14" fmla="*/ 0 w 178"/>
                    <a:gd name="T15" fmla="*/ 0 h 143"/>
                    <a:gd name="T16" fmla="*/ 0 w 178"/>
                    <a:gd name="T17" fmla="*/ 0 h 143"/>
                    <a:gd name="T18" fmla="*/ 0 w 178"/>
                    <a:gd name="T19" fmla="*/ 0 h 1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8" h="143">
                      <a:moveTo>
                        <a:pt x="153" y="0"/>
                      </a:moveTo>
                      <a:lnTo>
                        <a:pt x="151" y="1"/>
                      </a:lnTo>
                      <a:lnTo>
                        <a:pt x="0" y="103"/>
                      </a:lnTo>
                      <a:lnTo>
                        <a:pt x="27" y="143"/>
                      </a:lnTo>
                      <a:lnTo>
                        <a:pt x="178" y="41"/>
                      </a:lnTo>
                      <a:lnTo>
                        <a:pt x="153" y="0"/>
                      </a:lnTo>
                      <a:lnTo>
                        <a:pt x="152" y="1"/>
                      </a:lnTo>
                      <a:lnTo>
                        <a:pt x="151" y="1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1" name="Freeform 594"/>
                <p:cNvSpPr>
                  <a:spLocks/>
                </p:cNvSpPr>
                <p:nvPr/>
              </p:nvSpPr>
              <p:spPr bwMode="auto">
                <a:xfrm>
                  <a:off x="2657" y="1849"/>
                  <a:ext cx="61" cy="43"/>
                </a:xfrm>
                <a:custGeom>
                  <a:avLst/>
                  <a:gdLst>
                    <a:gd name="T0" fmla="*/ 0 w 181"/>
                    <a:gd name="T1" fmla="*/ 0 h 129"/>
                    <a:gd name="T2" fmla="*/ 0 w 181"/>
                    <a:gd name="T3" fmla="*/ 0 h 129"/>
                    <a:gd name="T4" fmla="*/ 0 w 181"/>
                    <a:gd name="T5" fmla="*/ 0 h 129"/>
                    <a:gd name="T6" fmla="*/ 0 w 181"/>
                    <a:gd name="T7" fmla="*/ 0 h 129"/>
                    <a:gd name="T8" fmla="*/ 0 w 181"/>
                    <a:gd name="T9" fmla="*/ 0 h 129"/>
                    <a:gd name="T10" fmla="*/ 0 w 181"/>
                    <a:gd name="T11" fmla="*/ 0 h 129"/>
                    <a:gd name="T12" fmla="*/ 0 w 181"/>
                    <a:gd name="T13" fmla="*/ 0 h 129"/>
                    <a:gd name="T14" fmla="*/ 0 w 181"/>
                    <a:gd name="T15" fmla="*/ 0 h 129"/>
                    <a:gd name="T16" fmla="*/ 0 w 181"/>
                    <a:gd name="T17" fmla="*/ 0 h 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1" h="129">
                      <a:moveTo>
                        <a:pt x="181" y="42"/>
                      </a:moveTo>
                      <a:lnTo>
                        <a:pt x="158" y="0"/>
                      </a:lnTo>
                      <a:lnTo>
                        <a:pt x="0" y="87"/>
                      </a:lnTo>
                      <a:lnTo>
                        <a:pt x="23" y="129"/>
                      </a:lnTo>
                      <a:lnTo>
                        <a:pt x="181" y="4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2" name="Freeform 595"/>
                <p:cNvSpPr>
                  <a:spLocks/>
                </p:cNvSpPr>
                <p:nvPr/>
              </p:nvSpPr>
              <p:spPr bwMode="auto">
                <a:xfrm>
                  <a:off x="2710" y="1830"/>
                  <a:ext cx="42" cy="33"/>
                </a:xfrm>
                <a:custGeom>
                  <a:avLst/>
                  <a:gdLst>
                    <a:gd name="T0" fmla="*/ 0 w 125"/>
                    <a:gd name="T1" fmla="*/ 0 h 100"/>
                    <a:gd name="T2" fmla="*/ 0 w 125"/>
                    <a:gd name="T3" fmla="*/ 0 h 100"/>
                    <a:gd name="T4" fmla="*/ 0 w 125"/>
                    <a:gd name="T5" fmla="*/ 0 h 100"/>
                    <a:gd name="T6" fmla="*/ 0 w 125"/>
                    <a:gd name="T7" fmla="*/ 0 h 100"/>
                    <a:gd name="T8" fmla="*/ 0 w 12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5" h="100">
                      <a:moveTo>
                        <a:pt x="101" y="0"/>
                      </a:moveTo>
                      <a:lnTo>
                        <a:pt x="125" y="42"/>
                      </a:lnTo>
                      <a:lnTo>
                        <a:pt x="23" y="100"/>
                      </a:lnTo>
                      <a:lnTo>
                        <a:pt x="0" y="58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3" name="Freeform 596"/>
                <p:cNvSpPr>
                  <a:spLocks/>
                </p:cNvSpPr>
                <p:nvPr/>
              </p:nvSpPr>
              <p:spPr bwMode="auto">
                <a:xfrm>
                  <a:off x="2786" y="1780"/>
                  <a:ext cx="53" cy="40"/>
                </a:xfrm>
                <a:custGeom>
                  <a:avLst/>
                  <a:gdLst>
                    <a:gd name="T0" fmla="*/ 0 w 159"/>
                    <a:gd name="T1" fmla="*/ 0 h 120"/>
                    <a:gd name="T2" fmla="*/ 0 w 159"/>
                    <a:gd name="T3" fmla="*/ 0 h 120"/>
                    <a:gd name="T4" fmla="*/ 0 w 159"/>
                    <a:gd name="T5" fmla="*/ 0 h 120"/>
                    <a:gd name="T6" fmla="*/ 0 w 159"/>
                    <a:gd name="T7" fmla="*/ 0 h 120"/>
                    <a:gd name="T8" fmla="*/ 0 w 159"/>
                    <a:gd name="T9" fmla="*/ 0 h 120"/>
                    <a:gd name="T10" fmla="*/ 0 w 159"/>
                    <a:gd name="T11" fmla="*/ 0 h 120"/>
                    <a:gd name="T12" fmla="*/ 0 w 159"/>
                    <a:gd name="T13" fmla="*/ 0 h 120"/>
                    <a:gd name="T14" fmla="*/ 0 w 159"/>
                    <a:gd name="T15" fmla="*/ 0 h 120"/>
                    <a:gd name="T16" fmla="*/ 0 w 159"/>
                    <a:gd name="T17" fmla="*/ 0 h 120"/>
                    <a:gd name="T18" fmla="*/ 0 w 159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9" h="120">
                      <a:moveTo>
                        <a:pt x="137" y="0"/>
                      </a:moveTo>
                      <a:lnTo>
                        <a:pt x="136" y="1"/>
                      </a:lnTo>
                      <a:lnTo>
                        <a:pt x="0" y="79"/>
                      </a:lnTo>
                      <a:lnTo>
                        <a:pt x="23" y="120"/>
                      </a:lnTo>
                      <a:lnTo>
                        <a:pt x="159" y="42"/>
                      </a:lnTo>
                      <a:lnTo>
                        <a:pt x="137" y="0"/>
                      </a:lnTo>
                      <a:lnTo>
                        <a:pt x="136" y="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4" name="Freeform 597"/>
                <p:cNvSpPr>
                  <a:spLocks/>
                </p:cNvSpPr>
                <p:nvPr/>
              </p:nvSpPr>
              <p:spPr bwMode="auto">
                <a:xfrm>
                  <a:off x="2831" y="1748"/>
                  <a:ext cx="77" cy="47"/>
                </a:xfrm>
                <a:custGeom>
                  <a:avLst/>
                  <a:gdLst>
                    <a:gd name="T0" fmla="*/ 0 w 231"/>
                    <a:gd name="T1" fmla="*/ 0 h 141"/>
                    <a:gd name="T2" fmla="*/ 0 w 231"/>
                    <a:gd name="T3" fmla="*/ 0 h 141"/>
                    <a:gd name="T4" fmla="*/ 0 w 231"/>
                    <a:gd name="T5" fmla="*/ 0 h 141"/>
                    <a:gd name="T6" fmla="*/ 0 w 231"/>
                    <a:gd name="T7" fmla="*/ 0 h 141"/>
                    <a:gd name="T8" fmla="*/ 0 w 231"/>
                    <a:gd name="T9" fmla="*/ 0 h 141"/>
                    <a:gd name="T10" fmla="*/ 0 w 231"/>
                    <a:gd name="T11" fmla="*/ 0 h 141"/>
                    <a:gd name="T12" fmla="*/ 0 w 231"/>
                    <a:gd name="T13" fmla="*/ 0 h 141"/>
                    <a:gd name="T14" fmla="*/ 0 w 231"/>
                    <a:gd name="T15" fmla="*/ 0 h 141"/>
                    <a:gd name="T16" fmla="*/ 0 w 231"/>
                    <a:gd name="T17" fmla="*/ 0 h 1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1" h="141">
                      <a:moveTo>
                        <a:pt x="231" y="43"/>
                      </a:moveTo>
                      <a:lnTo>
                        <a:pt x="210" y="0"/>
                      </a:lnTo>
                      <a:lnTo>
                        <a:pt x="0" y="97"/>
                      </a:lnTo>
                      <a:lnTo>
                        <a:pt x="20" y="141"/>
                      </a:lnTo>
                      <a:lnTo>
                        <a:pt x="231" y="43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5" name="Freeform 598"/>
                <p:cNvSpPr>
                  <a:spLocks/>
                </p:cNvSpPr>
                <p:nvPr/>
              </p:nvSpPr>
              <p:spPr bwMode="auto">
                <a:xfrm>
                  <a:off x="2901" y="1734"/>
                  <a:ext cx="35" cy="28"/>
                </a:xfrm>
                <a:custGeom>
                  <a:avLst/>
                  <a:gdLst>
                    <a:gd name="T0" fmla="*/ 0 w 104"/>
                    <a:gd name="T1" fmla="*/ 0 h 84"/>
                    <a:gd name="T2" fmla="*/ 0 w 104"/>
                    <a:gd name="T3" fmla="*/ 0 h 84"/>
                    <a:gd name="T4" fmla="*/ 0 w 104"/>
                    <a:gd name="T5" fmla="*/ 0 h 84"/>
                    <a:gd name="T6" fmla="*/ 0 w 104"/>
                    <a:gd name="T7" fmla="*/ 0 h 84"/>
                    <a:gd name="T8" fmla="*/ 0 w 104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" h="84">
                      <a:moveTo>
                        <a:pt x="82" y="0"/>
                      </a:moveTo>
                      <a:lnTo>
                        <a:pt x="104" y="43"/>
                      </a:lnTo>
                      <a:lnTo>
                        <a:pt x="21" y="84"/>
                      </a:lnTo>
                      <a:lnTo>
                        <a:pt x="0" y="41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6" name="Freeform 599"/>
                <p:cNvSpPr>
                  <a:spLocks/>
                </p:cNvSpPr>
                <p:nvPr/>
              </p:nvSpPr>
              <p:spPr bwMode="auto">
                <a:xfrm>
                  <a:off x="2972" y="1677"/>
                  <a:ext cx="76" cy="50"/>
                </a:xfrm>
                <a:custGeom>
                  <a:avLst/>
                  <a:gdLst>
                    <a:gd name="T0" fmla="*/ 0 w 229"/>
                    <a:gd name="T1" fmla="*/ 0 h 152"/>
                    <a:gd name="T2" fmla="*/ 0 w 229"/>
                    <a:gd name="T3" fmla="*/ 0 h 152"/>
                    <a:gd name="T4" fmla="*/ 0 w 229"/>
                    <a:gd name="T5" fmla="*/ 0 h 152"/>
                    <a:gd name="T6" fmla="*/ 0 w 229"/>
                    <a:gd name="T7" fmla="*/ 0 h 152"/>
                    <a:gd name="T8" fmla="*/ 0 w 229"/>
                    <a:gd name="T9" fmla="*/ 0 h 152"/>
                    <a:gd name="T10" fmla="*/ 0 w 229"/>
                    <a:gd name="T11" fmla="*/ 0 h 152"/>
                    <a:gd name="T12" fmla="*/ 0 w 229"/>
                    <a:gd name="T13" fmla="*/ 0 h 152"/>
                    <a:gd name="T14" fmla="*/ 0 w 229"/>
                    <a:gd name="T15" fmla="*/ 0 h 152"/>
                    <a:gd name="T16" fmla="*/ 0 w 229"/>
                    <a:gd name="T17" fmla="*/ 0 h 152"/>
                    <a:gd name="T18" fmla="*/ 0 w 229"/>
                    <a:gd name="T19" fmla="*/ 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9" h="152">
                      <a:moveTo>
                        <a:pt x="208" y="0"/>
                      </a:moveTo>
                      <a:lnTo>
                        <a:pt x="206" y="0"/>
                      </a:lnTo>
                      <a:lnTo>
                        <a:pt x="0" y="108"/>
                      </a:lnTo>
                      <a:lnTo>
                        <a:pt x="23" y="152"/>
                      </a:lnTo>
                      <a:lnTo>
                        <a:pt x="229" y="44"/>
                      </a:lnTo>
                      <a:lnTo>
                        <a:pt x="208" y="0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7" name="Freeform 600"/>
                <p:cNvSpPr>
                  <a:spLocks/>
                </p:cNvSpPr>
                <p:nvPr/>
              </p:nvSpPr>
              <p:spPr bwMode="auto">
                <a:xfrm>
                  <a:off x="3041" y="1644"/>
                  <a:ext cx="82" cy="47"/>
                </a:xfrm>
                <a:custGeom>
                  <a:avLst/>
                  <a:gdLst>
                    <a:gd name="T0" fmla="*/ 0 w 245"/>
                    <a:gd name="T1" fmla="*/ 0 h 141"/>
                    <a:gd name="T2" fmla="*/ 0 w 245"/>
                    <a:gd name="T3" fmla="*/ 0 h 141"/>
                    <a:gd name="T4" fmla="*/ 0 w 245"/>
                    <a:gd name="T5" fmla="*/ 0 h 141"/>
                    <a:gd name="T6" fmla="*/ 0 w 245"/>
                    <a:gd name="T7" fmla="*/ 0 h 141"/>
                    <a:gd name="T8" fmla="*/ 0 w 245"/>
                    <a:gd name="T9" fmla="*/ 0 h 1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5" h="141">
                      <a:moveTo>
                        <a:pt x="227" y="0"/>
                      </a:moveTo>
                      <a:lnTo>
                        <a:pt x="245" y="43"/>
                      </a:lnTo>
                      <a:lnTo>
                        <a:pt x="19" y="141"/>
                      </a:lnTo>
                      <a:lnTo>
                        <a:pt x="0" y="97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603" name="Group 601"/>
          <p:cNvGrpSpPr>
            <a:grpSpLocks/>
          </p:cNvGrpSpPr>
          <p:nvPr/>
        </p:nvGrpSpPr>
        <p:grpSpPr bwMode="auto">
          <a:xfrm>
            <a:off x="5016500" y="1323975"/>
            <a:ext cx="3952875" cy="1277938"/>
            <a:chOff x="3160" y="834"/>
            <a:chExt cx="2490" cy="805"/>
          </a:xfrm>
        </p:grpSpPr>
        <p:sp>
          <p:nvSpPr>
            <p:cNvPr id="66618" name="Freeform 602"/>
            <p:cNvSpPr>
              <a:spLocks/>
            </p:cNvSpPr>
            <p:nvPr/>
          </p:nvSpPr>
          <p:spPr bwMode="auto">
            <a:xfrm>
              <a:off x="3160" y="1579"/>
              <a:ext cx="99" cy="60"/>
            </a:xfrm>
            <a:custGeom>
              <a:avLst/>
              <a:gdLst>
                <a:gd name="T0" fmla="*/ 0 w 297"/>
                <a:gd name="T1" fmla="*/ 0 h 179"/>
                <a:gd name="T2" fmla="*/ 0 w 297"/>
                <a:gd name="T3" fmla="*/ 0 h 179"/>
                <a:gd name="T4" fmla="*/ 0 w 297"/>
                <a:gd name="T5" fmla="*/ 0 h 179"/>
                <a:gd name="T6" fmla="*/ 0 w 297"/>
                <a:gd name="T7" fmla="*/ 0 h 179"/>
                <a:gd name="T8" fmla="*/ 0 w 297"/>
                <a:gd name="T9" fmla="*/ 0 h 179"/>
                <a:gd name="T10" fmla="*/ 0 w 297"/>
                <a:gd name="T11" fmla="*/ 0 h 179"/>
                <a:gd name="T12" fmla="*/ 0 w 297"/>
                <a:gd name="T13" fmla="*/ 0 h 179"/>
                <a:gd name="T14" fmla="*/ 0 w 297"/>
                <a:gd name="T15" fmla="*/ 0 h 179"/>
                <a:gd name="T16" fmla="*/ 0 w 297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" h="179">
                  <a:moveTo>
                    <a:pt x="297" y="43"/>
                  </a:moveTo>
                  <a:lnTo>
                    <a:pt x="275" y="0"/>
                  </a:lnTo>
                  <a:lnTo>
                    <a:pt x="0" y="136"/>
                  </a:lnTo>
                  <a:lnTo>
                    <a:pt x="20" y="179"/>
                  </a:lnTo>
                  <a:lnTo>
                    <a:pt x="297" y="43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Freeform 603"/>
            <p:cNvSpPr>
              <a:spLocks/>
            </p:cNvSpPr>
            <p:nvPr/>
          </p:nvSpPr>
          <p:spPr bwMode="auto">
            <a:xfrm>
              <a:off x="3252" y="1552"/>
              <a:ext cx="58" cy="41"/>
            </a:xfrm>
            <a:custGeom>
              <a:avLst/>
              <a:gdLst>
                <a:gd name="T0" fmla="*/ 0 w 175"/>
                <a:gd name="T1" fmla="*/ 0 h 123"/>
                <a:gd name="T2" fmla="*/ 0 w 175"/>
                <a:gd name="T3" fmla="*/ 0 h 123"/>
                <a:gd name="T4" fmla="*/ 0 w 175"/>
                <a:gd name="T5" fmla="*/ 0 h 123"/>
                <a:gd name="T6" fmla="*/ 0 w 175"/>
                <a:gd name="T7" fmla="*/ 0 h 123"/>
                <a:gd name="T8" fmla="*/ 0 w 175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123">
                  <a:moveTo>
                    <a:pt x="152" y="0"/>
                  </a:moveTo>
                  <a:lnTo>
                    <a:pt x="175" y="43"/>
                  </a:lnTo>
                  <a:lnTo>
                    <a:pt x="22" y="123"/>
                  </a:lnTo>
                  <a:lnTo>
                    <a:pt x="0" y="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Freeform 604"/>
            <p:cNvSpPr>
              <a:spLocks/>
            </p:cNvSpPr>
            <p:nvPr/>
          </p:nvSpPr>
          <p:spPr bwMode="auto">
            <a:xfrm>
              <a:off x="3346" y="1484"/>
              <a:ext cx="112" cy="61"/>
            </a:xfrm>
            <a:custGeom>
              <a:avLst/>
              <a:gdLst>
                <a:gd name="T0" fmla="*/ 0 w 336"/>
                <a:gd name="T1" fmla="*/ 0 h 182"/>
                <a:gd name="T2" fmla="*/ 0 w 336"/>
                <a:gd name="T3" fmla="*/ 0 h 182"/>
                <a:gd name="T4" fmla="*/ 0 w 336"/>
                <a:gd name="T5" fmla="*/ 0 h 182"/>
                <a:gd name="T6" fmla="*/ 0 w 336"/>
                <a:gd name="T7" fmla="*/ 0 h 182"/>
                <a:gd name="T8" fmla="*/ 0 w 336"/>
                <a:gd name="T9" fmla="*/ 0 h 182"/>
                <a:gd name="T10" fmla="*/ 0 w 336"/>
                <a:gd name="T11" fmla="*/ 0 h 182"/>
                <a:gd name="T12" fmla="*/ 0 w 336"/>
                <a:gd name="T13" fmla="*/ 0 h 182"/>
                <a:gd name="T14" fmla="*/ 0 w 336"/>
                <a:gd name="T15" fmla="*/ 0 h 182"/>
                <a:gd name="T16" fmla="*/ 0 w 336"/>
                <a:gd name="T17" fmla="*/ 0 h 182"/>
                <a:gd name="T18" fmla="*/ 0 w 336"/>
                <a:gd name="T19" fmla="*/ 0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6" h="182">
                  <a:moveTo>
                    <a:pt x="317" y="0"/>
                  </a:moveTo>
                  <a:lnTo>
                    <a:pt x="316" y="0"/>
                  </a:lnTo>
                  <a:lnTo>
                    <a:pt x="0" y="138"/>
                  </a:lnTo>
                  <a:lnTo>
                    <a:pt x="18" y="182"/>
                  </a:lnTo>
                  <a:lnTo>
                    <a:pt x="336" y="44"/>
                  </a:lnTo>
                  <a:lnTo>
                    <a:pt x="317" y="0"/>
                  </a:lnTo>
                  <a:lnTo>
                    <a:pt x="316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Freeform 605"/>
            <p:cNvSpPr>
              <a:spLocks/>
            </p:cNvSpPr>
            <p:nvPr/>
          </p:nvSpPr>
          <p:spPr bwMode="auto">
            <a:xfrm>
              <a:off x="3452" y="1468"/>
              <a:ext cx="47" cy="31"/>
            </a:xfrm>
            <a:custGeom>
              <a:avLst/>
              <a:gdLst>
                <a:gd name="T0" fmla="*/ 0 w 143"/>
                <a:gd name="T1" fmla="*/ 0 h 94"/>
                <a:gd name="T2" fmla="*/ 0 w 143"/>
                <a:gd name="T3" fmla="*/ 0 h 94"/>
                <a:gd name="T4" fmla="*/ 0 w 143"/>
                <a:gd name="T5" fmla="*/ 0 h 94"/>
                <a:gd name="T6" fmla="*/ 0 w 143"/>
                <a:gd name="T7" fmla="*/ 0 h 94"/>
                <a:gd name="T8" fmla="*/ 0 w 143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94">
                  <a:moveTo>
                    <a:pt x="126" y="0"/>
                  </a:moveTo>
                  <a:lnTo>
                    <a:pt x="143" y="45"/>
                  </a:lnTo>
                  <a:lnTo>
                    <a:pt x="18" y="94"/>
                  </a:lnTo>
                  <a:lnTo>
                    <a:pt x="0" y="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Freeform 606"/>
            <p:cNvSpPr>
              <a:spLocks/>
            </p:cNvSpPr>
            <p:nvPr/>
          </p:nvSpPr>
          <p:spPr bwMode="auto">
            <a:xfrm>
              <a:off x="3538" y="1439"/>
              <a:ext cx="35" cy="26"/>
            </a:xfrm>
            <a:custGeom>
              <a:avLst/>
              <a:gdLst>
                <a:gd name="T0" fmla="*/ 0 w 104"/>
                <a:gd name="T1" fmla="*/ 0 h 80"/>
                <a:gd name="T2" fmla="*/ 0 w 104"/>
                <a:gd name="T3" fmla="*/ 0 h 80"/>
                <a:gd name="T4" fmla="*/ 0 w 104"/>
                <a:gd name="T5" fmla="*/ 0 h 80"/>
                <a:gd name="T6" fmla="*/ 0 w 104"/>
                <a:gd name="T7" fmla="*/ 0 h 80"/>
                <a:gd name="T8" fmla="*/ 0 w 104"/>
                <a:gd name="T9" fmla="*/ 0 h 80"/>
                <a:gd name="T10" fmla="*/ 0 w 104"/>
                <a:gd name="T11" fmla="*/ 0 h 80"/>
                <a:gd name="T12" fmla="*/ 0 w 104"/>
                <a:gd name="T13" fmla="*/ 0 h 80"/>
                <a:gd name="T14" fmla="*/ 0 w 104"/>
                <a:gd name="T15" fmla="*/ 0 h 80"/>
                <a:gd name="T16" fmla="*/ 0 w 104"/>
                <a:gd name="T17" fmla="*/ 0 h 80"/>
                <a:gd name="T18" fmla="*/ 0 w 104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80">
                  <a:moveTo>
                    <a:pt x="88" y="0"/>
                  </a:moveTo>
                  <a:lnTo>
                    <a:pt x="86" y="1"/>
                  </a:lnTo>
                  <a:lnTo>
                    <a:pt x="0" y="35"/>
                  </a:lnTo>
                  <a:lnTo>
                    <a:pt x="17" y="80"/>
                  </a:lnTo>
                  <a:lnTo>
                    <a:pt x="104" y="45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Freeform 607"/>
            <p:cNvSpPr>
              <a:spLocks/>
            </p:cNvSpPr>
            <p:nvPr/>
          </p:nvSpPr>
          <p:spPr bwMode="auto">
            <a:xfrm>
              <a:off x="3568" y="1412"/>
              <a:ext cx="94" cy="42"/>
            </a:xfrm>
            <a:custGeom>
              <a:avLst/>
              <a:gdLst>
                <a:gd name="T0" fmla="*/ 0 w 283"/>
                <a:gd name="T1" fmla="*/ 0 h 125"/>
                <a:gd name="T2" fmla="*/ 0 w 283"/>
                <a:gd name="T3" fmla="*/ 0 h 125"/>
                <a:gd name="T4" fmla="*/ 0 w 283"/>
                <a:gd name="T5" fmla="*/ 0 h 125"/>
                <a:gd name="T6" fmla="*/ 0 w 283"/>
                <a:gd name="T7" fmla="*/ 0 h 125"/>
                <a:gd name="T8" fmla="*/ 0 w 283"/>
                <a:gd name="T9" fmla="*/ 0 h 125"/>
                <a:gd name="T10" fmla="*/ 0 w 283"/>
                <a:gd name="T11" fmla="*/ 0 h 125"/>
                <a:gd name="T12" fmla="*/ 0 w 283"/>
                <a:gd name="T13" fmla="*/ 0 h 125"/>
                <a:gd name="T14" fmla="*/ 0 w 283"/>
                <a:gd name="T15" fmla="*/ 0 h 125"/>
                <a:gd name="T16" fmla="*/ 0 w 283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125">
                  <a:moveTo>
                    <a:pt x="283" y="45"/>
                  </a:moveTo>
                  <a:lnTo>
                    <a:pt x="267" y="0"/>
                  </a:lnTo>
                  <a:lnTo>
                    <a:pt x="0" y="79"/>
                  </a:lnTo>
                  <a:lnTo>
                    <a:pt x="14" y="125"/>
                  </a:lnTo>
                  <a:lnTo>
                    <a:pt x="280" y="45"/>
                  </a:lnTo>
                  <a:lnTo>
                    <a:pt x="283" y="45"/>
                  </a:lnTo>
                  <a:lnTo>
                    <a:pt x="280" y="45"/>
                  </a:lnTo>
                  <a:lnTo>
                    <a:pt x="282" y="45"/>
                  </a:lnTo>
                  <a:lnTo>
                    <a:pt x="283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Freeform 608"/>
            <p:cNvSpPr>
              <a:spLocks/>
            </p:cNvSpPr>
            <p:nvPr/>
          </p:nvSpPr>
          <p:spPr bwMode="auto">
            <a:xfrm>
              <a:off x="3656" y="1399"/>
              <a:ext cx="39" cy="28"/>
            </a:xfrm>
            <a:custGeom>
              <a:avLst/>
              <a:gdLst>
                <a:gd name="T0" fmla="*/ 0 w 118"/>
                <a:gd name="T1" fmla="*/ 0 h 85"/>
                <a:gd name="T2" fmla="*/ 0 w 118"/>
                <a:gd name="T3" fmla="*/ 0 h 85"/>
                <a:gd name="T4" fmla="*/ 0 w 118"/>
                <a:gd name="T5" fmla="*/ 0 h 85"/>
                <a:gd name="T6" fmla="*/ 0 w 118"/>
                <a:gd name="T7" fmla="*/ 0 h 85"/>
                <a:gd name="T8" fmla="*/ 0 w 118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85">
                  <a:moveTo>
                    <a:pt x="100" y="0"/>
                  </a:moveTo>
                  <a:lnTo>
                    <a:pt x="118" y="44"/>
                  </a:lnTo>
                  <a:lnTo>
                    <a:pt x="18" y="85"/>
                  </a:lnTo>
                  <a:lnTo>
                    <a:pt x="0" y="4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Freeform 609"/>
            <p:cNvSpPr>
              <a:spLocks/>
            </p:cNvSpPr>
            <p:nvPr/>
          </p:nvSpPr>
          <p:spPr bwMode="auto">
            <a:xfrm>
              <a:off x="3734" y="1372"/>
              <a:ext cx="27" cy="23"/>
            </a:xfrm>
            <a:custGeom>
              <a:avLst/>
              <a:gdLst>
                <a:gd name="T0" fmla="*/ 0 w 83"/>
                <a:gd name="T1" fmla="*/ 0 h 71"/>
                <a:gd name="T2" fmla="*/ 0 w 83"/>
                <a:gd name="T3" fmla="*/ 0 h 71"/>
                <a:gd name="T4" fmla="*/ 0 w 83"/>
                <a:gd name="T5" fmla="*/ 0 h 71"/>
                <a:gd name="T6" fmla="*/ 0 w 83"/>
                <a:gd name="T7" fmla="*/ 0 h 71"/>
                <a:gd name="T8" fmla="*/ 0 w 83"/>
                <a:gd name="T9" fmla="*/ 0 h 71"/>
                <a:gd name="T10" fmla="*/ 0 w 83"/>
                <a:gd name="T11" fmla="*/ 0 h 71"/>
                <a:gd name="T12" fmla="*/ 0 w 83"/>
                <a:gd name="T13" fmla="*/ 0 h 71"/>
                <a:gd name="T14" fmla="*/ 0 w 83"/>
                <a:gd name="T15" fmla="*/ 0 h 71"/>
                <a:gd name="T16" fmla="*/ 0 w 83"/>
                <a:gd name="T17" fmla="*/ 0 h 71"/>
                <a:gd name="T18" fmla="*/ 0 w 83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71">
                  <a:moveTo>
                    <a:pt x="67" y="0"/>
                  </a:moveTo>
                  <a:lnTo>
                    <a:pt x="65" y="0"/>
                  </a:lnTo>
                  <a:lnTo>
                    <a:pt x="0" y="27"/>
                  </a:lnTo>
                  <a:lnTo>
                    <a:pt x="18" y="71"/>
                  </a:lnTo>
                  <a:lnTo>
                    <a:pt x="83" y="44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6" name="Freeform 610"/>
            <p:cNvSpPr>
              <a:spLocks/>
            </p:cNvSpPr>
            <p:nvPr/>
          </p:nvSpPr>
          <p:spPr bwMode="auto">
            <a:xfrm>
              <a:off x="3756" y="1335"/>
              <a:ext cx="111" cy="52"/>
            </a:xfrm>
            <a:custGeom>
              <a:avLst/>
              <a:gdLst>
                <a:gd name="T0" fmla="*/ 0 w 332"/>
                <a:gd name="T1" fmla="*/ 0 h 154"/>
                <a:gd name="T2" fmla="*/ 0 w 332"/>
                <a:gd name="T3" fmla="*/ 0 h 154"/>
                <a:gd name="T4" fmla="*/ 0 w 332"/>
                <a:gd name="T5" fmla="*/ 0 h 154"/>
                <a:gd name="T6" fmla="*/ 0 w 332"/>
                <a:gd name="T7" fmla="*/ 0 h 154"/>
                <a:gd name="T8" fmla="*/ 0 w 332"/>
                <a:gd name="T9" fmla="*/ 0 h 154"/>
                <a:gd name="T10" fmla="*/ 0 w 332"/>
                <a:gd name="T11" fmla="*/ 0 h 154"/>
                <a:gd name="T12" fmla="*/ 0 w 332"/>
                <a:gd name="T13" fmla="*/ 0 h 154"/>
                <a:gd name="T14" fmla="*/ 0 w 332"/>
                <a:gd name="T15" fmla="*/ 0 h 154"/>
                <a:gd name="T16" fmla="*/ 0 w 332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2" h="154">
                  <a:moveTo>
                    <a:pt x="332" y="45"/>
                  </a:moveTo>
                  <a:lnTo>
                    <a:pt x="317" y="0"/>
                  </a:lnTo>
                  <a:lnTo>
                    <a:pt x="0" y="109"/>
                  </a:lnTo>
                  <a:lnTo>
                    <a:pt x="15" y="154"/>
                  </a:lnTo>
                  <a:lnTo>
                    <a:pt x="332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Freeform 611"/>
            <p:cNvSpPr>
              <a:spLocks/>
            </p:cNvSpPr>
            <p:nvPr/>
          </p:nvSpPr>
          <p:spPr bwMode="auto">
            <a:xfrm>
              <a:off x="3862" y="1327"/>
              <a:ext cx="28" cy="23"/>
            </a:xfrm>
            <a:custGeom>
              <a:avLst/>
              <a:gdLst>
                <a:gd name="T0" fmla="*/ 0 w 86"/>
                <a:gd name="T1" fmla="*/ 0 h 69"/>
                <a:gd name="T2" fmla="*/ 0 w 86"/>
                <a:gd name="T3" fmla="*/ 0 h 69"/>
                <a:gd name="T4" fmla="*/ 0 w 86"/>
                <a:gd name="T5" fmla="*/ 0 h 69"/>
                <a:gd name="T6" fmla="*/ 0 w 86"/>
                <a:gd name="T7" fmla="*/ 0 h 69"/>
                <a:gd name="T8" fmla="*/ 0 w 8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69">
                  <a:moveTo>
                    <a:pt x="70" y="0"/>
                  </a:moveTo>
                  <a:lnTo>
                    <a:pt x="86" y="45"/>
                  </a:lnTo>
                  <a:lnTo>
                    <a:pt x="15" y="69"/>
                  </a:lnTo>
                  <a:lnTo>
                    <a:pt x="0" y="2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Freeform 612"/>
            <p:cNvSpPr>
              <a:spLocks/>
            </p:cNvSpPr>
            <p:nvPr/>
          </p:nvSpPr>
          <p:spPr bwMode="auto">
            <a:xfrm>
              <a:off x="3931" y="1311"/>
              <a:ext cx="8" cy="16"/>
            </a:xfrm>
            <a:custGeom>
              <a:avLst/>
              <a:gdLst>
                <a:gd name="T0" fmla="*/ 0 w 24"/>
                <a:gd name="T1" fmla="*/ 0 h 49"/>
                <a:gd name="T2" fmla="*/ 0 w 24"/>
                <a:gd name="T3" fmla="*/ 0 h 49"/>
                <a:gd name="T4" fmla="*/ 0 w 24"/>
                <a:gd name="T5" fmla="*/ 0 h 49"/>
                <a:gd name="T6" fmla="*/ 0 w 24"/>
                <a:gd name="T7" fmla="*/ 0 h 49"/>
                <a:gd name="T8" fmla="*/ 0 w 24"/>
                <a:gd name="T9" fmla="*/ 0 h 49"/>
                <a:gd name="T10" fmla="*/ 0 w 24"/>
                <a:gd name="T11" fmla="*/ 0 h 49"/>
                <a:gd name="T12" fmla="*/ 0 w 24"/>
                <a:gd name="T13" fmla="*/ 0 h 49"/>
                <a:gd name="T14" fmla="*/ 0 w 24"/>
                <a:gd name="T15" fmla="*/ 0 h 49"/>
                <a:gd name="T16" fmla="*/ 0 w 24"/>
                <a:gd name="T17" fmla="*/ 0 h 49"/>
                <a:gd name="T18" fmla="*/ 0 w 24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49">
                  <a:moveTo>
                    <a:pt x="24" y="46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15" y="49"/>
                  </a:lnTo>
                  <a:lnTo>
                    <a:pt x="24" y="46"/>
                  </a:lnTo>
                  <a:lnTo>
                    <a:pt x="9" y="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Freeform 613"/>
            <p:cNvSpPr>
              <a:spLocks/>
            </p:cNvSpPr>
            <p:nvPr/>
          </p:nvSpPr>
          <p:spPr bwMode="auto">
            <a:xfrm>
              <a:off x="3934" y="1300"/>
              <a:ext cx="37" cy="26"/>
            </a:xfrm>
            <a:custGeom>
              <a:avLst/>
              <a:gdLst>
                <a:gd name="T0" fmla="*/ 0 w 111"/>
                <a:gd name="T1" fmla="*/ 0 h 79"/>
                <a:gd name="T2" fmla="*/ 0 w 111"/>
                <a:gd name="T3" fmla="*/ 0 h 79"/>
                <a:gd name="T4" fmla="*/ 0 w 111"/>
                <a:gd name="T5" fmla="*/ 0 h 79"/>
                <a:gd name="T6" fmla="*/ 0 w 111"/>
                <a:gd name="T7" fmla="*/ 0 h 79"/>
                <a:gd name="T8" fmla="*/ 0 w 11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79">
                  <a:moveTo>
                    <a:pt x="95" y="0"/>
                  </a:moveTo>
                  <a:lnTo>
                    <a:pt x="0" y="33"/>
                  </a:lnTo>
                  <a:lnTo>
                    <a:pt x="15" y="79"/>
                  </a:lnTo>
                  <a:lnTo>
                    <a:pt x="111" y="4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Freeform 614"/>
            <p:cNvSpPr>
              <a:spLocks/>
            </p:cNvSpPr>
            <p:nvPr/>
          </p:nvSpPr>
          <p:spPr bwMode="auto">
            <a:xfrm>
              <a:off x="3965" y="1292"/>
              <a:ext cx="29" cy="23"/>
            </a:xfrm>
            <a:custGeom>
              <a:avLst/>
              <a:gdLst>
                <a:gd name="T0" fmla="*/ 0 w 85"/>
                <a:gd name="T1" fmla="*/ 0 h 69"/>
                <a:gd name="T2" fmla="*/ 0 w 85"/>
                <a:gd name="T3" fmla="*/ 0 h 69"/>
                <a:gd name="T4" fmla="*/ 0 w 85"/>
                <a:gd name="T5" fmla="*/ 0 h 69"/>
                <a:gd name="T6" fmla="*/ 0 w 85"/>
                <a:gd name="T7" fmla="*/ 0 h 69"/>
                <a:gd name="T8" fmla="*/ 0 w 85"/>
                <a:gd name="T9" fmla="*/ 0 h 69"/>
                <a:gd name="T10" fmla="*/ 0 w 85"/>
                <a:gd name="T11" fmla="*/ 0 h 69"/>
                <a:gd name="T12" fmla="*/ 0 w 85"/>
                <a:gd name="T13" fmla="*/ 0 h 69"/>
                <a:gd name="T14" fmla="*/ 0 w 85"/>
                <a:gd name="T15" fmla="*/ 0 h 69"/>
                <a:gd name="T16" fmla="*/ 0 w 8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69">
                  <a:moveTo>
                    <a:pt x="85" y="46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16" y="69"/>
                  </a:lnTo>
                  <a:lnTo>
                    <a:pt x="85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1" name="Freeform 615"/>
            <p:cNvSpPr>
              <a:spLocks/>
            </p:cNvSpPr>
            <p:nvPr/>
          </p:nvSpPr>
          <p:spPr bwMode="auto">
            <a:xfrm>
              <a:off x="3988" y="1256"/>
              <a:ext cx="106" cy="51"/>
            </a:xfrm>
            <a:custGeom>
              <a:avLst/>
              <a:gdLst>
                <a:gd name="T0" fmla="*/ 0 w 317"/>
                <a:gd name="T1" fmla="*/ 0 h 154"/>
                <a:gd name="T2" fmla="*/ 0 w 317"/>
                <a:gd name="T3" fmla="*/ 0 h 154"/>
                <a:gd name="T4" fmla="*/ 0 w 317"/>
                <a:gd name="T5" fmla="*/ 0 h 154"/>
                <a:gd name="T6" fmla="*/ 0 w 317"/>
                <a:gd name="T7" fmla="*/ 0 h 154"/>
                <a:gd name="T8" fmla="*/ 0 w 317"/>
                <a:gd name="T9" fmla="*/ 0 h 154"/>
                <a:gd name="T10" fmla="*/ 0 w 317"/>
                <a:gd name="T11" fmla="*/ 0 h 154"/>
                <a:gd name="T12" fmla="*/ 0 w 317"/>
                <a:gd name="T13" fmla="*/ 0 h 154"/>
                <a:gd name="T14" fmla="*/ 0 w 317"/>
                <a:gd name="T15" fmla="*/ 0 h 154"/>
                <a:gd name="T16" fmla="*/ 0 w 317"/>
                <a:gd name="T17" fmla="*/ 0 h 154"/>
                <a:gd name="T18" fmla="*/ 0 w 317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" h="154">
                  <a:moveTo>
                    <a:pt x="302" y="0"/>
                  </a:moveTo>
                  <a:lnTo>
                    <a:pt x="301" y="0"/>
                  </a:lnTo>
                  <a:lnTo>
                    <a:pt x="0" y="109"/>
                  </a:lnTo>
                  <a:lnTo>
                    <a:pt x="17" y="154"/>
                  </a:lnTo>
                  <a:lnTo>
                    <a:pt x="317" y="46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Freeform 616"/>
            <p:cNvSpPr>
              <a:spLocks/>
            </p:cNvSpPr>
            <p:nvPr/>
          </p:nvSpPr>
          <p:spPr bwMode="auto">
            <a:xfrm>
              <a:off x="4089" y="1247"/>
              <a:ext cx="33" cy="24"/>
            </a:xfrm>
            <a:custGeom>
              <a:avLst/>
              <a:gdLst>
                <a:gd name="T0" fmla="*/ 0 w 99"/>
                <a:gd name="T1" fmla="*/ 0 h 73"/>
                <a:gd name="T2" fmla="*/ 0 w 99"/>
                <a:gd name="T3" fmla="*/ 0 h 73"/>
                <a:gd name="T4" fmla="*/ 0 w 99"/>
                <a:gd name="T5" fmla="*/ 0 h 73"/>
                <a:gd name="T6" fmla="*/ 0 w 99"/>
                <a:gd name="T7" fmla="*/ 0 h 73"/>
                <a:gd name="T8" fmla="*/ 0 w 9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73">
                  <a:moveTo>
                    <a:pt x="84" y="0"/>
                  </a:moveTo>
                  <a:lnTo>
                    <a:pt x="99" y="46"/>
                  </a:lnTo>
                  <a:lnTo>
                    <a:pt x="15" y="73"/>
                  </a:lnTo>
                  <a:lnTo>
                    <a:pt x="0" y="2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Freeform 617"/>
            <p:cNvSpPr>
              <a:spLocks/>
            </p:cNvSpPr>
            <p:nvPr/>
          </p:nvSpPr>
          <p:spPr bwMode="auto">
            <a:xfrm>
              <a:off x="4162" y="1230"/>
              <a:ext cx="10" cy="17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w 30"/>
                <a:gd name="T13" fmla="*/ 0 h 50"/>
                <a:gd name="T14" fmla="*/ 0 w 30"/>
                <a:gd name="T15" fmla="*/ 0 h 50"/>
                <a:gd name="T16" fmla="*/ 0 w 30"/>
                <a:gd name="T17" fmla="*/ 0 h 50"/>
                <a:gd name="T18" fmla="*/ 0 w 30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50">
                  <a:moveTo>
                    <a:pt x="17" y="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50"/>
                  </a:lnTo>
                  <a:lnTo>
                    <a:pt x="30" y="46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4" name="Freeform 618"/>
            <p:cNvSpPr>
              <a:spLocks/>
            </p:cNvSpPr>
            <p:nvPr/>
          </p:nvSpPr>
          <p:spPr bwMode="auto">
            <a:xfrm>
              <a:off x="4168" y="1214"/>
              <a:ext cx="75" cy="32"/>
            </a:xfrm>
            <a:custGeom>
              <a:avLst/>
              <a:gdLst>
                <a:gd name="T0" fmla="*/ 0 w 226"/>
                <a:gd name="T1" fmla="*/ 0 h 95"/>
                <a:gd name="T2" fmla="*/ 0 w 226"/>
                <a:gd name="T3" fmla="*/ 0 h 95"/>
                <a:gd name="T4" fmla="*/ 0 w 226"/>
                <a:gd name="T5" fmla="*/ 0 h 95"/>
                <a:gd name="T6" fmla="*/ 0 w 226"/>
                <a:gd name="T7" fmla="*/ 0 h 95"/>
                <a:gd name="T8" fmla="*/ 0 w 226"/>
                <a:gd name="T9" fmla="*/ 0 h 95"/>
                <a:gd name="T10" fmla="*/ 0 w 226"/>
                <a:gd name="T11" fmla="*/ 0 h 95"/>
                <a:gd name="T12" fmla="*/ 0 w 226"/>
                <a:gd name="T13" fmla="*/ 0 h 95"/>
                <a:gd name="T14" fmla="*/ 0 w 226"/>
                <a:gd name="T15" fmla="*/ 0 h 95"/>
                <a:gd name="T16" fmla="*/ 0 w 226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95">
                  <a:moveTo>
                    <a:pt x="226" y="46"/>
                  </a:moveTo>
                  <a:lnTo>
                    <a:pt x="214" y="0"/>
                  </a:lnTo>
                  <a:lnTo>
                    <a:pt x="0" y="49"/>
                  </a:lnTo>
                  <a:lnTo>
                    <a:pt x="11" y="95"/>
                  </a:lnTo>
                  <a:lnTo>
                    <a:pt x="224" y="46"/>
                  </a:lnTo>
                  <a:lnTo>
                    <a:pt x="226" y="46"/>
                  </a:lnTo>
                  <a:lnTo>
                    <a:pt x="224" y="46"/>
                  </a:lnTo>
                  <a:lnTo>
                    <a:pt x="225" y="46"/>
                  </a:lnTo>
                  <a:lnTo>
                    <a:pt x="226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Freeform 619"/>
            <p:cNvSpPr>
              <a:spLocks/>
            </p:cNvSpPr>
            <p:nvPr/>
          </p:nvSpPr>
          <p:spPr bwMode="auto">
            <a:xfrm>
              <a:off x="4239" y="1192"/>
              <a:ext cx="76" cy="37"/>
            </a:xfrm>
            <a:custGeom>
              <a:avLst/>
              <a:gdLst>
                <a:gd name="T0" fmla="*/ 0 w 229"/>
                <a:gd name="T1" fmla="*/ 0 h 111"/>
                <a:gd name="T2" fmla="*/ 0 w 229"/>
                <a:gd name="T3" fmla="*/ 0 h 111"/>
                <a:gd name="T4" fmla="*/ 0 w 229"/>
                <a:gd name="T5" fmla="*/ 0 h 111"/>
                <a:gd name="T6" fmla="*/ 0 w 229"/>
                <a:gd name="T7" fmla="*/ 0 h 111"/>
                <a:gd name="T8" fmla="*/ 0 w 229"/>
                <a:gd name="T9" fmla="*/ 0 h 111"/>
                <a:gd name="T10" fmla="*/ 0 w 229"/>
                <a:gd name="T11" fmla="*/ 0 h 111"/>
                <a:gd name="T12" fmla="*/ 0 w 229"/>
                <a:gd name="T13" fmla="*/ 0 h 111"/>
                <a:gd name="T14" fmla="*/ 0 w 229"/>
                <a:gd name="T15" fmla="*/ 0 h 111"/>
                <a:gd name="T16" fmla="*/ 0 w 229"/>
                <a:gd name="T17" fmla="*/ 0 h 111"/>
                <a:gd name="T18" fmla="*/ 0 w 229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9" h="111">
                  <a:moveTo>
                    <a:pt x="219" y="0"/>
                  </a:moveTo>
                  <a:lnTo>
                    <a:pt x="216" y="1"/>
                  </a:lnTo>
                  <a:lnTo>
                    <a:pt x="0" y="65"/>
                  </a:lnTo>
                  <a:lnTo>
                    <a:pt x="14" y="111"/>
                  </a:lnTo>
                  <a:lnTo>
                    <a:pt x="229" y="48"/>
                  </a:lnTo>
                  <a:lnTo>
                    <a:pt x="219" y="0"/>
                  </a:lnTo>
                  <a:lnTo>
                    <a:pt x="217" y="1"/>
                  </a:lnTo>
                  <a:lnTo>
                    <a:pt x="216" y="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Freeform 620"/>
            <p:cNvSpPr>
              <a:spLocks/>
            </p:cNvSpPr>
            <p:nvPr/>
          </p:nvSpPr>
          <p:spPr bwMode="auto">
            <a:xfrm>
              <a:off x="4312" y="1192"/>
              <a:ext cx="9" cy="16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0 h 50"/>
                <a:gd name="T4" fmla="*/ 0 w 27"/>
                <a:gd name="T5" fmla="*/ 0 h 50"/>
                <a:gd name="T6" fmla="*/ 0 w 27"/>
                <a:gd name="T7" fmla="*/ 0 h 50"/>
                <a:gd name="T8" fmla="*/ 0 w 2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0">
                  <a:moveTo>
                    <a:pt x="21" y="0"/>
                  </a:moveTo>
                  <a:lnTo>
                    <a:pt x="27" y="48"/>
                  </a:lnTo>
                  <a:lnTo>
                    <a:pt x="7" y="50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Freeform 621"/>
            <p:cNvSpPr>
              <a:spLocks/>
            </p:cNvSpPr>
            <p:nvPr/>
          </p:nvSpPr>
          <p:spPr bwMode="auto">
            <a:xfrm>
              <a:off x="4366" y="1182"/>
              <a:ext cx="24" cy="1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0 w 71"/>
                <a:gd name="T5" fmla="*/ 0 h 56"/>
                <a:gd name="T6" fmla="*/ 0 w 71"/>
                <a:gd name="T7" fmla="*/ 0 h 56"/>
                <a:gd name="T8" fmla="*/ 0 w 71"/>
                <a:gd name="T9" fmla="*/ 0 h 56"/>
                <a:gd name="T10" fmla="*/ 0 w 71"/>
                <a:gd name="T11" fmla="*/ 0 h 56"/>
                <a:gd name="T12" fmla="*/ 0 w 71"/>
                <a:gd name="T13" fmla="*/ 0 h 56"/>
                <a:gd name="T14" fmla="*/ 0 w 71"/>
                <a:gd name="T15" fmla="*/ 0 h 56"/>
                <a:gd name="T16" fmla="*/ 0 w 71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6">
                  <a:moveTo>
                    <a:pt x="71" y="47"/>
                  </a:moveTo>
                  <a:lnTo>
                    <a:pt x="62" y="0"/>
                  </a:lnTo>
                  <a:lnTo>
                    <a:pt x="0" y="9"/>
                  </a:lnTo>
                  <a:lnTo>
                    <a:pt x="7" y="56"/>
                  </a:lnTo>
                  <a:lnTo>
                    <a:pt x="69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1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Freeform 622"/>
            <p:cNvSpPr>
              <a:spLocks/>
            </p:cNvSpPr>
            <p:nvPr/>
          </p:nvSpPr>
          <p:spPr bwMode="auto">
            <a:xfrm>
              <a:off x="4386" y="1153"/>
              <a:ext cx="118" cy="44"/>
            </a:xfrm>
            <a:custGeom>
              <a:avLst/>
              <a:gdLst>
                <a:gd name="T0" fmla="*/ 0 w 355"/>
                <a:gd name="T1" fmla="*/ 0 h 133"/>
                <a:gd name="T2" fmla="*/ 0 w 355"/>
                <a:gd name="T3" fmla="*/ 0 h 133"/>
                <a:gd name="T4" fmla="*/ 0 w 355"/>
                <a:gd name="T5" fmla="*/ 0 h 133"/>
                <a:gd name="T6" fmla="*/ 0 w 355"/>
                <a:gd name="T7" fmla="*/ 0 h 133"/>
                <a:gd name="T8" fmla="*/ 0 w 355"/>
                <a:gd name="T9" fmla="*/ 0 h 133"/>
                <a:gd name="T10" fmla="*/ 0 w 355"/>
                <a:gd name="T11" fmla="*/ 0 h 133"/>
                <a:gd name="T12" fmla="*/ 0 w 355"/>
                <a:gd name="T13" fmla="*/ 0 h 133"/>
                <a:gd name="T14" fmla="*/ 0 w 355"/>
                <a:gd name="T15" fmla="*/ 0 h 133"/>
                <a:gd name="T16" fmla="*/ 0 w 355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" h="133">
                  <a:moveTo>
                    <a:pt x="355" y="47"/>
                  </a:moveTo>
                  <a:lnTo>
                    <a:pt x="342" y="0"/>
                  </a:lnTo>
                  <a:lnTo>
                    <a:pt x="0" y="87"/>
                  </a:lnTo>
                  <a:lnTo>
                    <a:pt x="11" y="133"/>
                  </a:lnTo>
                  <a:lnTo>
                    <a:pt x="354" y="48"/>
                  </a:lnTo>
                  <a:lnTo>
                    <a:pt x="355" y="47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Freeform 623"/>
            <p:cNvSpPr>
              <a:spLocks/>
            </p:cNvSpPr>
            <p:nvPr/>
          </p:nvSpPr>
          <p:spPr bwMode="auto">
            <a:xfrm>
              <a:off x="4500" y="114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64">
                  <a:moveTo>
                    <a:pt x="61" y="0"/>
                  </a:moveTo>
                  <a:lnTo>
                    <a:pt x="75" y="46"/>
                  </a:lnTo>
                  <a:lnTo>
                    <a:pt x="14" y="64"/>
                  </a:lnTo>
                  <a:lnTo>
                    <a:pt x="0" y="1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0" name="Freeform 624"/>
            <p:cNvSpPr>
              <a:spLocks/>
            </p:cNvSpPr>
            <p:nvPr/>
          </p:nvSpPr>
          <p:spPr bwMode="auto">
            <a:xfrm>
              <a:off x="4566" y="1121"/>
              <a:ext cx="49" cy="28"/>
            </a:xfrm>
            <a:custGeom>
              <a:avLst/>
              <a:gdLst>
                <a:gd name="T0" fmla="*/ 0 w 145"/>
                <a:gd name="T1" fmla="*/ 0 h 86"/>
                <a:gd name="T2" fmla="*/ 0 w 145"/>
                <a:gd name="T3" fmla="*/ 0 h 86"/>
                <a:gd name="T4" fmla="*/ 0 w 145"/>
                <a:gd name="T5" fmla="*/ 0 h 86"/>
                <a:gd name="T6" fmla="*/ 0 w 145"/>
                <a:gd name="T7" fmla="*/ 0 h 86"/>
                <a:gd name="T8" fmla="*/ 0 w 145"/>
                <a:gd name="T9" fmla="*/ 0 h 86"/>
                <a:gd name="T10" fmla="*/ 0 w 145"/>
                <a:gd name="T11" fmla="*/ 0 h 86"/>
                <a:gd name="T12" fmla="*/ 0 w 145"/>
                <a:gd name="T13" fmla="*/ 0 h 86"/>
                <a:gd name="T14" fmla="*/ 0 w 145"/>
                <a:gd name="T15" fmla="*/ 0 h 86"/>
                <a:gd name="T16" fmla="*/ 0 w 145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6">
                  <a:moveTo>
                    <a:pt x="145" y="47"/>
                  </a:moveTo>
                  <a:lnTo>
                    <a:pt x="131" y="0"/>
                  </a:lnTo>
                  <a:lnTo>
                    <a:pt x="0" y="39"/>
                  </a:lnTo>
                  <a:lnTo>
                    <a:pt x="14" y="86"/>
                  </a:lnTo>
                  <a:lnTo>
                    <a:pt x="145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Freeform 625"/>
            <p:cNvSpPr>
              <a:spLocks/>
            </p:cNvSpPr>
            <p:nvPr/>
          </p:nvSpPr>
          <p:spPr bwMode="auto">
            <a:xfrm>
              <a:off x="4610" y="1087"/>
              <a:ext cx="114" cy="49"/>
            </a:xfrm>
            <a:custGeom>
              <a:avLst/>
              <a:gdLst>
                <a:gd name="T0" fmla="*/ 0 w 341"/>
                <a:gd name="T1" fmla="*/ 0 h 148"/>
                <a:gd name="T2" fmla="*/ 0 w 341"/>
                <a:gd name="T3" fmla="*/ 0 h 148"/>
                <a:gd name="T4" fmla="*/ 0 w 341"/>
                <a:gd name="T5" fmla="*/ 0 h 148"/>
                <a:gd name="T6" fmla="*/ 0 w 341"/>
                <a:gd name="T7" fmla="*/ 0 h 148"/>
                <a:gd name="T8" fmla="*/ 0 w 34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48">
                  <a:moveTo>
                    <a:pt x="327" y="0"/>
                  </a:moveTo>
                  <a:lnTo>
                    <a:pt x="341" y="45"/>
                  </a:lnTo>
                  <a:lnTo>
                    <a:pt x="14" y="148"/>
                  </a:lnTo>
                  <a:lnTo>
                    <a:pt x="0" y="10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Freeform 626"/>
            <p:cNvSpPr>
              <a:spLocks/>
            </p:cNvSpPr>
            <p:nvPr/>
          </p:nvSpPr>
          <p:spPr bwMode="auto">
            <a:xfrm>
              <a:off x="4765" y="1044"/>
              <a:ext cx="114" cy="44"/>
            </a:xfrm>
            <a:custGeom>
              <a:avLst/>
              <a:gdLst>
                <a:gd name="T0" fmla="*/ 0 w 340"/>
                <a:gd name="T1" fmla="*/ 0 h 134"/>
                <a:gd name="T2" fmla="*/ 0 w 340"/>
                <a:gd name="T3" fmla="*/ 0 h 134"/>
                <a:gd name="T4" fmla="*/ 0 w 340"/>
                <a:gd name="T5" fmla="*/ 0 h 134"/>
                <a:gd name="T6" fmla="*/ 0 w 340"/>
                <a:gd name="T7" fmla="*/ 0 h 134"/>
                <a:gd name="T8" fmla="*/ 0 w 340"/>
                <a:gd name="T9" fmla="*/ 0 h 134"/>
                <a:gd name="T10" fmla="*/ 0 w 340"/>
                <a:gd name="T11" fmla="*/ 0 h 134"/>
                <a:gd name="T12" fmla="*/ 0 w 340"/>
                <a:gd name="T13" fmla="*/ 0 h 134"/>
                <a:gd name="T14" fmla="*/ 0 w 340"/>
                <a:gd name="T15" fmla="*/ 0 h 134"/>
                <a:gd name="T16" fmla="*/ 0 w 340"/>
                <a:gd name="T17" fmla="*/ 0 h 134"/>
                <a:gd name="T18" fmla="*/ 0 w 340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0" h="134">
                  <a:moveTo>
                    <a:pt x="329" y="0"/>
                  </a:moveTo>
                  <a:lnTo>
                    <a:pt x="328" y="0"/>
                  </a:lnTo>
                  <a:lnTo>
                    <a:pt x="0" y="89"/>
                  </a:lnTo>
                  <a:lnTo>
                    <a:pt x="13" y="134"/>
                  </a:lnTo>
                  <a:lnTo>
                    <a:pt x="340" y="47"/>
                  </a:lnTo>
                  <a:lnTo>
                    <a:pt x="329" y="0"/>
                  </a:lnTo>
                  <a:lnTo>
                    <a:pt x="328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3" name="Freeform 627"/>
            <p:cNvSpPr>
              <a:spLocks/>
            </p:cNvSpPr>
            <p:nvPr/>
          </p:nvSpPr>
          <p:spPr bwMode="auto">
            <a:xfrm>
              <a:off x="4875" y="1034"/>
              <a:ext cx="49" cy="25"/>
            </a:xfrm>
            <a:custGeom>
              <a:avLst/>
              <a:gdLst>
                <a:gd name="T0" fmla="*/ 0 w 148"/>
                <a:gd name="T1" fmla="*/ 0 h 77"/>
                <a:gd name="T2" fmla="*/ 0 w 148"/>
                <a:gd name="T3" fmla="*/ 0 h 77"/>
                <a:gd name="T4" fmla="*/ 0 w 148"/>
                <a:gd name="T5" fmla="*/ 0 h 77"/>
                <a:gd name="T6" fmla="*/ 0 w 148"/>
                <a:gd name="T7" fmla="*/ 0 h 77"/>
                <a:gd name="T8" fmla="*/ 0 w 14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77">
                  <a:moveTo>
                    <a:pt x="137" y="0"/>
                  </a:moveTo>
                  <a:lnTo>
                    <a:pt x="148" y="46"/>
                  </a:lnTo>
                  <a:lnTo>
                    <a:pt x="10" y="77"/>
                  </a:lnTo>
                  <a:lnTo>
                    <a:pt x="0" y="3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4" name="Freeform 628"/>
            <p:cNvSpPr>
              <a:spLocks/>
            </p:cNvSpPr>
            <p:nvPr/>
          </p:nvSpPr>
          <p:spPr bwMode="auto">
            <a:xfrm>
              <a:off x="4967" y="1015"/>
              <a:ext cx="43" cy="24"/>
            </a:xfrm>
            <a:custGeom>
              <a:avLst/>
              <a:gdLst>
                <a:gd name="T0" fmla="*/ 0 w 127"/>
                <a:gd name="T1" fmla="*/ 0 h 71"/>
                <a:gd name="T2" fmla="*/ 0 w 127"/>
                <a:gd name="T3" fmla="*/ 0 h 71"/>
                <a:gd name="T4" fmla="*/ 0 w 127"/>
                <a:gd name="T5" fmla="*/ 0 h 71"/>
                <a:gd name="T6" fmla="*/ 0 w 127"/>
                <a:gd name="T7" fmla="*/ 0 h 71"/>
                <a:gd name="T8" fmla="*/ 0 w 127"/>
                <a:gd name="T9" fmla="*/ 0 h 71"/>
                <a:gd name="T10" fmla="*/ 0 w 127"/>
                <a:gd name="T11" fmla="*/ 0 h 71"/>
                <a:gd name="T12" fmla="*/ 0 w 127"/>
                <a:gd name="T13" fmla="*/ 0 h 71"/>
                <a:gd name="T14" fmla="*/ 0 w 127"/>
                <a:gd name="T15" fmla="*/ 0 h 71"/>
                <a:gd name="T16" fmla="*/ 0 w 127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71">
                  <a:moveTo>
                    <a:pt x="127" y="46"/>
                  </a:moveTo>
                  <a:lnTo>
                    <a:pt x="116" y="0"/>
                  </a:lnTo>
                  <a:lnTo>
                    <a:pt x="0" y="25"/>
                  </a:lnTo>
                  <a:lnTo>
                    <a:pt x="11" y="71"/>
                  </a:lnTo>
                  <a:lnTo>
                    <a:pt x="126" y="46"/>
                  </a:lnTo>
                  <a:lnTo>
                    <a:pt x="127" y="46"/>
                  </a:lnTo>
                  <a:lnTo>
                    <a:pt x="126" y="46"/>
                  </a:lnTo>
                  <a:lnTo>
                    <a:pt x="127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5" name="Freeform 629"/>
            <p:cNvSpPr>
              <a:spLocks/>
            </p:cNvSpPr>
            <p:nvPr/>
          </p:nvSpPr>
          <p:spPr bwMode="auto">
            <a:xfrm>
              <a:off x="5006" y="986"/>
              <a:ext cx="121" cy="44"/>
            </a:xfrm>
            <a:custGeom>
              <a:avLst/>
              <a:gdLst>
                <a:gd name="T0" fmla="*/ 0 w 364"/>
                <a:gd name="T1" fmla="*/ 0 h 132"/>
                <a:gd name="T2" fmla="*/ 0 w 364"/>
                <a:gd name="T3" fmla="*/ 0 h 132"/>
                <a:gd name="T4" fmla="*/ 0 w 364"/>
                <a:gd name="T5" fmla="*/ 0 h 132"/>
                <a:gd name="T6" fmla="*/ 0 w 364"/>
                <a:gd name="T7" fmla="*/ 0 h 132"/>
                <a:gd name="T8" fmla="*/ 0 w 36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32">
                  <a:moveTo>
                    <a:pt x="352" y="0"/>
                  </a:moveTo>
                  <a:lnTo>
                    <a:pt x="364" y="46"/>
                  </a:lnTo>
                  <a:lnTo>
                    <a:pt x="12" y="132"/>
                  </a:lnTo>
                  <a:lnTo>
                    <a:pt x="0" y="86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6" name="Freeform 630"/>
            <p:cNvSpPr>
              <a:spLocks/>
            </p:cNvSpPr>
            <p:nvPr/>
          </p:nvSpPr>
          <p:spPr bwMode="auto">
            <a:xfrm>
              <a:off x="5168" y="953"/>
              <a:ext cx="62" cy="35"/>
            </a:xfrm>
            <a:custGeom>
              <a:avLst/>
              <a:gdLst>
                <a:gd name="T0" fmla="*/ 0 w 186"/>
                <a:gd name="T1" fmla="*/ 0 h 106"/>
                <a:gd name="T2" fmla="*/ 0 w 186"/>
                <a:gd name="T3" fmla="*/ 0 h 106"/>
                <a:gd name="T4" fmla="*/ 0 w 186"/>
                <a:gd name="T5" fmla="*/ 0 h 106"/>
                <a:gd name="T6" fmla="*/ 0 w 186"/>
                <a:gd name="T7" fmla="*/ 0 h 106"/>
                <a:gd name="T8" fmla="*/ 0 w 186"/>
                <a:gd name="T9" fmla="*/ 0 h 106"/>
                <a:gd name="T10" fmla="*/ 0 w 186"/>
                <a:gd name="T11" fmla="*/ 0 h 106"/>
                <a:gd name="T12" fmla="*/ 0 w 186"/>
                <a:gd name="T13" fmla="*/ 0 h 106"/>
                <a:gd name="T14" fmla="*/ 0 w 186"/>
                <a:gd name="T15" fmla="*/ 0 h 106"/>
                <a:gd name="T16" fmla="*/ 0 w 186"/>
                <a:gd name="T17" fmla="*/ 0 h 106"/>
                <a:gd name="T18" fmla="*/ 0 w 186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6" h="106">
                  <a:moveTo>
                    <a:pt x="171" y="0"/>
                  </a:moveTo>
                  <a:lnTo>
                    <a:pt x="170" y="0"/>
                  </a:lnTo>
                  <a:lnTo>
                    <a:pt x="0" y="61"/>
                  </a:lnTo>
                  <a:lnTo>
                    <a:pt x="15" y="106"/>
                  </a:lnTo>
                  <a:lnTo>
                    <a:pt x="186" y="45"/>
                  </a:lnTo>
                  <a:lnTo>
                    <a:pt x="171" y="0"/>
                  </a:lnTo>
                  <a:lnTo>
                    <a:pt x="170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Freeform 631"/>
            <p:cNvSpPr>
              <a:spLocks/>
            </p:cNvSpPr>
            <p:nvPr/>
          </p:nvSpPr>
          <p:spPr bwMode="auto">
            <a:xfrm>
              <a:off x="5225" y="940"/>
              <a:ext cx="45" cy="28"/>
            </a:xfrm>
            <a:custGeom>
              <a:avLst/>
              <a:gdLst>
                <a:gd name="T0" fmla="*/ 0 w 134"/>
                <a:gd name="T1" fmla="*/ 0 h 84"/>
                <a:gd name="T2" fmla="*/ 0 w 134"/>
                <a:gd name="T3" fmla="*/ 0 h 84"/>
                <a:gd name="T4" fmla="*/ 0 w 134"/>
                <a:gd name="T5" fmla="*/ 0 h 84"/>
                <a:gd name="T6" fmla="*/ 0 w 134"/>
                <a:gd name="T7" fmla="*/ 0 h 84"/>
                <a:gd name="T8" fmla="*/ 0 w 134"/>
                <a:gd name="T9" fmla="*/ 0 h 84"/>
                <a:gd name="T10" fmla="*/ 0 w 134"/>
                <a:gd name="T11" fmla="*/ 0 h 84"/>
                <a:gd name="T12" fmla="*/ 0 w 134"/>
                <a:gd name="T13" fmla="*/ 0 h 84"/>
                <a:gd name="T14" fmla="*/ 0 w 134"/>
                <a:gd name="T15" fmla="*/ 0 h 84"/>
                <a:gd name="T16" fmla="*/ 0 w 134"/>
                <a:gd name="T17" fmla="*/ 0 h 84"/>
                <a:gd name="T18" fmla="*/ 0 w 134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4">
                  <a:moveTo>
                    <a:pt x="121" y="0"/>
                  </a:moveTo>
                  <a:lnTo>
                    <a:pt x="119" y="0"/>
                  </a:lnTo>
                  <a:lnTo>
                    <a:pt x="0" y="37"/>
                  </a:lnTo>
                  <a:lnTo>
                    <a:pt x="14" y="84"/>
                  </a:lnTo>
                  <a:lnTo>
                    <a:pt x="134" y="46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8" name="Freeform 632"/>
            <p:cNvSpPr>
              <a:spLocks/>
            </p:cNvSpPr>
            <p:nvPr/>
          </p:nvSpPr>
          <p:spPr bwMode="auto">
            <a:xfrm>
              <a:off x="5266" y="933"/>
              <a:ext cx="33" cy="23"/>
            </a:xfrm>
            <a:custGeom>
              <a:avLst/>
              <a:gdLst>
                <a:gd name="T0" fmla="*/ 0 w 100"/>
                <a:gd name="T1" fmla="*/ 0 h 69"/>
                <a:gd name="T2" fmla="*/ 0 w 100"/>
                <a:gd name="T3" fmla="*/ 0 h 69"/>
                <a:gd name="T4" fmla="*/ 0 w 100"/>
                <a:gd name="T5" fmla="*/ 0 h 69"/>
                <a:gd name="T6" fmla="*/ 0 w 100"/>
                <a:gd name="T7" fmla="*/ 0 h 69"/>
                <a:gd name="T8" fmla="*/ 0 w 100"/>
                <a:gd name="T9" fmla="*/ 0 h 69"/>
                <a:gd name="T10" fmla="*/ 0 w 100"/>
                <a:gd name="T11" fmla="*/ 0 h 69"/>
                <a:gd name="T12" fmla="*/ 0 w 100"/>
                <a:gd name="T13" fmla="*/ 0 h 69"/>
                <a:gd name="T14" fmla="*/ 0 w 100"/>
                <a:gd name="T15" fmla="*/ 0 h 69"/>
                <a:gd name="T16" fmla="*/ 0 w 100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69">
                  <a:moveTo>
                    <a:pt x="100" y="45"/>
                  </a:moveTo>
                  <a:lnTo>
                    <a:pt x="88" y="0"/>
                  </a:lnTo>
                  <a:lnTo>
                    <a:pt x="0" y="23"/>
                  </a:lnTo>
                  <a:lnTo>
                    <a:pt x="11" y="69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9" name="Freeform 633"/>
            <p:cNvSpPr>
              <a:spLocks/>
            </p:cNvSpPr>
            <p:nvPr/>
          </p:nvSpPr>
          <p:spPr bwMode="auto">
            <a:xfrm>
              <a:off x="5295" y="925"/>
              <a:ext cx="31" cy="23"/>
            </a:xfrm>
            <a:custGeom>
              <a:avLst/>
              <a:gdLst>
                <a:gd name="T0" fmla="*/ 0 w 93"/>
                <a:gd name="T1" fmla="*/ 0 h 68"/>
                <a:gd name="T2" fmla="*/ 0 w 93"/>
                <a:gd name="T3" fmla="*/ 0 h 68"/>
                <a:gd name="T4" fmla="*/ 0 w 93"/>
                <a:gd name="T5" fmla="*/ 0 h 68"/>
                <a:gd name="T6" fmla="*/ 0 w 93"/>
                <a:gd name="T7" fmla="*/ 0 h 68"/>
                <a:gd name="T8" fmla="*/ 0 w 93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68">
                  <a:moveTo>
                    <a:pt x="80" y="0"/>
                  </a:moveTo>
                  <a:lnTo>
                    <a:pt x="93" y="45"/>
                  </a:lnTo>
                  <a:lnTo>
                    <a:pt x="13" y="68"/>
                  </a:lnTo>
                  <a:lnTo>
                    <a:pt x="0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0" name="Freeform 634"/>
            <p:cNvSpPr>
              <a:spLocks/>
            </p:cNvSpPr>
            <p:nvPr/>
          </p:nvSpPr>
          <p:spPr bwMode="auto">
            <a:xfrm>
              <a:off x="5366" y="891"/>
              <a:ext cx="63" cy="33"/>
            </a:xfrm>
            <a:custGeom>
              <a:avLst/>
              <a:gdLst>
                <a:gd name="T0" fmla="*/ 0 w 189"/>
                <a:gd name="T1" fmla="*/ 0 h 99"/>
                <a:gd name="T2" fmla="*/ 0 w 189"/>
                <a:gd name="T3" fmla="*/ 0 h 99"/>
                <a:gd name="T4" fmla="*/ 0 w 189"/>
                <a:gd name="T5" fmla="*/ 0 h 99"/>
                <a:gd name="T6" fmla="*/ 0 w 189"/>
                <a:gd name="T7" fmla="*/ 0 h 99"/>
                <a:gd name="T8" fmla="*/ 0 w 189"/>
                <a:gd name="T9" fmla="*/ 0 h 99"/>
                <a:gd name="T10" fmla="*/ 0 w 189"/>
                <a:gd name="T11" fmla="*/ 0 h 99"/>
                <a:gd name="T12" fmla="*/ 0 w 189"/>
                <a:gd name="T13" fmla="*/ 0 h 99"/>
                <a:gd name="T14" fmla="*/ 0 w 189"/>
                <a:gd name="T15" fmla="*/ 0 h 99"/>
                <a:gd name="T16" fmla="*/ 0 w 189"/>
                <a:gd name="T17" fmla="*/ 0 h 99"/>
                <a:gd name="T18" fmla="*/ 0 w 189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" h="99">
                  <a:moveTo>
                    <a:pt x="176" y="0"/>
                  </a:moveTo>
                  <a:lnTo>
                    <a:pt x="175" y="2"/>
                  </a:lnTo>
                  <a:lnTo>
                    <a:pt x="0" y="53"/>
                  </a:lnTo>
                  <a:lnTo>
                    <a:pt x="14" y="99"/>
                  </a:lnTo>
                  <a:lnTo>
                    <a:pt x="189" y="47"/>
                  </a:lnTo>
                  <a:lnTo>
                    <a:pt x="176" y="0"/>
                  </a:lnTo>
                  <a:lnTo>
                    <a:pt x="176" y="2"/>
                  </a:lnTo>
                  <a:lnTo>
                    <a:pt x="175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Freeform 635"/>
            <p:cNvSpPr>
              <a:spLocks/>
            </p:cNvSpPr>
            <p:nvPr/>
          </p:nvSpPr>
          <p:spPr bwMode="auto">
            <a:xfrm>
              <a:off x="5425" y="883"/>
              <a:ext cx="40" cy="24"/>
            </a:xfrm>
            <a:custGeom>
              <a:avLst/>
              <a:gdLst>
                <a:gd name="T0" fmla="*/ 0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0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0 w 120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72">
                  <a:moveTo>
                    <a:pt x="120" y="46"/>
                  </a:moveTo>
                  <a:lnTo>
                    <a:pt x="108" y="0"/>
                  </a:lnTo>
                  <a:lnTo>
                    <a:pt x="0" y="25"/>
                  </a:lnTo>
                  <a:lnTo>
                    <a:pt x="12" y="72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2" name="Freeform 636"/>
            <p:cNvSpPr>
              <a:spLocks/>
            </p:cNvSpPr>
            <p:nvPr/>
          </p:nvSpPr>
          <p:spPr bwMode="auto">
            <a:xfrm>
              <a:off x="5461" y="872"/>
              <a:ext cx="46" cy="26"/>
            </a:xfrm>
            <a:custGeom>
              <a:avLst/>
              <a:gdLst>
                <a:gd name="T0" fmla="*/ 0 w 138"/>
                <a:gd name="T1" fmla="*/ 0 h 79"/>
                <a:gd name="T2" fmla="*/ 0 w 138"/>
                <a:gd name="T3" fmla="*/ 0 h 79"/>
                <a:gd name="T4" fmla="*/ 0 w 138"/>
                <a:gd name="T5" fmla="*/ 0 h 79"/>
                <a:gd name="T6" fmla="*/ 0 w 138"/>
                <a:gd name="T7" fmla="*/ 0 h 79"/>
                <a:gd name="T8" fmla="*/ 0 w 138"/>
                <a:gd name="T9" fmla="*/ 0 h 79"/>
                <a:gd name="T10" fmla="*/ 0 w 138"/>
                <a:gd name="T11" fmla="*/ 0 h 79"/>
                <a:gd name="T12" fmla="*/ 0 w 138"/>
                <a:gd name="T13" fmla="*/ 0 h 79"/>
                <a:gd name="T14" fmla="*/ 0 w 138"/>
                <a:gd name="T15" fmla="*/ 0 h 79"/>
                <a:gd name="T16" fmla="*/ 0 w 138"/>
                <a:gd name="T17" fmla="*/ 0 h 79"/>
                <a:gd name="T18" fmla="*/ 0 w 138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79">
                  <a:moveTo>
                    <a:pt x="127" y="0"/>
                  </a:moveTo>
                  <a:lnTo>
                    <a:pt x="126" y="0"/>
                  </a:lnTo>
                  <a:lnTo>
                    <a:pt x="0" y="33"/>
                  </a:lnTo>
                  <a:lnTo>
                    <a:pt x="12" y="79"/>
                  </a:lnTo>
                  <a:lnTo>
                    <a:pt x="138" y="47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Freeform 637"/>
            <p:cNvSpPr>
              <a:spLocks/>
            </p:cNvSpPr>
            <p:nvPr/>
          </p:nvSpPr>
          <p:spPr bwMode="auto">
            <a:xfrm>
              <a:off x="5503" y="867"/>
              <a:ext cx="22" cy="20"/>
            </a:xfrm>
            <a:custGeom>
              <a:avLst/>
              <a:gdLst>
                <a:gd name="T0" fmla="*/ 0 w 65"/>
                <a:gd name="T1" fmla="*/ 0 h 60"/>
                <a:gd name="T2" fmla="*/ 0 w 65"/>
                <a:gd name="T3" fmla="*/ 0 h 60"/>
                <a:gd name="T4" fmla="*/ 0 w 65"/>
                <a:gd name="T5" fmla="*/ 0 h 60"/>
                <a:gd name="T6" fmla="*/ 0 w 65"/>
                <a:gd name="T7" fmla="*/ 0 h 60"/>
                <a:gd name="T8" fmla="*/ 0 w 6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0">
                  <a:moveTo>
                    <a:pt x="54" y="0"/>
                  </a:moveTo>
                  <a:lnTo>
                    <a:pt x="65" y="47"/>
                  </a:lnTo>
                  <a:lnTo>
                    <a:pt x="11" y="60"/>
                  </a:lnTo>
                  <a:lnTo>
                    <a:pt x="0" y="1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4" name="Freeform 638"/>
            <p:cNvSpPr>
              <a:spLocks/>
            </p:cNvSpPr>
            <p:nvPr/>
          </p:nvSpPr>
          <p:spPr bwMode="auto">
            <a:xfrm>
              <a:off x="5568" y="851"/>
              <a:ext cx="26" cy="21"/>
            </a:xfrm>
            <a:custGeom>
              <a:avLst/>
              <a:gdLst>
                <a:gd name="T0" fmla="*/ 0 w 76"/>
                <a:gd name="T1" fmla="*/ 0 h 61"/>
                <a:gd name="T2" fmla="*/ 0 w 76"/>
                <a:gd name="T3" fmla="*/ 0 h 61"/>
                <a:gd name="T4" fmla="*/ 0 w 76"/>
                <a:gd name="T5" fmla="*/ 0 h 61"/>
                <a:gd name="T6" fmla="*/ 0 w 76"/>
                <a:gd name="T7" fmla="*/ 0 h 61"/>
                <a:gd name="T8" fmla="*/ 0 w 76"/>
                <a:gd name="T9" fmla="*/ 0 h 61"/>
                <a:gd name="T10" fmla="*/ 0 w 76"/>
                <a:gd name="T11" fmla="*/ 0 h 61"/>
                <a:gd name="T12" fmla="*/ 0 w 76"/>
                <a:gd name="T13" fmla="*/ 0 h 61"/>
                <a:gd name="T14" fmla="*/ 0 w 76"/>
                <a:gd name="T15" fmla="*/ 0 h 61"/>
                <a:gd name="T16" fmla="*/ 0 w 76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61">
                  <a:moveTo>
                    <a:pt x="76" y="46"/>
                  </a:moveTo>
                  <a:lnTo>
                    <a:pt x="64" y="0"/>
                  </a:lnTo>
                  <a:lnTo>
                    <a:pt x="0" y="15"/>
                  </a:lnTo>
                  <a:lnTo>
                    <a:pt x="10" y="61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5" name="Freeform 639"/>
            <p:cNvSpPr>
              <a:spLocks/>
            </p:cNvSpPr>
            <p:nvPr/>
          </p:nvSpPr>
          <p:spPr bwMode="auto">
            <a:xfrm>
              <a:off x="5589" y="834"/>
              <a:ext cx="61" cy="33"/>
            </a:xfrm>
            <a:custGeom>
              <a:avLst/>
              <a:gdLst>
                <a:gd name="T0" fmla="*/ 0 w 184"/>
                <a:gd name="T1" fmla="*/ 0 h 98"/>
                <a:gd name="T2" fmla="*/ 0 w 184"/>
                <a:gd name="T3" fmla="*/ 0 h 98"/>
                <a:gd name="T4" fmla="*/ 0 w 184"/>
                <a:gd name="T5" fmla="*/ 0 h 98"/>
                <a:gd name="T6" fmla="*/ 0 w 184"/>
                <a:gd name="T7" fmla="*/ 0 h 98"/>
                <a:gd name="T8" fmla="*/ 0 w 184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8">
                  <a:moveTo>
                    <a:pt x="170" y="0"/>
                  </a:moveTo>
                  <a:lnTo>
                    <a:pt x="0" y="52"/>
                  </a:lnTo>
                  <a:lnTo>
                    <a:pt x="14" y="98"/>
                  </a:lnTo>
                  <a:lnTo>
                    <a:pt x="184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4" name="Rectangle 640"/>
          <p:cNvSpPr>
            <a:spLocks noChangeArrowheads="1"/>
          </p:cNvSpPr>
          <p:nvPr/>
        </p:nvSpPr>
        <p:spPr bwMode="auto">
          <a:xfrm rot="-1920000">
            <a:off x="3705225" y="2892425"/>
            <a:ext cx="482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3366FF"/>
                </a:solidFill>
                <a:latin typeface="Arial" charset="0"/>
              </a:rPr>
              <a:t>Spine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66605" name="Rectangle 641"/>
          <p:cNvSpPr>
            <a:spLocks noChangeArrowheads="1"/>
          </p:cNvSpPr>
          <p:nvPr/>
        </p:nvSpPr>
        <p:spPr bwMode="auto">
          <a:xfrm rot="-1920000">
            <a:off x="3905250" y="31273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3366FF"/>
                </a:solidFill>
                <a:latin typeface="Arial" charset="0"/>
              </a:rPr>
              <a:t>Axis</a:t>
            </a:r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66606" name="Group 642"/>
          <p:cNvGrpSpPr>
            <a:grpSpLocks/>
          </p:cNvGrpSpPr>
          <p:nvPr/>
        </p:nvGrpSpPr>
        <p:grpSpPr bwMode="auto">
          <a:xfrm>
            <a:off x="2820988" y="2498725"/>
            <a:ext cx="1658937" cy="1758950"/>
            <a:chOff x="1777" y="1574"/>
            <a:chExt cx="1045" cy="1108"/>
          </a:xfrm>
        </p:grpSpPr>
        <p:sp>
          <p:nvSpPr>
            <p:cNvPr id="66614" name="Rectangle 643"/>
            <p:cNvSpPr>
              <a:spLocks noChangeArrowheads="1"/>
            </p:cNvSpPr>
            <p:nvPr/>
          </p:nvSpPr>
          <p:spPr bwMode="auto">
            <a:xfrm>
              <a:off x="2066" y="1574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 Black" charset="0"/>
                </a:rPr>
                <a:t>MELBA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66615" name="Rectangle 644"/>
            <p:cNvSpPr>
              <a:spLocks noChangeArrowheads="1"/>
            </p:cNvSpPr>
            <p:nvPr/>
          </p:nvSpPr>
          <p:spPr bwMode="auto">
            <a:xfrm>
              <a:off x="1921" y="2509"/>
              <a:ext cx="7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 Black" charset="0"/>
                </a:rPr>
                <a:t>AVEBURY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66616" name="Freeform 645"/>
            <p:cNvSpPr>
              <a:spLocks/>
            </p:cNvSpPr>
            <p:nvPr/>
          </p:nvSpPr>
          <p:spPr bwMode="auto">
            <a:xfrm>
              <a:off x="2670" y="1654"/>
              <a:ext cx="152" cy="145"/>
            </a:xfrm>
            <a:custGeom>
              <a:avLst/>
              <a:gdLst>
                <a:gd name="T0" fmla="*/ 0 w 456"/>
                <a:gd name="T1" fmla="*/ 0 h 434"/>
                <a:gd name="T2" fmla="*/ 0 w 456"/>
                <a:gd name="T3" fmla="*/ 0 h 434"/>
                <a:gd name="T4" fmla="*/ 0 w 456"/>
                <a:gd name="T5" fmla="*/ 0 h 434"/>
                <a:gd name="T6" fmla="*/ 0 w 456"/>
                <a:gd name="T7" fmla="*/ 0 h 434"/>
                <a:gd name="T8" fmla="*/ 0 w 456"/>
                <a:gd name="T9" fmla="*/ 0 h 434"/>
                <a:gd name="T10" fmla="*/ 0 w 456"/>
                <a:gd name="T11" fmla="*/ 0 h 434"/>
                <a:gd name="T12" fmla="*/ 0 w 456"/>
                <a:gd name="T13" fmla="*/ 0 h 434"/>
                <a:gd name="T14" fmla="*/ 0 w 456"/>
                <a:gd name="T15" fmla="*/ 0 h 434"/>
                <a:gd name="T16" fmla="*/ 0 w 456"/>
                <a:gd name="T17" fmla="*/ 0 h 434"/>
                <a:gd name="T18" fmla="*/ 0 w 456"/>
                <a:gd name="T19" fmla="*/ 0 h 434"/>
                <a:gd name="T20" fmla="*/ 0 w 456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434">
                  <a:moveTo>
                    <a:pt x="0" y="165"/>
                  </a:moveTo>
                  <a:lnTo>
                    <a:pt x="174" y="165"/>
                  </a:lnTo>
                  <a:lnTo>
                    <a:pt x="228" y="0"/>
                  </a:lnTo>
                  <a:lnTo>
                    <a:pt x="281" y="165"/>
                  </a:lnTo>
                  <a:lnTo>
                    <a:pt x="456" y="165"/>
                  </a:lnTo>
                  <a:lnTo>
                    <a:pt x="314" y="268"/>
                  </a:lnTo>
                  <a:lnTo>
                    <a:pt x="368" y="434"/>
                  </a:lnTo>
                  <a:lnTo>
                    <a:pt x="228" y="331"/>
                  </a:lnTo>
                  <a:lnTo>
                    <a:pt x="87" y="434"/>
                  </a:lnTo>
                  <a:lnTo>
                    <a:pt x="141" y="268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Freeform 646"/>
            <p:cNvSpPr>
              <a:spLocks/>
            </p:cNvSpPr>
            <p:nvPr/>
          </p:nvSpPr>
          <p:spPr bwMode="auto">
            <a:xfrm>
              <a:off x="1777" y="2379"/>
              <a:ext cx="152" cy="144"/>
            </a:xfrm>
            <a:custGeom>
              <a:avLst/>
              <a:gdLst>
                <a:gd name="T0" fmla="*/ 0 w 456"/>
                <a:gd name="T1" fmla="*/ 0 h 433"/>
                <a:gd name="T2" fmla="*/ 0 w 456"/>
                <a:gd name="T3" fmla="*/ 0 h 433"/>
                <a:gd name="T4" fmla="*/ 0 w 456"/>
                <a:gd name="T5" fmla="*/ 0 h 433"/>
                <a:gd name="T6" fmla="*/ 0 w 456"/>
                <a:gd name="T7" fmla="*/ 0 h 433"/>
                <a:gd name="T8" fmla="*/ 0 w 456"/>
                <a:gd name="T9" fmla="*/ 0 h 433"/>
                <a:gd name="T10" fmla="*/ 0 w 456"/>
                <a:gd name="T11" fmla="*/ 0 h 433"/>
                <a:gd name="T12" fmla="*/ 0 w 456"/>
                <a:gd name="T13" fmla="*/ 0 h 433"/>
                <a:gd name="T14" fmla="*/ 0 w 456"/>
                <a:gd name="T15" fmla="*/ 0 h 433"/>
                <a:gd name="T16" fmla="*/ 0 w 456"/>
                <a:gd name="T17" fmla="*/ 0 h 433"/>
                <a:gd name="T18" fmla="*/ 0 w 456"/>
                <a:gd name="T19" fmla="*/ 0 h 433"/>
                <a:gd name="T20" fmla="*/ 0 w 456"/>
                <a:gd name="T21" fmla="*/ 0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433">
                  <a:moveTo>
                    <a:pt x="0" y="166"/>
                  </a:moveTo>
                  <a:lnTo>
                    <a:pt x="174" y="166"/>
                  </a:lnTo>
                  <a:lnTo>
                    <a:pt x="228" y="0"/>
                  </a:lnTo>
                  <a:lnTo>
                    <a:pt x="282" y="166"/>
                  </a:lnTo>
                  <a:lnTo>
                    <a:pt x="456" y="166"/>
                  </a:lnTo>
                  <a:lnTo>
                    <a:pt x="315" y="268"/>
                  </a:lnTo>
                  <a:lnTo>
                    <a:pt x="369" y="433"/>
                  </a:lnTo>
                  <a:lnTo>
                    <a:pt x="228" y="331"/>
                  </a:lnTo>
                  <a:lnTo>
                    <a:pt x="87" y="433"/>
                  </a:lnTo>
                  <a:lnTo>
                    <a:pt x="140" y="2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07" name="Group 647"/>
          <p:cNvGrpSpPr>
            <a:grpSpLocks/>
          </p:cNvGrpSpPr>
          <p:nvPr/>
        </p:nvGrpSpPr>
        <p:grpSpPr bwMode="auto">
          <a:xfrm>
            <a:off x="2290763" y="1779588"/>
            <a:ext cx="3011487" cy="2325687"/>
            <a:chOff x="1443" y="1121"/>
            <a:chExt cx="1897" cy="1465"/>
          </a:xfrm>
        </p:grpSpPr>
        <p:sp>
          <p:nvSpPr>
            <p:cNvPr id="66609" name="Freeform 648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758" y="97"/>
                  </a:moveTo>
                  <a:lnTo>
                    <a:pt x="791" y="66"/>
                  </a:lnTo>
                  <a:lnTo>
                    <a:pt x="812" y="49"/>
                  </a:lnTo>
                  <a:lnTo>
                    <a:pt x="825" y="26"/>
                  </a:lnTo>
                  <a:lnTo>
                    <a:pt x="823" y="3"/>
                  </a:lnTo>
                  <a:lnTo>
                    <a:pt x="806" y="1"/>
                  </a:lnTo>
                  <a:lnTo>
                    <a:pt x="792" y="0"/>
                  </a:lnTo>
                  <a:lnTo>
                    <a:pt x="770" y="3"/>
                  </a:lnTo>
                  <a:lnTo>
                    <a:pt x="753" y="7"/>
                  </a:lnTo>
                  <a:lnTo>
                    <a:pt x="722" y="16"/>
                  </a:lnTo>
                  <a:lnTo>
                    <a:pt x="675" y="31"/>
                  </a:lnTo>
                  <a:lnTo>
                    <a:pt x="614" y="49"/>
                  </a:lnTo>
                  <a:lnTo>
                    <a:pt x="515" y="59"/>
                  </a:lnTo>
                  <a:lnTo>
                    <a:pt x="429" y="81"/>
                  </a:lnTo>
                  <a:lnTo>
                    <a:pt x="338" y="105"/>
                  </a:lnTo>
                  <a:lnTo>
                    <a:pt x="249" y="138"/>
                  </a:lnTo>
                  <a:lnTo>
                    <a:pt x="215" y="154"/>
                  </a:lnTo>
                  <a:lnTo>
                    <a:pt x="186" y="173"/>
                  </a:lnTo>
                  <a:lnTo>
                    <a:pt x="174" y="189"/>
                  </a:lnTo>
                  <a:lnTo>
                    <a:pt x="161" y="199"/>
                  </a:lnTo>
                  <a:lnTo>
                    <a:pt x="141" y="224"/>
                  </a:lnTo>
                  <a:lnTo>
                    <a:pt x="109" y="259"/>
                  </a:lnTo>
                  <a:lnTo>
                    <a:pt x="79" y="284"/>
                  </a:lnTo>
                  <a:lnTo>
                    <a:pt x="42" y="325"/>
                  </a:lnTo>
                  <a:lnTo>
                    <a:pt x="0" y="354"/>
                  </a:lnTo>
                  <a:lnTo>
                    <a:pt x="63" y="341"/>
                  </a:lnTo>
                  <a:lnTo>
                    <a:pt x="119" y="327"/>
                  </a:lnTo>
                  <a:lnTo>
                    <a:pt x="169" y="302"/>
                  </a:lnTo>
                  <a:lnTo>
                    <a:pt x="213" y="285"/>
                  </a:lnTo>
                  <a:lnTo>
                    <a:pt x="268" y="267"/>
                  </a:lnTo>
                  <a:lnTo>
                    <a:pt x="322" y="256"/>
                  </a:lnTo>
                  <a:lnTo>
                    <a:pt x="375" y="249"/>
                  </a:lnTo>
                  <a:lnTo>
                    <a:pt x="445" y="242"/>
                  </a:lnTo>
                  <a:lnTo>
                    <a:pt x="508" y="224"/>
                  </a:lnTo>
                  <a:lnTo>
                    <a:pt x="576" y="197"/>
                  </a:lnTo>
                  <a:lnTo>
                    <a:pt x="642" y="162"/>
                  </a:lnTo>
                  <a:lnTo>
                    <a:pt x="686" y="138"/>
                  </a:lnTo>
                  <a:lnTo>
                    <a:pt x="758" y="9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9B2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Freeform 649"/>
            <p:cNvSpPr>
              <a:spLocks/>
            </p:cNvSpPr>
            <p:nvPr/>
          </p:nvSpPr>
          <p:spPr bwMode="auto">
            <a:xfrm>
              <a:off x="2725" y="1121"/>
              <a:ext cx="615" cy="766"/>
            </a:xfrm>
            <a:custGeom>
              <a:avLst/>
              <a:gdLst>
                <a:gd name="T0" fmla="*/ 0 w 1845"/>
                <a:gd name="T1" fmla="*/ 0 h 2298"/>
                <a:gd name="T2" fmla="*/ 0 w 1845"/>
                <a:gd name="T3" fmla="*/ 0 h 2298"/>
                <a:gd name="T4" fmla="*/ 0 w 1845"/>
                <a:gd name="T5" fmla="*/ 0 h 2298"/>
                <a:gd name="T6" fmla="*/ 0 w 1845"/>
                <a:gd name="T7" fmla="*/ 0 h 2298"/>
                <a:gd name="T8" fmla="*/ 0 w 1845"/>
                <a:gd name="T9" fmla="*/ 0 h 2298"/>
                <a:gd name="T10" fmla="*/ 0 w 1845"/>
                <a:gd name="T11" fmla="*/ 0 h 2298"/>
                <a:gd name="T12" fmla="*/ 0 w 1845"/>
                <a:gd name="T13" fmla="*/ 0 h 2298"/>
                <a:gd name="T14" fmla="*/ 0 w 1845"/>
                <a:gd name="T15" fmla="*/ 0 h 2298"/>
                <a:gd name="T16" fmla="*/ 0 w 1845"/>
                <a:gd name="T17" fmla="*/ 0 h 2298"/>
                <a:gd name="T18" fmla="*/ 0 w 1845"/>
                <a:gd name="T19" fmla="*/ 0 h 2298"/>
                <a:gd name="T20" fmla="*/ 0 w 1845"/>
                <a:gd name="T21" fmla="*/ 0 h 2298"/>
                <a:gd name="T22" fmla="*/ 0 w 1845"/>
                <a:gd name="T23" fmla="*/ 0 h 2298"/>
                <a:gd name="T24" fmla="*/ 0 w 1845"/>
                <a:gd name="T25" fmla="*/ 0 h 2298"/>
                <a:gd name="T26" fmla="*/ 0 w 1845"/>
                <a:gd name="T27" fmla="*/ 0 h 2298"/>
                <a:gd name="T28" fmla="*/ 0 w 1845"/>
                <a:gd name="T29" fmla="*/ 0 h 2298"/>
                <a:gd name="T30" fmla="*/ 0 w 1845"/>
                <a:gd name="T31" fmla="*/ 0 h 2298"/>
                <a:gd name="T32" fmla="*/ 0 w 1845"/>
                <a:gd name="T33" fmla="*/ 0 h 2298"/>
                <a:gd name="T34" fmla="*/ 0 w 1845"/>
                <a:gd name="T35" fmla="*/ 0 h 2298"/>
                <a:gd name="T36" fmla="*/ 0 w 1845"/>
                <a:gd name="T37" fmla="*/ 0 h 2298"/>
                <a:gd name="T38" fmla="*/ 0 w 1845"/>
                <a:gd name="T39" fmla="*/ 0 h 2298"/>
                <a:gd name="T40" fmla="*/ 0 w 1845"/>
                <a:gd name="T41" fmla="*/ 0 h 2298"/>
                <a:gd name="T42" fmla="*/ 0 w 1845"/>
                <a:gd name="T43" fmla="*/ 0 h 2298"/>
                <a:gd name="T44" fmla="*/ 0 w 1845"/>
                <a:gd name="T45" fmla="*/ 0 h 2298"/>
                <a:gd name="T46" fmla="*/ 0 w 1845"/>
                <a:gd name="T47" fmla="*/ 0 h 2298"/>
                <a:gd name="T48" fmla="*/ 0 w 1845"/>
                <a:gd name="T49" fmla="*/ 0 h 2298"/>
                <a:gd name="T50" fmla="*/ 0 w 1845"/>
                <a:gd name="T51" fmla="*/ 0 h 2298"/>
                <a:gd name="T52" fmla="*/ 0 w 1845"/>
                <a:gd name="T53" fmla="*/ 0 h 2298"/>
                <a:gd name="T54" fmla="*/ 0 w 1845"/>
                <a:gd name="T55" fmla="*/ 0 h 2298"/>
                <a:gd name="T56" fmla="*/ 0 w 1845"/>
                <a:gd name="T57" fmla="*/ 0 h 2298"/>
                <a:gd name="T58" fmla="*/ 0 w 1845"/>
                <a:gd name="T59" fmla="*/ 0 h 2298"/>
                <a:gd name="T60" fmla="*/ 0 w 1845"/>
                <a:gd name="T61" fmla="*/ 0 h 2298"/>
                <a:gd name="T62" fmla="*/ 0 w 1845"/>
                <a:gd name="T63" fmla="*/ 0 h 2298"/>
                <a:gd name="T64" fmla="*/ 0 w 1845"/>
                <a:gd name="T65" fmla="*/ 0 h 2298"/>
                <a:gd name="T66" fmla="*/ 0 w 1845"/>
                <a:gd name="T67" fmla="*/ 0 h 2298"/>
                <a:gd name="T68" fmla="*/ 0 w 1845"/>
                <a:gd name="T69" fmla="*/ 0 h 2298"/>
                <a:gd name="T70" fmla="*/ 0 w 1845"/>
                <a:gd name="T71" fmla="*/ 0 h 2298"/>
                <a:gd name="T72" fmla="*/ 0 w 1845"/>
                <a:gd name="T73" fmla="*/ 0 h 2298"/>
                <a:gd name="T74" fmla="*/ 0 w 1845"/>
                <a:gd name="T75" fmla="*/ 0 h 2298"/>
                <a:gd name="T76" fmla="*/ 0 w 1845"/>
                <a:gd name="T77" fmla="*/ 0 h 2298"/>
                <a:gd name="T78" fmla="*/ 0 w 1845"/>
                <a:gd name="T79" fmla="*/ 0 h 2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5" h="2298">
                  <a:moveTo>
                    <a:pt x="813" y="1782"/>
                  </a:moveTo>
                  <a:lnTo>
                    <a:pt x="783" y="1786"/>
                  </a:lnTo>
                  <a:lnTo>
                    <a:pt x="741" y="1783"/>
                  </a:lnTo>
                  <a:lnTo>
                    <a:pt x="687" y="1775"/>
                  </a:lnTo>
                  <a:lnTo>
                    <a:pt x="656" y="1768"/>
                  </a:lnTo>
                  <a:lnTo>
                    <a:pt x="622" y="1762"/>
                  </a:lnTo>
                  <a:lnTo>
                    <a:pt x="567" y="1753"/>
                  </a:lnTo>
                  <a:lnTo>
                    <a:pt x="516" y="1742"/>
                  </a:lnTo>
                  <a:lnTo>
                    <a:pt x="473" y="1729"/>
                  </a:lnTo>
                  <a:lnTo>
                    <a:pt x="426" y="1726"/>
                  </a:lnTo>
                  <a:lnTo>
                    <a:pt x="381" y="1724"/>
                  </a:lnTo>
                  <a:lnTo>
                    <a:pt x="339" y="1728"/>
                  </a:lnTo>
                  <a:lnTo>
                    <a:pt x="299" y="1742"/>
                  </a:lnTo>
                  <a:lnTo>
                    <a:pt x="250" y="1766"/>
                  </a:lnTo>
                  <a:lnTo>
                    <a:pt x="204" y="1803"/>
                  </a:lnTo>
                  <a:lnTo>
                    <a:pt x="160" y="1848"/>
                  </a:lnTo>
                  <a:lnTo>
                    <a:pt x="122" y="1910"/>
                  </a:lnTo>
                  <a:lnTo>
                    <a:pt x="93" y="1976"/>
                  </a:lnTo>
                  <a:lnTo>
                    <a:pt x="57" y="2064"/>
                  </a:lnTo>
                  <a:lnTo>
                    <a:pt x="35" y="2118"/>
                  </a:lnTo>
                  <a:lnTo>
                    <a:pt x="11" y="2184"/>
                  </a:lnTo>
                  <a:lnTo>
                    <a:pt x="6" y="2215"/>
                  </a:lnTo>
                  <a:lnTo>
                    <a:pt x="1" y="2248"/>
                  </a:lnTo>
                  <a:lnTo>
                    <a:pt x="0" y="2263"/>
                  </a:lnTo>
                  <a:lnTo>
                    <a:pt x="13" y="2285"/>
                  </a:lnTo>
                  <a:lnTo>
                    <a:pt x="43" y="2296"/>
                  </a:lnTo>
                  <a:lnTo>
                    <a:pt x="69" y="2298"/>
                  </a:lnTo>
                  <a:lnTo>
                    <a:pt x="93" y="2295"/>
                  </a:lnTo>
                  <a:lnTo>
                    <a:pt x="127" y="2283"/>
                  </a:lnTo>
                  <a:lnTo>
                    <a:pt x="138" y="2277"/>
                  </a:lnTo>
                  <a:lnTo>
                    <a:pt x="160" y="2267"/>
                  </a:lnTo>
                  <a:lnTo>
                    <a:pt x="186" y="2250"/>
                  </a:lnTo>
                  <a:lnTo>
                    <a:pt x="216" y="2229"/>
                  </a:lnTo>
                  <a:lnTo>
                    <a:pt x="243" y="2202"/>
                  </a:lnTo>
                  <a:lnTo>
                    <a:pt x="271" y="2181"/>
                  </a:lnTo>
                  <a:lnTo>
                    <a:pt x="297" y="2153"/>
                  </a:lnTo>
                  <a:lnTo>
                    <a:pt x="342" y="2118"/>
                  </a:lnTo>
                  <a:lnTo>
                    <a:pt x="386" y="2097"/>
                  </a:lnTo>
                  <a:lnTo>
                    <a:pt x="417" y="2085"/>
                  </a:lnTo>
                  <a:lnTo>
                    <a:pt x="473" y="2071"/>
                  </a:lnTo>
                  <a:lnTo>
                    <a:pt x="526" y="2067"/>
                  </a:lnTo>
                  <a:lnTo>
                    <a:pt x="568" y="2069"/>
                  </a:lnTo>
                  <a:lnTo>
                    <a:pt x="616" y="2073"/>
                  </a:lnTo>
                  <a:lnTo>
                    <a:pt x="683" y="2079"/>
                  </a:lnTo>
                  <a:lnTo>
                    <a:pt x="741" y="2072"/>
                  </a:lnTo>
                  <a:lnTo>
                    <a:pt x="834" y="2051"/>
                  </a:lnTo>
                  <a:lnTo>
                    <a:pt x="909" y="2029"/>
                  </a:lnTo>
                  <a:lnTo>
                    <a:pt x="950" y="2005"/>
                  </a:lnTo>
                  <a:lnTo>
                    <a:pt x="994" y="1972"/>
                  </a:lnTo>
                  <a:lnTo>
                    <a:pt x="1029" y="1940"/>
                  </a:lnTo>
                  <a:lnTo>
                    <a:pt x="1070" y="1897"/>
                  </a:lnTo>
                  <a:lnTo>
                    <a:pt x="1101" y="1862"/>
                  </a:lnTo>
                  <a:lnTo>
                    <a:pt x="1131" y="1822"/>
                  </a:lnTo>
                  <a:lnTo>
                    <a:pt x="1170" y="1776"/>
                  </a:lnTo>
                  <a:lnTo>
                    <a:pt x="1211" y="1737"/>
                  </a:lnTo>
                  <a:lnTo>
                    <a:pt x="1270" y="1694"/>
                  </a:lnTo>
                  <a:lnTo>
                    <a:pt x="1339" y="1644"/>
                  </a:lnTo>
                  <a:lnTo>
                    <a:pt x="1403" y="1603"/>
                  </a:lnTo>
                  <a:lnTo>
                    <a:pt x="1461" y="1558"/>
                  </a:lnTo>
                  <a:lnTo>
                    <a:pt x="1505" y="1515"/>
                  </a:lnTo>
                  <a:lnTo>
                    <a:pt x="1554" y="1478"/>
                  </a:lnTo>
                  <a:lnTo>
                    <a:pt x="1632" y="1401"/>
                  </a:lnTo>
                  <a:lnTo>
                    <a:pt x="1695" y="1306"/>
                  </a:lnTo>
                  <a:lnTo>
                    <a:pt x="1749" y="1205"/>
                  </a:lnTo>
                  <a:lnTo>
                    <a:pt x="1800" y="1101"/>
                  </a:lnTo>
                  <a:lnTo>
                    <a:pt x="1827" y="989"/>
                  </a:lnTo>
                  <a:lnTo>
                    <a:pt x="1842" y="901"/>
                  </a:lnTo>
                  <a:lnTo>
                    <a:pt x="1845" y="817"/>
                  </a:lnTo>
                  <a:lnTo>
                    <a:pt x="1808" y="699"/>
                  </a:lnTo>
                  <a:lnTo>
                    <a:pt x="1728" y="569"/>
                  </a:lnTo>
                  <a:lnTo>
                    <a:pt x="1636" y="474"/>
                  </a:lnTo>
                  <a:lnTo>
                    <a:pt x="1555" y="377"/>
                  </a:lnTo>
                  <a:lnTo>
                    <a:pt x="1484" y="284"/>
                  </a:lnTo>
                  <a:lnTo>
                    <a:pt x="1429" y="212"/>
                  </a:lnTo>
                  <a:lnTo>
                    <a:pt x="1406" y="187"/>
                  </a:lnTo>
                  <a:lnTo>
                    <a:pt x="1377" y="136"/>
                  </a:lnTo>
                  <a:lnTo>
                    <a:pt x="1364" y="114"/>
                  </a:lnTo>
                  <a:lnTo>
                    <a:pt x="1352" y="78"/>
                  </a:lnTo>
                  <a:lnTo>
                    <a:pt x="1347" y="64"/>
                  </a:lnTo>
                  <a:lnTo>
                    <a:pt x="1340" y="35"/>
                  </a:lnTo>
                  <a:lnTo>
                    <a:pt x="133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Freeform 650"/>
            <p:cNvSpPr>
              <a:spLocks/>
            </p:cNvSpPr>
            <p:nvPr/>
          </p:nvSpPr>
          <p:spPr bwMode="auto">
            <a:xfrm>
              <a:off x="2814" y="1876"/>
              <a:ext cx="200" cy="341"/>
            </a:xfrm>
            <a:custGeom>
              <a:avLst/>
              <a:gdLst>
                <a:gd name="T0" fmla="*/ 0 w 600"/>
                <a:gd name="T1" fmla="*/ 0 h 1021"/>
                <a:gd name="T2" fmla="*/ 0 w 600"/>
                <a:gd name="T3" fmla="*/ 0 h 1021"/>
                <a:gd name="T4" fmla="*/ 0 w 600"/>
                <a:gd name="T5" fmla="*/ 0 h 1021"/>
                <a:gd name="T6" fmla="*/ 0 w 600"/>
                <a:gd name="T7" fmla="*/ 0 h 1021"/>
                <a:gd name="T8" fmla="*/ 0 w 600"/>
                <a:gd name="T9" fmla="*/ 0 h 1021"/>
                <a:gd name="T10" fmla="*/ 0 w 600"/>
                <a:gd name="T11" fmla="*/ 0 h 1021"/>
                <a:gd name="T12" fmla="*/ 0 w 600"/>
                <a:gd name="T13" fmla="*/ 0 h 1021"/>
                <a:gd name="T14" fmla="*/ 0 w 600"/>
                <a:gd name="T15" fmla="*/ 0 h 1021"/>
                <a:gd name="T16" fmla="*/ 0 w 600"/>
                <a:gd name="T17" fmla="*/ 0 h 1021"/>
                <a:gd name="T18" fmla="*/ 0 w 600"/>
                <a:gd name="T19" fmla="*/ 0 h 1021"/>
                <a:gd name="T20" fmla="*/ 0 w 600"/>
                <a:gd name="T21" fmla="*/ 0 h 1021"/>
                <a:gd name="T22" fmla="*/ 0 w 600"/>
                <a:gd name="T23" fmla="*/ 0 h 1021"/>
                <a:gd name="T24" fmla="*/ 0 w 600"/>
                <a:gd name="T25" fmla="*/ 0 h 1021"/>
                <a:gd name="T26" fmla="*/ 0 w 600"/>
                <a:gd name="T27" fmla="*/ 0 h 1021"/>
                <a:gd name="T28" fmla="*/ 0 w 600"/>
                <a:gd name="T29" fmla="*/ 0 h 1021"/>
                <a:gd name="T30" fmla="*/ 0 w 600"/>
                <a:gd name="T31" fmla="*/ 0 h 1021"/>
                <a:gd name="T32" fmla="*/ 0 w 600"/>
                <a:gd name="T33" fmla="*/ 0 h 1021"/>
                <a:gd name="T34" fmla="*/ 0 w 600"/>
                <a:gd name="T35" fmla="*/ 0 h 1021"/>
                <a:gd name="T36" fmla="*/ 0 w 600"/>
                <a:gd name="T37" fmla="*/ 0 h 1021"/>
                <a:gd name="T38" fmla="*/ 0 w 600"/>
                <a:gd name="T39" fmla="*/ 0 h 1021"/>
                <a:gd name="T40" fmla="*/ 0 w 600"/>
                <a:gd name="T41" fmla="*/ 0 h 1021"/>
                <a:gd name="T42" fmla="*/ 0 w 600"/>
                <a:gd name="T43" fmla="*/ 0 h 1021"/>
                <a:gd name="T44" fmla="*/ 0 w 600"/>
                <a:gd name="T45" fmla="*/ 0 h 1021"/>
                <a:gd name="T46" fmla="*/ 0 w 600"/>
                <a:gd name="T47" fmla="*/ 0 h 1021"/>
                <a:gd name="T48" fmla="*/ 0 w 600"/>
                <a:gd name="T49" fmla="*/ 0 h 1021"/>
                <a:gd name="T50" fmla="*/ 0 w 600"/>
                <a:gd name="T51" fmla="*/ 0 h 1021"/>
                <a:gd name="T52" fmla="*/ 0 w 600"/>
                <a:gd name="T53" fmla="*/ 0 h 1021"/>
                <a:gd name="T54" fmla="*/ 0 w 600"/>
                <a:gd name="T55" fmla="*/ 0 h 1021"/>
                <a:gd name="T56" fmla="*/ 0 w 600"/>
                <a:gd name="T57" fmla="*/ 0 h 1021"/>
                <a:gd name="T58" fmla="*/ 0 w 600"/>
                <a:gd name="T59" fmla="*/ 0 h 1021"/>
                <a:gd name="T60" fmla="*/ 0 w 600"/>
                <a:gd name="T61" fmla="*/ 0 h 1021"/>
                <a:gd name="T62" fmla="*/ 0 w 600"/>
                <a:gd name="T63" fmla="*/ 0 h 1021"/>
                <a:gd name="T64" fmla="*/ 0 w 600"/>
                <a:gd name="T65" fmla="*/ 0 h 1021"/>
                <a:gd name="T66" fmla="*/ 0 w 600"/>
                <a:gd name="T67" fmla="*/ 0 h 1021"/>
                <a:gd name="T68" fmla="*/ 0 w 600"/>
                <a:gd name="T69" fmla="*/ 0 h 1021"/>
                <a:gd name="T70" fmla="*/ 0 w 600"/>
                <a:gd name="T71" fmla="*/ 0 h 1021"/>
                <a:gd name="T72" fmla="*/ 0 w 600"/>
                <a:gd name="T73" fmla="*/ 0 h 1021"/>
                <a:gd name="T74" fmla="*/ 0 w 600"/>
                <a:gd name="T75" fmla="*/ 0 h 1021"/>
                <a:gd name="T76" fmla="*/ 0 w 600"/>
                <a:gd name="T77" fmla="*/ 0 h 1021"/>
                <a:gd name="T78" fmla="*/ 0 w 600"/>
                <a:gd name="T79" fmla="*/ 0 h 1021"/>
                <a:gd name="T80" fmla="*/ 0 w 600"/>
                <a:gd name="T81" fmla="*/ 0 h 1021"/>
                <a:gd name="T82" fmla="*/ 0 w 600"/>
                <a:gd name="T83" fmla="*/ 0 h 1021"/>
                <a:gd name="T84" fmla="*/ 0 w 600"/>
                <a:gd name="T85" fmla="*/ 0 h 1021"/>
                <a:gd name="T86" fmla="*/ 0 w 600"/>
                <a:gd name="T87" fmla="*/ 0 h 10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021">
                  <a:moveTo>
                    <a:pt x="312" y="930"/>
                  </a:moveTo>
                  <a:lnTo>
                    <a:pt x="324" y="850"/>
                  </a:lnTo>
                  <a:lnTo>
                    <a:pt x="342" y="759"/>
                  </a:lnTo>
                  <a:lnTo>
                    <a:pt x="356" y="686"/>
                  </a:lnTo>
                  <a:lnTo>
                    <a:pt x="362" y="637"/>
                  </a:lnTo>
                  <a:lnTo>
                    <a:pt x="359" y="578"/>
                  </a:lnTo>
                  <a:lnTo>
                    <a:pt x="339" y="499"/>
                  </a:lnTo>
                  <a:lnTo>
                    <a:pt x="312" y="445"/>
                  </a:lnTo>
                  <a:lnTo>
                    <a:pt x="263" y="390"/>
                  </a:lnTo>
                  <a:lnTo>
                    <a:pt x="226" y="350"/>
                  </a:lnTo>
                  <a:lnTo>
                    <a:pt x="200" y="329"/>
                  </a:lnTo>
                  <a:lnTo>
                    <a:pt x="149" y="288"/>
                  </a:lnTo>
                  <a:lnTo>
                    <a:pt x="121" y="276"/>
                  </a:lnTo>
                  <a:lnTo>
                    <a:pt x="86" y="263"/>
                  </a:lnTo>
                  <a:lnTo>
                    <a:pt x="41" y="241"/>
                  </a:lnTo>
                  <a:lnTo>
                    <a:pt x="21" y="230"/>
                  </a:lnTo>
                  <a:lnTo>
                    <a:pt x="4" y="201"/>
                  </a:lnTo>
                  <a:lnTo>
                    <a:pt x="0" y="152"/>
                  </a:lnTo>
                  <a:lnTo>
                    <a:pt x="3" y="112"/>
                  </a:lnTo>
                  <a:lnTo>
                    <a:pt x="11" y="77"/>
                  </a:lnTo>
                  <a:lnTo>
                    <a:pt x="24" y="44"/>
                  </a:lnTo>
                  <a:lnTo>
                    <a:pt x="40" y="25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5" y="2"/>
                  </a:lnTo>
                  <a:lnTo>
                    <a:pt x="168" y="6"/>
                  </a:lnTo>
                  <a:lnTo>
                    <a:pt x="214" y="25"/>
                  </a:lnTo>
                  <a:lnTo>
                    <a:pt x="287" y="55"/>
                  </a:lnTo>
                  <a:lnTo>
                    <a:pt x="321" y="69"/>
                  </a:lnTo>
                  <a:lnTo>
                    <a:pt x="382" y="88"/>
                  </a:lnTo>
                  <a:lnTo>
                    <a:pt x="422" y="110"/>
                  </a:lnTo>
                  <a:lnTo>
                    <a:pt x="481" y="157"/>
                  </a:lnTo>
                  <a:lnTo>
                    <a:pt x="519" y="191"/>
                  </a:lnTo>
                  <a:lnTo>
                    <a:pt x="560" y="235"/>
                  </a:lnTo>
                  <a:lnTo>
                    <a:pt x="580" y="279"/>
                  </a:lnTo>
                  <a:lnTo>
                    <a:pt x="599" y="347"/>
                  </a:lnTo>
                  <a:lnTo>
                    <a:pt x="600" y="426"/>
                  </a:lnTo>
                  <a:lnTo>
                    <a:pt x="591" y="498"/>
                  </a:lnTo>
                  <a:lnTo>
                    <a:pt x="579" y="580"/>
                  </a:lnTo>
                  <a:lnTo>
                    <a:pt x="560" y="680"/>
                  </a:lnTo>
                  <a:lnTo>
                    <a:pt x="530" y="770"/>
                  </a:lnTo>
                  <a:lnTo>
                    <a:pt x="501" y="848"/>
                  </a:lnTo>
                  <a:lnTo>
                    <a:pt x="465" y="929"/>
                  </a:lnTo>
                  <a:lnTo>
                    <a:pt x="418" y="10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Freeform 651"/>
            <p:cNvSpPr>
              <a:spLocks/>
            </p:cNvSpPr>
            <p:nvPr/>
          </p:nvSpPr>
          <p:spPr bwMode="auto">
            <a:xfrm>
              <a:off x="2989" y="1154"/>
              <a:ext cx="203" cy="505"/>
            </a:xfrm>
            <a:custGeom>
              <a:avLst/>
              <a:gdLst>
                <a:gd name="T0" fmla="*/ 0 w 608"/>
                <a:gd name="T1" fmla="*/ 0 h 1516"/>
                <a:gd name="T2" fmla="*/ 0 w 608"/>
                <a:gd name="T3" fmla="*/ 0 h 1516"/>
                <a:gd name="T4" fmla="*/ 0 w 608"/>
                <a:gd name="T5" fmla="*/ 0 h 1516"/>
                <a:gd name="T6" fmla="*/ 0 w 608"/>
                <a:gd name="T7" fmla="*/ 0 h 1516"/>
                <a:gd name="T8" fmla="*/ 0 w 608"/>
                <a:gd name="T9" fmla="*/ 0 h 1516"/>
                <a:gd name="T10" fmla="*/ 0 w 608"/>
                <a:gd name="T11" fmla="*/ 0 h 1516"/>
                <a:gd name="T12" fmla="*/ 0 w 608"/>
                <a:gd name="T13" fmla="*/ 0 h 1516"/>
                <a:gd name="T14" fmla="*/ 0 w 608"/>
                <a:gd name="T15" fmla="*/ 0 h 1516"/>
                <a:gd name="T16" fmla="*/ 0 w 608"/>
                <a:gd name="T17" fmla="*/ 0 h 1516"/>
                <a:gd name="T18" fmla="*/ 0 w 608"/>
                <a:gd name="T19" fmla="*/ 0 h 1516"/>
                <a:gd name="T20" fmla="*/ 0 w 608"/>
                <a:gd name="T21" fmla="*/ 0 h 1516"/>
                <a:gd name="T22" fmla="*/ 0 w 608"/>
                <a:gd name="T23" fmla="*/ 0 h 1516"/>
                <a:gd name="T24" fmla="*/ 0 w 608"/>
                <a:gd name="T25" fmla="*/ 0 h 1516"/>
                <a:gd name="T26" fmla="*/ 0 w 608"/>
                <a:gd name="T27" fmla="*/ 0 h 1516"/>
                <a:gd name="T28" fmla="*/ 0 w 608"/>
                <a:gd name="T29" fmla="*/ 0 h 1516"/>
                <a:gd name="T30" fmla="*/ 0 w 608"/>
                <a:gd name="T31" fmla="*/ 0 h 1516"/>
                <a:gd name="T32" fmla="*/ 0 w 608"/>
                <a:gd name="T33" fmla="*/ 0 h 1516"/>
                <a:gd name="T34" fmla="*/ 0 w 608"/>
                <a:gd name="T35" fmla="*/ 0 h 1516"/>
                <a:gd name="T36" fmla="*/ 0 w 608"/>
                <a:gd name="T37" fmla="*/ 0 h 1516"/>
                <a:gd name="T38" fmla="*/ 0 w 608"/>
                <a:gd name="T39" fmla="*/ 0 h 1516"/>
                <a:gd name="T40" fmla="*/ 0 w 608"/>
                <a:gd name="T41" fmla="*/ 0 h 1516"/>
                <a:gd name="T42" fmla="*/ 0 w 608"/>
                <a:gd name="T43" fmla="*/ 0 h 1516"/>
                <a:gd name="T44" fmla="*/ 0 w 608"/>
                <a:gd name="T45" fmla="*/ 0 h 1516"/>
                <a:gd name="T46" fmla="*/ 0 w 608"/>
                <a:gd name="T47" fmla="*/ 0 h 1516"/>
                <a:gd name="T48" fmla="*/ 0 w 608"/>
                <a:gd name="T49" fmla="*/ 0 h 1516"/>
                <a:gd name="T50" fmla="*/ 0 w 608"/>
                <a:gd name="T51" fmla="*/ 0 h 1516"/>
                <a:gd name="T52" fmla="*/ 0 w 608"/>
                <a:gd name="T53" fmla="*/ 0 h 1516"/>
                <a:gd name="T54" fmla="*/ 0 w 608"/>
                <a:gd name="T55" fmla="*/ 0 h 1516"/>
                <a:gd name="T56" fmla="*/ 0 w 608"/>
                <a:gd name="T57" fmla="*/ 0 h 1516"/>
                <a:gd name="T58" fmla="*/ 0 w 608"/>
                <a:gd name="T59" fmla="*/ 0 h 1516"/>
                <a:gd name="T60" fmla="*/ 0 w 608"/>
                <a:gd name="T61" fmla="*/ 0 h 15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8" h="1516">
                  <a:moveTo>
                    <a:pt x="0" y="0"/>
                  </a:moveTo>
                  <a:lnTo>
                    <a:pt x="102" y="88"/>
                  </a:lnTo>
                  <a:lnTo>
                    <a:pt x="161" y="154"/>
                  </a:lnTo>
                  <a:lnTo>
                    <a:pt x="208" y="193"/>
                  </a:lnTo>
                  <a:lnTo>
                    <a:pt x="248" y="227"/>
                  </a:lnTo>
                  <a:lnTo>
                    <a:pt x="284" y="266"/>
                  </a:lnTo>
                  <a:lnTo>
                    <a:pt x="326" y="308"/>
                  </a:lnTo>
                  <a:lnTo>
                    <a:pt x="388" y="381"/>
                  </a:lnTo>
                  <a:lnTo>
                    <a:pt x="441" y="442"/>
                  </a:lnTo>
                  <a:lnTo>
                    <a:pt x="478" y="487"/>
                  </a:lnTo>
                  <a:lnTo>
                    <a:pt x="528" y="534"/>
                  </a:lnTo>
                  <a:lnTo>
                    <a:pt x="575" y="586"/>
                  </a:lnTo>
                  <a:lnTo>
                    <a:pt x="599" y="617"/>
                  </a:lnTo>
                  <a:lnTo>
                    <a:pt x="608" y="651"/>
                  </a:lnTo>
                  <a:lnTo>
                    <a:pt x="606" y="683"/>
                  </a:lnTo>
                  <a:lnTo>
                    <a:pt x="593" y="723"/>
                  </a:lnTo>
                  <a:lnTo>
                    <a:pt x="580" y="779"/>
                  </a:lnTo>
                  <a:lnTo>
                    <a:pt x="553" y="828"/>
                  </a:lnTo>
                  <a:lnTo>
                    <a:pt x="535" y="876"/>
                  </a:lnTo>
                  <a:lnTo>
                    <a:pt x="517" y="930"/>
                  </a:lnTo>
                  <a:lnTo>
                    <a:pt x="495" y="988"/>
                  </a:lnTo>
                  <a:lnTo>
                    <a:pt x="455" y="1062"/>
                  </a:lnTo>
                  <a:lnTo>
                    <a:pt x="428" y="1133"/>
                  </a:lnTo>
                  <a:lnTo>
                    <a:pt x="407" y="1203"/>
                  </a:lnTo>
                  <a:lnTo>
                    <a:pt x="390" y="1259"/>
                  </a:lnTo>
                  <a:lnTo>
                    <a:pt x="371" y="1307"/>
                  </a:lnTo>
                  <a:lnTo>
                    <a:pt x="346" y="1369"/>
                  </a:lnTo>
                  <a:lnTo>
                    <a:pt x="325" y="1409"/>
                  </a:lnTo>
                  <a:lnTo>
                    <a:pt x="296" y="1455"/>
                  </a:lnTo>
                  <a:lnTo>
                    <a:pt x="274" y="1484"/>
                  </a:lnTo>
                  <a:lnTo>
                    <a:pt x="252" y="1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Freeform 652"/>
            <p:cNvSpPr>
              <a:spLocks/>
            </p:cNvSpPr>
            <p:nvPr/>
          </p:nvSpPr>
          <p:spPr bwMode="auto">
            <a:xfrm>
              <a:off x="1443" y="2454"/>
              <a:ext cx="227" cy="132"/>
            </a:xfrm>
            <a:custGeom>
              <a:avLst/>
              <a:gdLst>
                <a:gd name="T0" fmla="*/ 0 w 680"/>
                <a:gd name="T1" fmla="*/ 0 h 394"/>
                <a:gd name="T2" fmla="*/ 0 w 680"/>
                <a:gd name="T3" fmla="*/ 0 h 394"/>
                <a:gd name="T4" fmla="*/ 0 w 680"/>
                <a:gd name="T5" fmla="*/ 0 h 394"/>
                <a:gd name="T6" fmla="*/ 0 w 680"/>
                <a:gd name="T7" fmla="*/ 0 h 394"/>
                <a:gd name="T8" fmla="*/ 0 w 680"/>
                <a:gd name="T9" fmla="*/ 0 h 394"/>
                <a:gd name="T10" fmla="*/ 0 w 680"/>
                <a:gd name="T11" fmla="*/ 0 h 394"/>
                <a:gd name="T12" fmla="*/ 0 w 680"/>
                <a:gd name="T13" fmla="*/ 0 h 394"/>
                <a:gd name="T14" fmla="*/ 0 w 680"/>
                <a:gd name="T15" fmla="*/ 0 h 394"/>
                <a:gd name="T16" fmla="*/ 0 w 680"/>
                <a:gd name="T17" fmla="*/ 0 h 394"/>
                <a:gd name="T18" fmla="*/ 0 w 680"/>
                <a:gd name="T19" fmla="*/ 0 h 394"/>
                <a:gd name="T20" fmla="*/ 0 w 680"/>
                <a:gd name="T21" fmla="*/ 0 h 394"/>
                <a:gd name="T22" fmla="*/ 0 w 680"/>
                <a:gd name="T23" fmla="*/ 0 h 394"/>
                <a:gd name="T24" fmla="*/ 0 w 680"/>
                <a:gd name="T25" fmla="*/ 0 h 394"/>
                <a:gd name="T26" fmla="*/ 0 w 680"/>
                <a:gd name="T27" fmla="*/ 0 h 394"/>
                <a:gd name="T28" fmla="*/ 0 w 680"/>
                <a:gd name="T29" fmla="*/ 0 h 394"/>
                <a:gd name="T30" fmla="*/ 0 w 680"/>
                <a:gd name="T31" fmla="*/ 0 h 394"/>
                <a:gd name="T32" fmla="*/ 0 w 680"/>
                <a:gd name="T33" fmla="*/ 0 h 394"/>
                <a:gd name="T34" fmla="*/ 0 w 680"/>
                <a:gd name="T35" fmla="*/ 0 h 394"/>
                <a:gd name="T36" fmla="*/ 0 w 680"/>
                <a:gd name="T37" fmla="*/ 0 h 394"/>
                <a:gd name="T38" fmla="*/ 0 w 680"/>
                <a:gd name="T39" fmla="*/ 0 h 394"/>
                <a:gd name="T40" fmla="*/ 0 w 680"/>
                <a:gd name="T41" fmla="*/ 0 h 394"/>
                <a:gd name="T42" fmla="*/ 0 w 680"/>
                <a:gd name="T43" fmla="*/ 0 h 394"/>
                <a:gd name="T44" fmla="*/ 0 w 680"/>
                <a:gd name="T45" fmla="*/ 0 h 394"/>
                <a:gd name="T46" fmla="*/ 0 w 680"/>
                <a:gd name="T47" fmla="*/ 0 h 394"/>
                <a:gd name="T48" fmla="*/ 0 w 680"/>
                <a:gd name="T49" fmla="*/ 0 h 394"/>
                <a:gd name="T50" fmla="*/ 0 w 680"/>
                <a:gd name="T51" fmla="*/ 0 h 394"/>
                <a:gd name="T52" fmla="*/ 0 w 680"/>
                <a:gd name="T53" fmla="*/ 0 h 394"/>
                <a:gd name="T54" fmla="*/ 0 w 680"/>
                <a:gd name="T55" fmla="*/ 0 h 394"/>
                <a:gd name="T56" fmla="*/ 0 w 680"/>
                <a:gd name="T57" fmla="*/ 0 h 394"/>
                <a:gd name="T58" fmla="*/ 0 w 680"/>
                <a:gd name="T59" fmla="*/ 0 h 394"/>
                <a:gd name="T60" fmla="*/ 0 w 680"/>
                <a:gd name="T61" fmla="*/ 0 h 394"/>
                <a:gd name="T62" fmla="*/ 0 w 680"/>
                <a:gd name="T63" fmla="*/ 0 h 394"/>
                <a:gd name="T64" fmla="*/ 0 w 680"/>
                <a:gd name="T65" fmla="*/ 0 h 394"/>
                <a:gd name="T66" fmla="*/ 0 w 680"/>
                <a:gd name="T67" fmla="*/ 0 h 394"/>
                <a:gd name="T68" fmla="*/ 0 w 680"/>
                <a:gd name="T69" fmla="*/ 0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0" h="394">
                  <a:moveTo>
                    <a:pt x="331" y="0"/>
                  </a:moveTo>
                  <a:lnTo>
                    <a:pt x="334" y="6"/>
                  </a:lnTo>
                  <a:lnTo>
                    <a:pt x="360" y="32"/>
                  </a:lnTo>
                  <a:lnTo>
                    <a:pt x="393" y="63"/>
                  </a:lnTo>
                  <a:lnTo>
                    <a:pt x="448" y="104"/>
                  </a:lnTo>
                  <a:lnTo>
                    <a:pt x="515" y="133"/>
                  </a:lnTo>
                  <a:lnTo>
                    <a:pt x="574" y="153"/>
                  </a:lnTo>
                  <a:lnTo>
                    <a:pt x="600" y="167"/>
                  </a:lnTo>
                  <a:lnTo>
                    <a:pt x="623" y="178"/>
                  </a:lnTo>
                  <a:lnTo>
                    <a:pt x="640" y="192"/>
                  </a:lnTo>
                  <a:lnTo>
                    <a:pt x="652" y="210"/>
                  </a:lnTo>
                  <a:lnTo>
                    <a:pt x="665" y="234"/>
                  </a:lnTo>
                  <a:lnTo>
                    <a:pt x="677" y="264"/>
                  </a:lnTo>
                  <a:lnTo>
                    <a:pt x="680" y="285"/>
                  </a:lnTo>
                  <a:lnTo>
                    <a:pt x="678" y="315"/>
                  </a:lnTo>
                  <a:lnTo>
                    <a:pt x="672" y="346"/>
                  </a:lnTo>
                  <a:lnTo>
                    <a:pt x="664" y="367"/>
                  </a:lnTo>
                  <a:lnTo>
                    <a:pt x="638" y="386"/>
                  </a:lnTo>
                  <a:lnTo>
                    <a:pt x="594" y="394"/>
                  </a:lnTo>
                  <a:lnTo>
                    <a:pt x="554" y="390"/>
                  </a:lnTo>
                  <a:lnTo>
                    <a:pt x="503" y="374"/>
                  </a:lnTo>
                  <a:lnTo>
                    <a:pt x="456" y="354"/>
                  </a:lnTo>
                  <a:lnTo>
                    <a:pt x="404" y="323"/>
                  </a:lnTo>
                  <a:lnTo>
                    <a:pt x="365" y="299"/>
                  </a:lnTo>
                  <a:lnTo>
                    <a:pt x="325" y="278"/>
                  </a:lnTo>
                  <a:lnTo>
                    <a:pt x="292" y="253"/>
                  </a:lnTo>
                  <a:lnTo>
                    <a:pt x="248" y="240"/>
                  </a:lnTo>
                  <a:lnTo>
                    <a:pt x="226" y="233"/>
                  </a:lnTo>
                  <a:lnTo>
                    <a:pt x="187" y="227"/>
                  </a:lnTo>
                  <a:lnTo>
                    <a:pt x="165" y="227"/>
                  </a:lnTo>
                  <a:lnTo>
                    <a:pt x="128" y="231"/>
                  </a:lnTo>
                  <a:lnTo>
                    <a:pt x="92" y="232"/>
                  </a:lnTo>
                  <a:lnTo>
                    <a:pt x="46" y="240"/>
                  </a:lnTo>
                  <a:lnTo>
                    <a:pt x="13" y="245"/>
                  </a:lnTo>
                  <a:lnTo>
                    <a:pt x="0" y="2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8" name="Rectangle 653"/>
          <p:cNvSpPr>
            <a:spLocks noChangeArrowheads="1"/>
          </p:cNvSpPr>
          <p:nvPr/>
        </p:nvSpPr>
        <p:spPr bwMode="auto">
          <a:xfrm>
            <a:off x="5810250" y="1914525"/>
            <a:ext cx="923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Rosebery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j-cs"/>
              </a:rPr>
              <a:t>Massive Ni-Cu-PGE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cs typeface="+mj-cs"/>
              </a:rPr>
              <a:t>sulphides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j-cs"/>
              </a:rPr>
              <a:t> in Melba Flats drill core</a:t>
            </a:r>
            <a:r>
              <a:rPr lang="en-US" sz="2800" dirty="0" smtClean="0">
                <a:latin typeface="Arial" charset="0"/>
                <a:cs typeface="+mj-cs"/>
              </a:rPr>
              <a:t/>
            </a:r>
            <a:br>
              <a:rPr lang="en-US" sz="2800" dirty="0" smtClean="0">
                <a:latin typeface="Arial" charset="0"/>
                <a:cs typeface="+mj-cs"/>
              </a:rPr>
            </a:br>
            <a:r>
              <a:rPr lang="en-US" sz="2800" dirty="0" smtClean="0">
                <a:latin typeface="Arial" charset="0"/>
                <a:cs typeface="+mj-cs"/>
              </a:rPr>
              <a:t>     </a:t>
            </a:r>
            <a:r>
              <a:rPr lang="en-US" sz="2400" dirty="0" smtClean="0">
                <a:latin typeface="Arial" charset="0"/>
                <a:cs typeface="+mj-cs"/>
              </a:rPr>
              <a:t>-635 ppb Pd, 767 ppb Pt, 69 ppb Rh, </a:t>
            </a:r>
            <a:r>
              <a:rPr lang="en-US" sz="2400" dirty="0">
                <a:latin typeface="Arial" charset="0"/>
              </a:rPr>
              <a:t>126 ppb </a:t>
            </a:r>
            <a:r>
              <a:rPr lang="en-US" sz="2400" dirty="0" err="1">
                <a:latin typeface="Arial" charset="0"/>
              </a:rPr>
              <a:t>Ir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  <a:cs typeface="+mj-cs"/>
              </a:rPr>
              <a:t> 3.8% Cu, 5.5% Ni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0600" y="6248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25438" y="392113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87425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Melba Flats – North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Cuni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Genets</a:t>
            </a:r>
          </a:p>
        </p:txBody>
      </p:sp>
      <p:pic>
        <p:nvPicPr>
          <p:cNvPr id="36868" name="Picture 5" descr="Section 5367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189038"/>
            <a:ext cx="40481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489153" y="2427127"/>
            <a:ext cx="26072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                  MF95 </a:t>
            </a:r>
          </a:p>
          <a:p>
            <a:pPr eaLnBrk="1" hangingPunct="1"/>
            <a:r>
              <a:rPr lang="en-US" sz="1600" dirty="0" smtClean="0"/>
              <a:t>3.2m </a:t>
            </a:r>
            <a:r>
              <a:rPr lang="en-US" sz="1600" dirty="0"/>
              <a:t>@ 1.1% Ni &amp; 0.8% Cu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0" y="3104152"/>
            <a:ext cx="31019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MF88</a:t>
            </a:r>
          </a:p>
          <a:p>
            <a:pPr eaLnBrk="1" hangingPunct="1"/>
            <a:r>
              <a:rPr lang="en-US" sz="1600" dirty="0" smtClean="0">
                <a:latin typeface="Arial" charset="0"/>
              </a:rPr>
              <a:t>5.1m </a:t>
            </a:r>
            <a:r>
              <a:rPr lang="en-US" sz="1600" dirty="0">
                <a:latin typeface="Arial" charset="0"/>
              </a:rPr>
              <a:t>@ 0.8% Ni, 0.7% Cu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1960292" y="2673349"/>
            <a:ext cx="1790972" cy="6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flipH="1">
            <a:off x="5197474" y="2919569"/>
            <a:ext cx="1608326" cy="449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635750" y="1325563"/>
            <a:ext cx="184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Section  5367825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 rot="5400000">
            <a:off x="4985544" y="6312694"/>
            <a:ext cx="606425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366600E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 rot="5400000">
            <a:off x="3525044" y="6306344"/>
            <a:ext cx="606425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366500E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2368550" y="4308475"/>
            <a:ext cx="703263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1900m RL</a:t>
            </a:r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2362200" y="1604963"/>
            <a:ext cx="703263" cy="182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2100m RL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437112"/>
            <a:ext cx="20569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Crimson Creek</a:t>
            </a:r>
          </a:p>
          <a:p>
            <a:r>
              <a:rPr lang="en-US" dirty="0" smtClean="0"/>
              <a:t>Formation</a:t>
            </a:r>
          </a:p>
          <a:p>
            <a:r>
              <a:rPr lang="en-US" dirty="0" err="1" smtClean="0"/>
              <a:t>Greywackes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835696" y="4797152"/>
            <a:ext cx="1152128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588224" y="5229200"/>
            <a:ext cx="197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Gabbro Dykes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5796136" y="5085184"/>
            <a:ext cx="792088" cy="374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Important Note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some of the Melba Flats sills, </a:t>
            </a:r>
            <a:r>
              <a:rPr lang="en-US" dirty="0" smtClean="0">
                <a:solidFill>
                  <a:srgbClr val="FF1405"/>
                </a:solidFill>
              </a:rPr>
              <a:t>massive </a:t>
            </a:r>
            <a:r>
              <a:rPr lang="en-US" dirty="0" err="1" smtClean="0">
                <a:solidFill>
                  <a:srgbClr val="FF1405"/>
                </a:solidFill>
              </a:rPr>
              <a:t>sulphides</a:t>
            </a:r>
            <a:r>
              <a:rPr lang="en-US" dirty="0" smtClean="0">
                <a:solidFill>
                  <a:srgbClr val="FF1405"/>
                </a:solidFill>
              </a:rPr>
              <a:t> </a:t>
            </a:r>
            <a:r>
              <a:rPr lang="en-US" dirty="0" smtClean="0"/>
              <a:t>make up to 85% of the volume of the sills</a:t>
            </a:r>
          </a:p>
          <a:p>
            <a:r>
              <a:rPr lang="en-US" dirty="0" smtClean="0"/>
              <a:t>In other sills, </a:t>
            </a:r>
            <a:r>
              <a:rPr lang="en-US" dirty="0" smtClean="0">
                <a:solidFill>
                  <a:srgbClr val="FF0000"/>
                </a:solidFill>
              </a:rPr>
              <a:t>several </a:t>
            </a:r>
            <a:r>
              <a:rPr lang="en-US" dirty="0" smtClean="0"/>
              <a:t>veins of massive sulphide occur at different depths in the sills</a:t>
            </a:r>
          </a:p>
          <a:p>
            <a:pPr lvl="1"/>
            <a:r>
              <a:rPr lang="en-US" dirty="0" smtClean="0"/>
              <a:t>This suggests that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into the sills as sulphide melts</a:t>
            </a:r>
          </a:p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FF1405"/>
                </a:solidFill>
              </a:rPr>
              <a:t>no contact metamorphic </a:t>
            </a:r>
            <a:r>
              <a:rPr lang="en-US" dirty="0" smtClean="0"/>
              <a:t>effects in the greywacke host rocks to the sills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12746"/>
              </p:ext>
            </p:extLst>
          </p:nvPr>
        </p:nvGraphicFramePr>
        <p:xfrm>
          <a:off x="0" y="1240692"/>
          <a:ext cx="9202615" cy="561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2902</Words>
  <Application>Microsoft Office PowerPoint</Application>
  <PresentationFormat>On-screen Show (4:3)</PresentationFormat>
  <Paragraphs>238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A Geochemical study of magmatic Ni-Cu-PGE sulphide mineralization in mafic sills at Melba Flats, Western Tasmania</vt:lpstr>
      <vt:lpstr>Executive Summary</vt:lpstr>
      <vt:lpstr>Background to Study</vt:lpstr>
      <vt:lpstr>Geological Background</vt:lpstr>
      <vt:lpstr>PowerPoint Presentation</vt:lpstr>
      <vt:lpstr>Massive Ni-Cu-PGE sulphides in Melba Flats drill core      -635 ppb Pd, 767 ppb Pt, 69 ppb Rh, 126 ppb Ir,  3.8% Cu, 5.5% Ni</vt:lpstr>
      <vt:lpstr>PowerPoint Presentation</vt:lpstr>
      <vt:lpstr>Important Note</vt:lpstr>
      <vt:lpstr>PowerPoint Presentation</vt:lpstr>
      <vt:lpstr>Ni vs Depth in MF-23 Sill 2</vt:lpstr>
      <vt:lpstr>Magma-type that formed the Melba Flats Ni-Cu-PGE sulphides</vt:lpstr>
      <vt:lpstr>PowerPoint Presentation</vt:lpstr>
      <vt:lpstr>Pd/Ir vs Ni/Cu</vt:lpstr>
      <vt:lpstr>A note on fractionation of sulphide melts</vt:lpstr>
      <vt:lpstr>PowerPoint Presentation</vt:lpstr>
      <vt:lpstr>PowerPoint Presentation</vt:lpstr>
      <vt:lpstr>Pd vs Pt</vt:lpstr>
      <vt:lpstr>PowerPoint Presentation</vt:lpstr>
      <vt:lpstr>Ir vs Pd</vt:lpstr>
      <vt:lpstr>PowerPoint Presentation</vt:lpstr>
      <vt:lpstr>Rh vs Pt</vt:lpstr>
      <vt:lpstr>PowerPoint Presentation</vt:lpstr>
      <vt:lpstr>Pd vs Cu </vt:lpstr>
      <vt:lpstr>PowerPoint Presentation</vt:lpstr>
      <vt:lpstr>Cu/Pd variations in MF 23-Sill 4 </vt:lpstr>
      <vt:lpstr>Notes on S/Se geochemistry</vt:lpstr>
      <vt:lpstr>PowerPoint Presentation</vt:lpstr>
      <vt:lpstr>Cu vs S/Se</vt:lpstr>
      <vt:lpstr>PowerPoint Presentation</vt:lpstr>
      <vt:lpstr>Cu tenor vs S/Se </vt:lpstr>
      <vt:lpstr>PowerPoint Presentation</vt:lpstr>
      <vt:lpstr>PowerPoint Presentation</vt:lpstr>
      <vt:lpstr>Cu and Ni vs Depth in MF 81A</vt:lpstr>
      <vt:lpstr>PowerPoint Presentation</vt:lpstr>
      <vt:lpstr>S/Se vs depth in MF 81A</vt:lpstr>
      <vt:lpstr>Genetic Model</vt:lpstr>
      <vt:lpstr>Mineralized vs barren gabbro sills</vt:lpstr>
      <vt:lpstr>PowerPoint Presentation</vt:lpstr>
      <vt:lpstr>Extended Spidergram</vt:lpstr>
      <vt:lpstr>PowerPoint Presentation</vt:lpstr>
      <vt:lpstr>(Nb/Yb)PM vs (Th/Yb)PM*</vt:lpstr>
      <vt:lpstr>Gabbroic sill at Avebury</vt:lpstr>
      <vt:lpstr>PowerPoint Presentation</vt:lpstr>
      <vt:lpstr>Extended Spidergram-Avebury Gabbro Sill</vt:lpstr>
      <vt:lpstr>Sulphur Isotope data for Avebury sulphides</vt:lpstr>
      <vt:lpstr>PowerPoint Presentation</vt:lpstr>
      <vt:lpstr>Sulphur Isotope Data for Avebury mineralization</vt:lpstr>
      <vt:lpstr>Confirmation of the Genetic model for Melba Flats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Monash</dc:creator>
  <cp:lastModifiedBy>Neil Rankine</cp:lastModifiedBy>
  <cp:revision>107</cp:revision>
  <cp:lastPrinted>2014-10-16T23:34:04Z</cp:lastPrinted>
  <dcterms:created xsi:type="dcterms:W3CDTF">2014-09-29T10:05:15Z</dcterms:created>
  <dcterms:modified xsi:type="dcterms:W3CDTF">2014-10-29T01:27:02Z</dcterms:modified>
</cp:coreProperties>
</file>